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67" r:id="rId2"/>
    <p:sldId id="505" r:id="rId3"/>
    <p:sldId id="509" r:id="rId4"/>
    <p:sldId id="346" r:id="rId5"/>
    <p:sldId id="517" r:id="rId6"/>
    <p:sldId id="510" r:id="rId7"/>
    <p:sldId id="519" r:id="rId8"/>
    <p:sldId id="520" r:id="rId9"/>
    <p:sldId id="521" r:id="rId10"/>
    <p:sldId id="522" r:id="rId11"/>
    <p:sldId id="523" r:id="rId12"/>
    <p:sldId id="524" r:id="rId13"/>
    <p:sldId id="525" r:id="rId14"/>
    <p:sldId id="526" r:id="rId15"/>
    <p:sldId id="527" r:id="rId16"/>
    <p:sldId id="528" r:id="rId17"/>
    <p:sldId id="531" r:id="rId18"/>
    <p:sldId id="529" r:id="rId19"/>
    <p:sldId id="530" r:id="rId20"/>
    <p:sldId id="532" r:id="rId21"/>
    <p:sldId id="534" r:id="rId22"/>
    <p:sldId id="533" r:id="rId23"/>
    <p:sldId id="53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3018" autoAdjust="0"/>
  </p:normalViewPr>
  <p:slideViewPr>
    <p:cSldViewPr snapToGrid="0">
      <p:cViewPr varScale="1">
        <p:scale>
          <a:sx n="74" d="100"/>
          <a:sy n="74" d="100"/>
        </p:scale>
        <p:origin x="30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72612C-E0A8-4443-B3E8-0E437C2C71B8}"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4E0A4557-3C55-4684-A567-3415D56D3D79}">
      <dgm:prSet/>
      <dgm:spPr/>
      <dgm:t>
        <a:bodyPr/>
        <a:lstStyle/>
        <a:p>
          <a:r>
            <a:rPr lang="en-US" b="1" dirty="0">
              <a:latin typeface="Calibri" panose="020F0502020204030204" pitchFamily="34" charset="0"/>
            </a:rPr>
            <a:t>1. SDG 16: Selected Targets &amp; Indicators</a:t>
          </a:r>
        </a:p>
      </dgm:t>
    </dgm:pt>
    <dgm:pt modelId="{FC8803BC-6C1B-4886-B1A9-C34ED252FED2}" type="parTrans" cxnId="{A1A2B4B8-643B-42B9-B3D3-2A469E129191}">
      <dgm:prSet/>
      <dgm:spPr/>
      <dgm:t>
        <a:bodyPr/>
        <a:lstStyle/>
        <a:p>
          <a:endParaRPr lang="en-US" b="1">
            <a:latin typeface="Calibri" panose="020F0502020204030204" pitchFamily="34" charset="0"/>
          </a:endParaRPr>
        </a:p>
      </dgm:t>
    </dgm:pt>
    <dgm:pt modelId="{D5A49023-7DE7-4E49-903E-E7CB3427884A}" type="sibTrans" cxnId="{A1A2B4B8-643B-42B9-B3D3-2A469E129191}">
      <dgm:prSet/>
      <dgm:spPr/>
      <dgm:t>
        <a:bodyPr/>
        <a:lstStyle/>
        <a:p>
          <a:endParaRPr lang="en-US" b="1">
            <a:latin typeface="Calibri" panose="020F0502020204030204" pitchFamily="34" charset="0"/>
          </a:endParaRPr>
        </a:p>
      </dgm:t>
    </dgm:pt>
    <dgm:pt modelId="{3D6F5EAA-C159-4B1C-81A8-2895A88329A2}">
      <dgm:prSet/>
      <dgm:spPr/>
      <dgm:t>
        <a:bodyPr/>
        <a:lstStyle/>
        <a:p>
          <a:r>
            <a:rPr lang="en-US" b="1" dirty="0">
              <a:latin typeface="Calibri" panose="020F0502020204030204" pitchFamily="34" charset="0"/>
            </a:rPr>
            <a:t>2. Global and Regional Databases</a:t>
          </a:r>
        </a:p>
      </dgm:t>
    </dgm:pt>
    <dgm:pt modelId="{052EF9A5-506F-4C22-AEB9-05D2D6D0F259}" type="parTrans" cxnId="{7DEEE494-C6E3-454A-AC58-5C232626EA53}">
      <dgm:prSet/>
      <dgm:spPr/>
      <dgm:t>
        <a:bodyPr/>
        <a:lstStyle/>
        <a:p>
          <a:endParaRPr lang="en-US" b="1">
            <a:latin typeface="Calibri" panose="020F0502020204030204" pitchFamily="34" charset="0"/>
          </a:endParaRPr>
        </a:p>
      </dgm:t>
    </dgm:pt>
    <dgm:pt modelId="{994D9EA6-F022-45CD-966F-6C16838F51F0}" type="sibTrans" cxnId="{7DEEE494-C6E3-454A-AC58-5C232626EA53}">
      <dgm:prSet/>
      <dgm:spPr/>
      <dgm:t>
        <a:bodyPr/>
        <a:lstStyle/>
        <a:p>
          <a:endParaRPr lang="en-US" b="1">
            <a:latin typeface="Calibri" panose="020F0502020204030204" pitchFamily="34" charset="0"/>
          </a:endParaRPr>
        </a:p>
      </dgm:t>
    </dgm:pt>
    <dgm:pt modelId="{B1961331-802F-4BCC-8E07-17A95F6A8EB2}">
      <dgm:prSet/>
      <dgm:spPr/>
      <dgm:t>
        <a:bodyPr/>
        <a:lstStyle/>
        <a:p>
          <a:r>
            <a:rPr lang="en-US" b="1" dirty="0">
              <a:latin typeface="Calibri" panose="020F0502020204030204" pitchFamily="34" charset="0"/>
            </a:rPr>
            <a:t>3. Relevance and Limitations</a:t>
          </a:r>
        </a:p>
      </dgm:t>
    </dgm:pt>
    <dgm:pt modelId="{FB34FFA5-9E8A-47CD-86D3-A9549C1AF40D}" type="parTrans" cxnId="{A99DC4D9-617A-4644-9B00-AE88CF7915D7}">
      <dgm:prSet/>
      <dgm:spPr/>
      <dgm:t>
        <a:bodyPr/>
        <a:lstStyle/>
        <a:p>
          <a:endParaRPr lang="en-US" b="1">
            <a:latin typeface="Calibri" panose="020F0502020204030204" pitchFamily="34" charset="0"/>
          </a:endParaRPr>
        </a:p>
      </dgm:t>
    </dgm:pt>
    <dgm:pt modelId="{F87D47F6-1B7D-40FA-B32F-5F163181CB1D}" type="sibTrans" cxnId="{A99DC4D9-617A-4644-9B00-AE88CF7915D7}">
      <dgm:prSet/>
      <dgm:spPr/>
      <dgm:t>
        <a:bodyPr/>
        <a:lstStyle/>
        <a:p>
          <a:endParaRPr lang="en-US" b="1">
            <a:latin typeface="Calibri" panose="020F0502020204030204" pitchFamily="34" charset="0"/>
          </a:endParaRPr>
        </a:p>
      </dgm:t>
    </dgm:pt>
    <dgm:pt modelId="{4FBF72D8-ACA3-4FA9-8256-04B617720039}" type="pres">
      <dgm:prSet presAssocID="{A172612C-E0A8-4443-B3E8-0E437C2C71B8}" presName="vert0" presStyleCnt="0">
        <dgm:presLayoutVars>
          <dgm:dir/>
          <dgm:animOne val="branch"/>
          <dgm:animLvl val="lvl"/>
        </dgm:presLayoutVars>
      </dgm:prSet>
      <dgm:spPr/>
    </dgm:pt>
    <dgm:pt modelId="{C4E02793-C096-4DDA-852A-D8BE759E853D}" type="pres">
      <dgm:prSet presAssocID="{4E0A4557-3C55-4684-A567-3415D56D3D79}" presName="thickLine" presStyleLbl="alignNode1" presStyleIdx="0" presStyleCnt="3"/>
      <dgm:spPr/>
    </dgm:pt>
    <dgm:pt modelId="{22C295A9-6278-458C-A23C-A48C3CAAA9C6}" type="pres">
      <dgm:prSet presAssocID="{4E0A4557-3C55-4684-A567-3415D56D3D79}" presName="horz1" presStyleCnt="0"/>
      <dgm:spPr/>
    </dgm:pt>
    <dgm:pt modelId="{FB99E86E-E14B-4E3B-8406-275385CF0779}" type="pres">
      <dgm:prSet presAssocID="{4E0A4557-3C55-4684-A567-3415D56D3D79}" presName="tx1" presStyleLbl="revTx" presStyleIdx="0" presStyleCnt="3"/>
      <dgm:spPr/>
    </dgm:pt>
    <dgm:pt modelId="{A1EB9401-0C24-4B52-AE04-CE78C19A9EDE}" type="pres">
      <dgm:prSet presAssocID="{4E0A4557-3C55-4684-A567-3415D56D3D79}" presName="vert1" presStyleCnt="0"/>
      <dgm:spPr/>
    </dgm:pt>
    <dgm:pt modelId="{5F1875BC-3711-4910-B806-B29A8D305CC7}" type="pres">
      <dgm:prSet presAssocID="{3D6F5EAA-C159-4B1C-81A8-2895A88329A2}" presName="thickLine" presStyleLbl="alignNode1" presStyleIdx="1" presStyleCnt="3"/>
      <dgm:spPr/>
    </dgm:pt>
    <dgm:pt modelId="{B8F3B063-B360-4440-9FED-EBBAE4399A26}" type="pres">
      <dgm:prSet presAssocID="{3D6F5EAA-C159-4B1C-81A8-2895A88329A2}" presName="horz1" presStyleCnt="0"/>
      <dgm:spPr/>
    </dgm:pt>
    <dgm:pt modelId="{4606B9B8-5A4C-4D8F-AC20-719F6DA1E7F7}" type="pres">
      <dgm:prSet presAssocID="{3D6F5EAA-C159-4B1C-81A8-2895A88329A2}" presName="tx1" presStyleLbl="revTx" presStyleIdx="1" presStyleCnt="3"/>
      <dgm:spPr/>
    </dgm:pt>
    <dgm:pt modelId="{FDAA220F-B1E8-4743-A7C8-EBDEDF4AB7B7}" type="pres">
      <dgm:prSet presAssocID="{3D6F5EAA-C159-4B1C-81A8-2895A88329A2}" presName="vert1" presStyleCnt="0"/>
      <dgm:spPr/>
    </dgm:pt>
    <dgm:pt modelId="{8F9851B2-9066-4326-BA6D-6E76C6888EE2}" type="pres">
      <dgm:prSet presAssocID="{B1961331-802F-4BCC-8E07-17A95F6A8EB2}" presName="thickLine" presStyleLbl="alignNode1" presStyleIdx="2" presStyleCnt="3"/>
      <dgm:spPr/>
    </dgm:pt>
    <dgm:pt modelId="{5F786476-0CC5-4051-BE1B-F1A3CAFAEE9D}" type="pres">
      <dgm:prSet presAssocID="{B1961331-802F-4BCC-8E07-17A95F6A8EB2}" presName="horz1" presStyleCnt="0"/>
      <dgm:spPr/>
    </dgm:pt>
    <dgm:pt modelId="{876CFEA6-1BB0-4155-9130-C8CB10218B15}" type="pres">
      <dgm:prSet presAssocID="{B1961331-802F-4BCC-8E07-17A95F6A8EB2}" presName="tx1" presStyleLbl="revTx" presStyleIdx="2" presStyleCnt="3"/>
      <dgm:spPr/>
    </dgm:pt>
    <dgm:pt modelId="{B1217923-0D44-47F2-8EC7-04702EE5A88A}" type="pres">
      <dgm:prSet presAssocID="{B1961331-802F-4BCC-8E07-17A95F6A8EB2}" presName="vert1" presStyleCnt="0"/>
      <dgm:spPr/>
    </dgm:pt>
  </dgm:ptLst>
  <dgm:cxnLst>
    <dgm:cxn modelId="{9CF4BC44-E7DC-4FF6-9066-D4E69818E19F}" type="presOf" srcId="{4E0A4557-3C55-4684-A567-3415D56D3D79}" destId="{FB99E86E-E14B-4E3B-8406-275385CF0779}" srcOrd="0" destOrd="0" presId="urn:microsoft.com/office/officeart/2008/layout/LinedList"/>
    <dgm:cxn modelId="{2F29A190-B758-4F32-AD93-C75E0D2D792C}" type="presOf" srcId="{A172612C-E0A8-4443-B3E8-0E437C2C71B8}" destId="{4FBF72D8-ACA3-4FA9-8256-04B617720039}" srcOrd="0" destOrd="0" presId="urn:microsoft.com/office/officeart/2008/layout/LinedList"/>
    <dgm:cxn modelId="{7DEEE494-C6E3-454A-AC58-5C232626EA53}" srcId="{A172612C-E0A8-4443-B3E8-0E437C2C71B8}" destId="{3D6F5EAA-C159-4B1C-81A8-2895A88329A2}" srcOrd="1" destOrd="0" parTransId="{052EF9A5-506F-4C22-AEB9-05D2D6D0F259}" sibTransId="{994D9EA6-F022-45CD-966F-6C16838F51F0}"/>
    <dgm:cxn modelId="{A1A2B4B8-643B-42B9-B3D3-2A469E129191}" srcId="{A172612C-E0A8-4443-B3E8-0E437C2C71B8}" destId="{4E0A4557-3C55-4684-A567-3415D56D3D79}" srcOrd="0" destOrd="0" parTransId="{FC8803BC-6C1B-4886-B1A9-C34ED252FED2}" sibTransId="{D5A49023-7DE7-4E49-903E-E7CB3427884A}"/>
    <dgm:cxn modelId="{00C98ECA-381D-4986-8DFE-7C454F62DC34}" type="presOf" srcId="{3D6F5EAA-C159-4B1C-81A8-2895A88329A2}" destId="{4606B9B8-5A4C-4D8F-AC20-719F6DA1E7F7}" srcOrd="0" destOrd="0" presId="urn:microsoft.com/office/officeart/2008/layout/LinedList"/>
    <dgm:cxn modelId="{A99DC4D9-617A-4644-9B00-AE88CF7915D7}" srcId="{A172612C-E0A8-4443-B3E8-0E437C2C71B8}" destId="{B1961331-802F-4BCC-8E07-17A95F6A8EB2}" srcOrd="2" destOrd="0" parTransId="{FB34FFA5-9E8A-47CD-86D3-A9549C1AF40D}" sibTransId="{F87D47F6-1B7D-40FA-B32F-5F163181CB1D}"/>
    <dgm:cxn modelId="{9E9ECEF8-94AE-4B68-AAC1-C75256E3C7B6}" type="presOf" srcId="{B1961331-802F-4BCC-8E07-17A95F6A8EB2}" destId="{876CFEA6-1BB0-4155-9130-C8CB10218B15}" srcOrd="0" destOrd="0" presId="urn:microsoft.com/office/officeart/2008/layout/LinedList"/>
    <dgm:cxn modelId="{C879C858-547A-41BE-8F52-348B0EE0D16B}" type="presParOf" srcId="{4FBF72D8-ACA3-4FA9-8256-04B617720039}" destId="{C4E02793-C096-4DDA-852A-D8BE759E853D}" srcOrd="0" destOrd="0" presId="urn:microsoft.com/office/officeart/2008/layout/LinedList"/>
    <dgm:cxn modelId="{F998DFC2-72F8-47C7-A9C4-234AFA819583}" type="presParOf" srcId="{4FBF72D8-ACA3-4FA9-8256-04B617720039}" destId="{22C295A9-6278-458C-A23C-A48C3CAAA9C6}" srcOrd="1" destOrd="0" presId="urn:microsoft.com/office/officeart/2008/layout/LinedList"/>
    <dgm:cxn modelId="{06050709-D236-499A-9683-0A1F3DF73456}" type="presParOf" srcId="{22C295A9-6278-458C-A23C-A48C3CAAA9C6}" destId="{FB99E86E-E14B-4E3B-8406-275385CF0779}" srcOrd="0" destOrd="0" presId="urn:microsoft.com/office/officeart/2008/layout/LinedList"/>
    <dgm:cxn modelId="{55BA719F-443D-4696-8C33-E357448E8F23}" type="presParOf" srcId="{22C295A9-6278-458C-A23C-A48C3CAAA9C6}" destId="{A1EB9401-0C24-4B52-AE04-CE78C19A9EDE}" srcOrd="1" destOrd="0" presId="urn:microsoft.com/office/officeart/2008/layout/LinedList"/>
    <dgm:cxn modelId="{E9580D47-9175-4A28-B5C0-7360D7ECEA8B}" type="presParOf" srcId="{4FBF72D8-ACA3-4FA9-8256-04B617720039}" destId="{5F1875BC-3711-4910-B806-B29A8D305CC7}" srcOrd="2" destOrd="0" presId="urn:microsoft.com/office/officeart/2008/layout/LinedList"/>
    <dgm:cxn modelId="{65D82824-F47B-41A2-AB87-BED53B22A4B7}" type="presParOf" srcId="{4FBF72D8-ACA3-4FA9-8256-04B617720039}" destId="{B8F3B063-B360-4440-9FED-EBBAE4399A26}" srcOrd="3" destOrd="0" presId="urn:microsoft.com/office/officeart/2008/layout/LinedList"/>
    <dgm:cxn modelId="{350AB4AB-0AB0-463E-894D-79A8A89FB057}" type="presParOf" srcId="{B8F3B063-B360-4440-9FED-EBBAE4399A26}" destId="{4606B9B8-5A4C-4D8F-AC20-719F6DA1E7F7}" srcOrd="0" destOrd="0" presId="urn:microsoft.com/office/officeart/2008/layout/LinedList"/>
    <dgm:cxn modelId="{3ED483D3-9FCF-4473-B54D-F4CC8FC12510}" type="presParOf" srcId="{B8F3B063-B360-4440-9FED-EBBAE4399A26}" destId="{FDAA220F-B1E8-4743-A7C8-EBDEDF4AB7B7}" srcOrd="1" destOrd="0" presId="urn:microsoft.com/office/officeart/2008/layout/LinedList"/>
    <dgm:cxn modelId="{80676050-FAA4-495F-86C2-B40F8BE4BE63}" type="presParOf" srcId="{4FBF72D8-ACA3-4FA9-8256-04B617720039}" destId="{8F9851B2-9066-4326-BA6D-6E76C6888EE2}" srcOrd="4" destOrd="0" presId="urn:microsoft.com/office/officeart/2008/layout/LinedList"/>
    <dgm:cxn modelId="{D5775DBB-E689-465B-B480-E2CA6BC50B3C}" type="presParOf" srcId="{4FBF72D8-ACA3-4FA9-8256-04B617720039}" destId="{5F786476-0CC5-4051-BE1B-F1A3CAFAEE9D}" srcOrd="5" destOrd="0" presId="urn:microsoft.com/office/officeart/2008/layout/LinedList"/>
    <dgm:cxn modelId="{0AE379B4-DE7B-4CFE-9C2B-E0BE6F4205B3}" type="presParOf" srcId="{5F786476-0CC5-4051-BE1B-F1A3CAFAEE9D}" destId="{876CFEA6-1BB0-4155-9130-C8CB10218B15}" srcOrd="0" destOrd="0" presId="urn:microsoft.com/office/officeart/2008/layout/LinedList"/>
    <dgm:cxn modelId="{356E0A32-1639-468F-89A1-84FF42CAA690}" type="presParOf" srcId="{5F786476-0CC5-4051-BE1B-F1A3CAFAEE9D}" destId="{B1217923-0D44-47F2-8EC7-04702EE5A88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E02793-C096-4DDA-852A-D8BE759E853D}">
      <dsp:nvSpPr>
        <dsp:cNvPr id="0" name=""/>
        <dsp:cNvSpPr/>
      </dsp:nvSpPr>
      <dsp:spPr>
        <a:xfrm>
          <a:off x="0" y="2125"/>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99E86E-E14B-4E3B-8406-275385CF0779}">
      <dsp:nvSpPr>
        <dsp:cNvPr id="0" name=""/>
        <dsp:cNvSpPr/>
      </dsp:nvSpPr>
      <dsp:spPr>
        <a:xfrm>
          <a:off x="0" y="2125"/>
          <a:ext cx="10515600" cy="1449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en-US" sz="4800" b="1" kern="1200" dirty="0">
              <a:latin typeface="Calibri" panose="020F0502020204030204" pitchFamily="34" charset="0"/>
            </a:rPr>
            <a:t>1. SDG 16: Selected Targets &amp; Indicators</a:t>
          </a:r>
        </a:p>
      </dsp:txBody>
      <dsp:txXfrm>
        <a:off x="0" y="2125"/>
        <a:ext cx="10515600" cy="1449431"/>
      </dsp:txXfrm>
    </dsp:sp>
    <dsp:sp modelId="{5F1875BC-3711-4910-B806-B29A8D305CC7}">
      <dsp:nvSpPr>
        <dsp:cNvPr id="0" name=""/>
        <dsp:cNvSpPr/>
      </dsp:nvSpPr>
      <dsp:spPr>
        <a:xfrm>
          <a:off x="0" y="1451556"/>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06B9B8-5A4C-4D8F-AC20-719F6DA1E7F7}">
      <dsp:nvSpPr>
        <dsp:cNvPr id="0" name=""/>
        <dsp:cNvSpPr/>
      </dsp:nvSpPr>
      <dsp:spPr>
        <a:xfrm>
          <a:off x="0" y="1451556"/>
          <a:ext cx="10515600" cy="1449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en-US" sz="4800" b="1" kern="1200" dirty="0">
              <a:latin typeface="Calibri" panose="020F0502020204030204" pitchFamily="34" charset="0"/>
            </a:rPr>
            <a:t>2. Global and Regional Databases</a:t>
          </a:r>
        </a:p>
      </dsp:txBody>
      <dsp:txXfrm>
        <a:off x="0" y="1451556"/>
        <a:ext cx="10515600" cy="1449431"/>
      </dsp:txXfrm>
    </dsp:sp>
    <dsp:sp modelId="{8F9851B2-9066-4326-BA6D-6E76C6888EE2}">
      <dsp:nvSpPr>
        <dsp:cNvPr id="0" name=""/>
        <dsp:cNvSpPr/>
      </dsp:nvSpPr>
      <dsp:spPr>
        <a:xfrm>
          <a:off x="0" y="2900987"/>
          <a:ext cx="105156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6CFEA6-1BB0-4155-9130-C8CB10218B15}">
      <dsp:nvSpPr>
        <dsp:cNvPr id="0" name=""/>
        <dsp:cNvSpPr/>
      </dsp:nvSpPr>
      <dsp:spPr>
        <a:xfrm>
          <a:off x="0" y="2900987"/>
          <a:ext cx="10515600" cy="1449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en-US" sz="4800" b="1" kern="1200" dirty="0">
              <a:latin typeface="Calibri" panose="020F0502020204030204" pitchFamily="34" charset="0"/>
            </a:rPr>
            <a:t>3. Relevance and Limitations</a:t>
          </a:r>
        </a:p>
      </dsp:txBody>
      <dsp:txXfrm>
        <a:off x="0" y="2900987"/>
        <a:ext cx="10515600" cy="144943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61BAD0-027A-4425-B80C-5A916D4CD774}" type="datetimeFigureOut">
              <a:rPr lang="en-GB" smtClean="0"/>
              <a:t>12/12/2019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4A53E6-683A-459A-95D4-09342A7EFF9D}" type="slidenum">
              <a:rPr lang="en-GB" smtClean="0"/>
              <a:t>‹#›</a:t>
            </a:fld>
            <a:endParaRPr lang="en-GB"/>
          </a:p>
        </p:txBody>
      </p:sp>
    </p:spTree>
    <p:extLst>
      <p:ext uri="{BB962C8B-B14F-4D97-AF65-F5344CB8AC3E}">
        <p14:creationId xmlns:p14="http://schemas.microsoft.com/office/powerpoint/2010/main" val="1377066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4A53E6-683A-459A-95D4-09342A7EFF9D}" type="slidenum">
              <a:rPr lang="en-GB" smtClean="0"/>
              <a:t>1</a:t>
            </a:fld>
            <a:endParaRPr lang="en-GB"/>
          </a:p>
        </p:txBody>
      </p:sp>
    </p:spTree>
    <p:extLst>
      <p:ext uri="{BB962C8B-B14F-4D97-AF65-F5344CB8AC3E}">
        <p14:creationId xmlns:p14="http://schemas.microsoft.com/office/powerpoint/2010/main" val="3702089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90D392AD-8A75-451D-B2FE-4FD0CD3061FF}" type="slidenum">
              <a:rPr lang="es-MX" smtClean="0"/>
              <a:t>12</a:t>
            </a:fld>
            <a:endParaRPr lang="es-MX"/>
          </a:p>
        </p:txBody>
      </p:sp>
    </p:spTree>
    <p:extLst>
      <p:ext uri="{BB962C8B-B14F-4D97-AF65-F5344CB8AC3E}">
        <p14:creationId xmlns:p14="http://schemas.microsoft.com/office/powerpoint/2010/main" val="3630413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90D392AD-8A75-451D-B2FE-4FD0CD3061FF}" type="slidenum">
              <a:rPr lang="es-MX" smtClean="0"/>
              <a:t>13</a:t>
            </a:fld>
            <a:endParaRPr lang="es-MX"/>
          </a:p>
        </p:txBody>
      </p:sp>
    </p:spTree>
    <p:extLst>
      <p:ext uri="{BB962C8B-B14F-4D97-AF65-F5344CB8AC3E}">
        <p14:creationId xmlns:p14="http://schemas.microsoft.com/office/powerpoint/2010/main" val="2602171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90D392AD-8A75-451D-B2FE-4FD0CD3061FF}" type="slidenum">
              <a:rPr lang="es-MX" smtClean="0"/>
              <a:t>14</a:t>
            </a:fld>
            <a:endParaRPr lang="es-MX"/>
          </a:p>
        </p:txBody>
      </p:sp>
    </p:spTree>
    <p:extLst>
      <p:ext uri="{BB962C8B-B14F-4D97-AF65-F5344CB8AC3E}">
        <p14:creationId xmlns:p14="http://schemas.microsoft.com/office/powerpoint/2010/main" val="3600559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4A53E6-683A-459A-95D4-09342A7EFF9D}" type="slidenum">
              <a:rPr lang="en-GB" smtClean="0"/>
              <a:t>2</a:t>
            </a:fld>
            <a:endParaRPr lang="en-GB"/>
          </a:p>
        </p:txBody>
      </p:sp>
    </p:spTree>
    <p:extLst>
      <p:ext uri="{BB962C8B-B14F-4D97-AF65-F5344CB8AC3E}">
        <p14:creationId xmlns:p14="http://schemas.microsoft.com/office/powerpoint/2010/main" val="3721138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10"/>
          </p:nvPr>
        </p:nvSpPr>
        <p:spPr/>
        <p:txBody>
          <a:bodyPr/>
          <a:lstStyle/>
          <a:p>
            <a:fld id="{5F1AAF32-2AF7-4F3E-B023-60D07BD71C65}" type="slidenum">
              <a:rPr lang="en-GB" smtClean="0"/>
              <a:t>4</a:t>
            </a:fld>
            <a:endParaRPr lang="en-GB"/>
          </a:p>
        </p:txBody>
      </p:sp>
    </p:spTree>
    <p:extLst>
      <p:ext uri="{BB962C8B-B14F-4D97-AF65-F5344CB8AC3E}">
        <p14:creationId xmlns:p14="http://schemas.microsoft.com/office/powerpoint/2010/main" val="269785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10"/>
          </p:nvPr>
        </p:nvSpPr>
        <p:spPr/>
        <p:txBody>
          <a:bodyPr/>
          <a:lstStyle/>
          <a:p>
            <a:fld id="{5F1AAF32-2AF7-4F3E-B023-60D07BD71C65}" type="slidenum">
              <a:rPr lang="en-GB" smtClean="0"/>
              <a:t>5</a:t>
            </a:fld>
            <a:endParaRPr lang="en-GB"/>
          </a:p>
        </p:txBody>
      </p:sp>
    </p:spTree>
    <p:extLst>
      <p:ext uri="{BB962C8B-B14F-4D97-AF65-F5344CB8AC3E}">
        <p14:creationId xmlns:p14="http://schemas.microsoft.com/office/powerpoint/2010/main" val="2462286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90D392AD-8A75-451D-B2FE-4FD0CD3061FF}" type="slidenum">
              <a:rPr lang="es-MX" smtClean="0"/>
              <a:t>7</a:t>
            </a:fld>
            <a:endParaRPr lang="es-MX"/>
          </a:p>
        </p:txBody>
      </p:sp>
    </p:spTree>
    <p:extLst>
      <p:ext uri="{BB962C8B-B14F-4D97-AF65-F5344CB8AC3E}">
        <p14:creationId xmlns:p14="http://schemas.microsoft.com/office/powerpoint/2010/main" val="2665971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90D392AD-8A75-451D-B2FE-4FD0CD3061FF}" type="slidenum">
              <a:rPr lang="es-MX" smtClean="0"/>
              <a:t>8</a:t>
            </a:fld>
            <a:endParaRPr lang="es-MX"/>
          </a:p>
        </p:txBody>
      </p:sp>
    </p:spTree>
    <p:extLst>
      <p:ext uri="{BB962C8B-B14F-4D97-AF65-F5344CB8AC3E}">
        <p14:creationId xmlns:p14="http://schemas.microsoft.com/office/powerpoint/2010/main" val="4053241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90D392AD-8A75-451D-B2FE-4FD0CD3061FF}" type="slidenum">
              <a:rPr lang="es-MX" smtClean="0"/>
              <a:t>9</a:t>
            </a:fld>
            <a:endParaRPr lang="es-MX"/>
          </a:p>
        </p:txBody>
      </p:sp>
    </p:spTree>
    <p:extLst>
      <p:ext uri="{BB962C8B-B14F-4D97-AF65-F5344CB8AC3E}">
        <p14:creationId xmlns:p14="http://schemas.microsoft.com/office/powerpoint/2010/main" val="223989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90D392AD-8A75-451D-B2FE-4FD0CD3061FF}" type="slidenum">
              <a:rPr lang="es-MX" smtClean="0"/>
              <a:t>10</a:t>
            </a:fld>
            <a:endParaRPr lang="es-MX"/>
          </a:p>
        </p:txBody>
      </p:sp>
    </p:spTree>
    <p:extLst>
      <p:ext uri="{BB962C8B-B14F-4D97-AF65-F5344CB8AC3E}">
        <p14:creationId xmlns:p14="http://schemas.microsoft.com/office/powerpoint/2010/main" val="744289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90D392AD-8A75-451D-B2FE-4FD0CD3061FF}" type="slidenum">
              <a:rPr lang="es-MX" smtClean="0"/>
              <a:t>11</a:t>
            </a:fld>
            <a:endParaRPr lang="es-MX"/>
          </a:p>
        </p:txBody>
      </p:sp>
    </p:spTree>
    <p:extLst>
      <p:ext uri="{BB962C8B-B14F-4D97-AF65-F5344CB8AC3E}">
        <p14:creationId xmlns:p14="http://schemas.microsoft.com/office/powerpoint/2010/main" val="2535366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A7463-A4BD-4689-A876-13B9F9620C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3A17236-3EBE-4FB9-B7A7-E6FC2FC380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ED38EE3-26C3-4CA5-91CB-63B6F12D6235}"/>
              </a:ext>
            </a:extLst>
          </p:cNvPr>
          <p:cNvSpPr>
            <a:spLocks noGrp="1"/>
          </p:cNvSpPr>
          <p:nvPr>
            <p:ph type="dt" sz="half" idx="10"/>
          </p:nvPr>
        </p:nvSpPr>
        <p:spPr/>
        <p:txBody>
          <a:bodyPr/>
          <a:lstStyle/>
          <a:p>
            <a:fld id="{DC372482-FB33-43A3-A9A8-81FBED1858E6}" type="datetimeFigureOut">
              <a:rPr lang="en-GB" smtClean="0"/>
              <a:t>12/12/2019</a:t>
            </a:fld>
            <a:endParaRPr lang="en-GB"/>
          </a:p>
        </p:txBody>
      </p:sp>
      <p:sp>
        <p:nvSpPr>
          <p:cNvPr id="5" name="Footer Placeholder 4">
            <a:extLst>
              <a:ext uri="{FF2B5EF4-FFF2-40B4-BE49-F238E27FC236}">
                <a16:creationId xmlns:a16="http://schemas.microsoft.com/office/drawing/2014/main" id="{AD97492C-6AD2-447F-BA18-1A4AB7F852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D479F1-8029-4FD3-B912-6403FC5E14E9}"/>
              </a:ext>
            </a:extLst>
          </p:cNvPr>
          <p:cNvSpPr>
            <a:spLocks noGrp="1"/>
          </p:cNvSpPr>
          <p:nvPr>
            <p:ph type="sldNum" sz="quarter" idx="12"/>
          </p:nvPr>
        </p:nvSpPr>
        <p:spPr/>
        <p:txBody>
          <a:bodyPr/>
          <a:lstStyle/>
          <a:p>
            <a:fld id="{EB755DD0-3C66-4201-BFD6-227FFED35BDF}" type="slidenum">
              <a:rPr lang="en-GB" smtClean="0"/>
              <a:t>‹#›</a:t>
            </a:fld>
            <a:endParaRPr lang="en-GB"/>
          </a:p>
        </p:txBody>
      </p:sp>
    </p:spTree>
    <p:extLst>
      <p:ext uri="{BB962C8B-B14F-4D97-AF65-F5344CB8AC3E}">
        <p14:creationId xmlns:p14="http://schemas.microsoft.com/office/powerpoint/2010/main" val="1315567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3A92C-9CFA-4492-9112-9E8AB350928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18D58EC-A3BA-4497-BA6F-78492EB7D6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B2A022-FCDE-4BF3-B363-C7C8443EE3BE}"/>
              </a:ext>
            </a:extLst>
          </p:cNvPr>
          <p:cNvSpPr>
            <a:spLocks noGrp="1"/>
          </p:cNvSpPr>
          <p:nvPr>
            <p:ph type="dt" sz="half" idx="10"/>
          </p:nvPr>
        </p:nvSpPr>
        <p:spPr/>
        <p:txBody>
          <a:bodyPr/>
          <a:lstStyle/>
          <a:p>
            <a:fld id="{DC372482-FB33-43A3-A9A8-81FBED1858E6}" type="datetimeFigureOut">
              <a:rPr lang="en-GB" smtClean="0"/>
              <a:t>12/12/2019</a:t>
            </a:fld>
            <a:endParaRPr lang="en-GB"/>
          </a:p>
        </p:txBody>
      </p:sp>
      <p:sp>
        <p:nvSpPr>
          <p:cNvPr id="5" name="Footer Placeholder 4">
            <a:extLst>
              <a:ext uri="{FF2B5EF4-FFF2-40B4-BE49-F238E27FC236}">
                <a16:creationId xmlns:a16="http://schemas.microsoft.com/office/drawing/2014/main" id="{78FB3860-3A07-4CB2-BA8F-5F4A35AD85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B1513B-311F-4059-90E7-3F32415A3A7C}"/>
              </a:ext>
            </a:extLst>
          </p:cNvPr>
          <p:cNvSpPr>
            <a:spLocks noGrp="1"/>
          </p:cNvSpPr>
          <p:nvPr>
            <p:ph type="sldNum" sz="quarter" idx="12"/>
          </p:nvPr>
        </p:nvSpPr>
        <p:spPr/>
        <p:txBody>
          <a:bodyPr/>
          <a:lstStyle/>
          <a:p>
            <a:fld id="{EB755DD0-3C66-4201-BFD6-227FFED35BDF}" type="slidenum">
              <a:rPr lang="en-GB" smtClean="0"/>
              <a:t>‹#›</a:t>
            </a:fld>
            <a:endParaRPr lang="en-GB"/>
          </a:p>
        </p:txBody>
      </p:sp>
    </p:spTree>
    <p:extLst>
      <p:ext uri="{BB962C8B-B14F-4D97-AF65-F5344CB8AC3E}">
        <p14:creationId xmlns:p14="http://schemas.microsoft.com/office/powerpoint/2010/main" val="1426049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BC898F-4727-44F7-8825-647AF312D8B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7F3C09D-4BB8-42D5-A230-05250DF821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22F229-A808-47D3-A87D-5BDEA0A09F04}"/>
              </a:ext>
            </a:extLst>
          </p:cNvPr>
          <p:cNvSpPr>
            <a:spLocks noGrp="1"/>
          </p:cNvSpPr>
          <p:nvPr>
            <p:ph type="dt" sz="half" idx="10"/>
          </p:nvPr>
        </p:nvSpPr>
        <p:spPr/>
        <p:txBody>
          <a:bodyPr/>
          <a:lstStyle/>
          <a:p>
            <a:fld id="{DC372482-FB33-43A3-A9A8-81FBED1858E6}" type="datetimeFigureOut">
              <a:rPr lang="en-GB" smtClean="0"/>
              <a:t>12/12/2019</a:t>
            </a:fld>
            <a:endParaRPr lang="en-GB"/>
          </a:p>
        </p:txBody>
      </p:sp>
      <p:sp>
        <p:nvSpPr>
          <p:cNvPr id="5" name="Footer Placeholder 4">
            <a:extLst>
              <a:ext uri="{FF2B5EF4-FFF2-40B4-BE49-F238E27FC236}">
                <a16:creationId xmlns:a16="http://schemas.microsoft.com/office/drawing/2014/main" id="{CD7EA4D6-5220-403D-AE68-16F1DD2C84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2D36B2-0884-47FD-AF0F-085DAA9C65CA}"/>
              </a:ext>
            </a:extLst>
          </p:cNvPr>
          <p:cNvSpPr>
            <a:spLocks noGrp="1"/>
          </p:cNvSpPr>
          <p:nvPr>
            <p:ph type="sldNum" sz="quarter" idx="12"/>
          </p:nvPr>
        </p:nvSpPr>
        <p:spPr/>
        <p:txBody>
          <a:bodyPr/>
          <a:lstStyle/>
          <a:p>
            <a:fld id="{EB755DD0-3C66-4201-BFD6-227FFED35BDF}" type="slidenum">
              <a:rPr lang="en-GB" smtClean="0"/>
              <a:t>‹#›</a:t>
            </a:fld>
            <a:endParaRPr lang="en-GB"/>
          </a:p>
        </p:txBody>
      </p:sp>
    </p:spTree>
    <p:extLst>
      <p:ext uri="{BB962C8B-B14F-4D97-AF65-F5344CB8AC3E}">
        <p14:creationId xmlns:p14="http://schemas.microsoft.com/office/powerpoint/2010/main" val="2070589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5467E-F911-4229-8020-4B3EBE1E0BB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C4D8BB-AB81-4A6E-921C-B808AF04C9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E63B1D-2DB6-4AA6-B690-29444E3A90E3}"/>
              </a:ext>
            </a:extLst>
          </p:cNvPr>
          <p:cNvSpPr>
            <a:spLocks noGrp="1"/>
          </p:cNvSpPr>
          <p:nvPr>
            <p:ph type="dt" sz="half" idx="10"/>
          </p:nvPr>
        </p:nvSpPr>
        <p:spPr/>
        <p:txBody>
          <a:bodyPr/>
          <a:lstStyle/>
          <a:p>
            <a:fld id="{DC372482-FB33-43A3-A9A8-81FBED1858E6}" type="datetimeFigureOut">
              <a:rPr lang="en-GB" smtClean="0"/>
              <a:t>12/12/2019</a:t>
            </a:fld>
            <a:endParaRPr lang="en-GB"/>
          </a:p>
        </p:txBody>
      </p:sp>
      <p:sp>
        <p:nvSpPr>
          <p:cNvPr id="5" name="Footer Placeholder 4">
            <a:extLst>
              <a:ext uri="{FF2B5EF4-FFF2-40B4-BE49-F238E27FC236}">
                <a16:creationId xmlns:a16="http://schemas.microsoft.com/office/drawing/2014/main" id="{3FBE0783-4296-4C5E-9C19-A9B5F7776A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3B0008-98B9-4119-BCFF-D0C9F6C89EA0}"/>
              </a:ext>
            </a:extLst>
          </p:cNvPr>
          <p:cNvSpPr>
            <a:spLocks noGrp="1"/>
          </p:cNvSpPr>
          <p:nvPr>
            <p:ph type="sldNum" sz="quarter" idx="12"/>
          </p:nvPr>
        </p:nvSpPr>
        <p:spPr/>
        <p:txBody>
          <a:bodyPr/>
          <a:lstStyle/>
          <a:p>
            <a:fld id="{EB755DD0-3C66-4201-BFD6-227FFED35BDF}" type="slidenum">
              <a:rPr lang="en-GB" smtClean="0"/>
              <a:t>‹#›</a:t>
            </a:fld>
            <a:endParaRPr lang="en-GB"/>
          </a:p>
        </p:txBody>
      </p:sp>
    </p:spTree>
    <p:extLst>
      <p:ext uri="{BB962C8B-B14F-4D97-AF65-F5344CB8AC3E}">
        <p14:creationId xmlns:p14="http://schemas.microsoft.com/office/powerpoint/2010/main" val="1442179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8147D-4F59-438A-ADDA-19E961C527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550DBD9-17EC-484A-A2F3-7ADC59D4B0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0DCD20-D12E-4876-98B8-4E484D122F3E}"/>
              </a:ext>
            </a:extLst>
          </p:cNvPr>
          <p:cNvSpPr>
            <a:spLocks noGrp="1"/>
          </p:cNvSpPr>
          <p:nvPr>
            <p:ph type="dt" sz="half" idx="10"/>
          </p:nvPr>
        </p:nvSpPr>
        <p:spPr/>
        <p:txBody>
          <a:bodyPr/>
          <a:lstStyle/>
          <a:p>
            <a:fld id="{DC372482-FB33-43A3-A9A8-81FBED1858E6}" type="datetimeFigureOut">
              <a:rPr lang="en-GB" smtClean="0"/>
              <a:t>12/12/2019</a:t>
            </a:fld>
            <a:endParaRPr lang="en-GB"/>
          </a:p>
        </p:txBody>
      </p:sp>
      <p:sp>
        <p:nvSpPr>
          <p:cNvPr id="5" name="Footer Placeholder 4">
            <a:extLst>
              <a:ext uri="{FF2B5EF4-FFF2-40B4-BE49-F238E27FC236}">
                <a16:creationId xmlns:a16="http://schemas.microsoft.com/office/drawing/2014/main" id="{ACAA6734-B761-4316-A84C-834952C57D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39CF6B-18FD-4E05-A87E-B4F6751F795E}"/>
              </a:ext>
            </a:extLst>
          </p:cNvPr>
          <p:cNvSpPr>
            <a:spLocks noGrp="1"/>
          </p:cNvSpPr>
          <p:nvPr>
            <p:ph type="sldNum" sz="quarter" idx="12"/>
          </p:nvPr>
        </p:nvSpPr>
        <p:spPr/>
        <p:txBody>
          <a:bodyPr/>
          <a:lstStyle/>
          <a:p>
            <a:fld id="{EB755DD0-3C66-4201-BFD6-227FFED35BDF}" type="slidenum">
              <a:rPr lang="en-GB" smtClean="0"/>
              <a:t>‹#›</a:t>
            </a:fld>
            <a:endParaRPr lang="en-GB"/>
          </a:p>
        </p:txBody>
      </p:sp>
    </p:spTree>
    <p:extLst>
      <p:ext uri="{BB962C8B-B14F-4D97-AF65-F5344CB8AC3E}">
        <p14:creationId xmlns:p14="http://schemas.microsoft.com/office/powerpoint/2010/main" val="1322017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1311E-25FF-4CFD-828F-CAE26EE2C6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34EA28-CBC6-4CC7-A306-9A29358389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434731B-80FF-47BA-8EF2-378AE035DF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C5948D4-986E-4EDD-8097-F94743B6CB9E}"/>
              </a:ext>
            </a:extLst>
          </p:cNvPr>
          <p:cNvSpPr>
            <a:spLocks noGrp="1"/>
          </p:cNvSpPr>
          <p:nvPr>
            <p:ph type="dt" sz="half" idx="10"/>
          </p:nvPr>
        </p:nvSpPr>
        <p:spPr/>
        <p:txBody>
          <a:bodyPr/>
          <a:lstStyle/>
          <a:p>
            <a:fld id="{DC372482-FB33-43A3-A9A8-81FBED1858E6}" type="datetimeFigureOut">
              <a:rPr lang="en-GB" smtClean="0"/>
              <a:t>12/12/2019</a:t>
            </a:fld>
            <a:endParaRPr lang="en-GB"/>
          </a:p>
        </p:txBody>
      </p:sp>
      <p:sp>
        <p:nvSpPr>
          <p:cNvPr id="6" name="Footer Placeholder 5">
            <a:extLst>
              <a:ext uri="{FF2B5EF4-FFF2-40B4-BE49-F238E27FC236}">
                <a16:creationId xmlns:a16="http://schemas.microsoft.com/office/drawing/2014/main" id="{A08413D5-E560-4258-88A6-572F024FF0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B2D968E-9BE1-41CA-848B-4A335A7B9D4F}"/>
              </a:ext>
            </a:extLst>
          </p:cNvPr>
          <p:cNvSpPr>
            <a:spLocks noGrp="1"/>
          </p:cNvSpPr>
          <p:nvPr>
            <p:ph type="sldNum" sz="quarter" idx="12"/>
          </p:nvPr>
        </p:nvSpPr>
        <p:spPr/>
        <p:txBody>
          <a:bodyPr/>
          <a:lstStyle/>
          <a:p>
            <a:fld id="{EB755DD0-3C66-4201-BFD6-227FFED35BDF}" type="slidenum">
              <a:rPr lang="en-GB" smtClean="0"/>
              <a:t>‹#›</a:t>
            </a:fld>
            <a:endParaRPr lang="en-GB"/>
          </a:p>
        </p:txBody>
      </p:sp>
    </p:spTree>
    <p:extLst>
      <p:ext uri="{BB962C8B-B14F-4D97-AF65-F5344CB8AC3E}">
        <p14:creationId xmlns:p14="http://schemas.microsoft.com/office/powerpoint/2010/main" val="402737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5A69A-1EB3-40C7-BEFA-42FB29519C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76EAB0C-4C62-458D-930B-69C4576833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93EB54-845A-4FF6-B90D-3E6A3B8E77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6D16D1-2E98-49EF-8155-B03BF89602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51A35F-89AD-4F50-9406-7E620F27D9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1CA5FF5-8D3B-4E2D-BB6A-83A2842F6734}"/>
              </a:ext>
            </a:extLst>
          </p:cNvPr>
          <p:cNvSpPr>
            <a:spLocks noGrp="1"/>
          </p:cNvSpPr>
          <p:nvPr>
            <p:ph type="dt" sz="half" idx="10"/>
          </p:nvPr>
        </p:nvSpPr>
        <p:spPr/>
        <p:txBody>
          <a:bodyPr/>
          <a:lstStyle/>
          <a:p>
            <a:fld id="{DC372482-FB33-43A3-A9A8-81FBED1858E6}" type="datetimeFigureOut">
              <a:rPr lang="en-GB" smtClean="0"/>
              <a:t>12/12/2019</a:t>
            </a:fld>
            <a:endParaRPr lang="en-GB"/>
          </a:p>
        </p:txBody>
      </p:sp>
      <p:sp>
        <p:nvSpPr>
          <p:cNvPr id="8" name="Footer Placeholder 7">
            <a:extLst>
              <a:ext uri="{FF2B5EF4-FFF2-40B4-BE49-F238E27FC236}">
                <a16:creationId xmlns:a16="http://schemas.microsoft.com/office/drawing/2014/main" id="{A97724AD-0731-4F2A-821B-81E5B7663BA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EDA7B9F-137C-43CC-B2A3-B354A46AE3C6}"/>
              </a:ext>
            </a:extLst>
          </p:cNvPr>
          <p:cNvSpPr>
            <a:spLocks noGrp="1"/>
          </p:cNvSpPr>
          <p:nvPr>
            <p:ph type="sldNum" sz="quarter" idx="12"/>
          </p:nvPr>
        </p:nvSpPr>
        <p:spPr/>
        <p:txBody>
          <a:bodyPr/>
          <a:lstStyle/>
          <a:p>
            <a:fld id="{EB755DD0-3C66-4201-BFD6-227FFED35BDF}" type="slidenum">
              <a:rPr lang="en-GB" smtClean="0"/>
              <a:t>‹#›</a:t>
            </a:fld>
            <a:endParaRPr lang="en-GB"/>
          </a:p>
        </p:txBody>
      </p:sp>
    </p:spTree>
    <p:extLst>
      <p:ext uri="{BB962C8B-B14F-4D97-AF65-F5344CB8AC3E}">
        <p14:creationId xmlns:p14="http://schemas.microsoft.com/office/powerpoint/2010/main" val="91345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547DA-22DD-46BA-BE24-9B761A5A582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F5E9B41-5297-473F-A43A-2C72AC55A940}"/>
              </a:ext>
            </a:extLst>
          </p:cNvPr>
          <p:cNvSpPr>
            <a:spLocks noGrp="1"/>
          </p:cNvSpPr>
          <p:nvPr>
            <p:ph type="dt" sz="half" idx="10"/>
          </p:nvPr>
        </p:nvSpPr>
        <p:spPr/>
        <p:txBody>
          <a:bodyPr/>
          <a:lstStyle/>
          <a:p>
            <a:fld id="{DC372482-FB33-43A3-A9A8-81FBED1858E6}" type="datetimeFigureOut">
              <a:rPr lang="en-GB" smtClean="0"/>
              <a:t>12/12/2019</a:t>
            </a:fld>
            <a:endParaRPr lang="en-GB"/>
          </a:p>
        </p:txBody>
      </p:sp>
      <p:sp>
        <p:nvSpPr>
          <p:cNvPr id="4" name="Footer Placeholder 3">
            <a:extLst>
              <a:ext uri="{FF2B5EF4-FFF2-40B4-BE49-F238E27FC236}">
                <a16:creationId xmlns:a16="http://schemas.microsoft.com/office/drawing/2014/main" id="{9A29327F-1980-49C6-8C58-528475C044F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56227FE-9B2F-487A-915D-154868021FF7}"/>
              </a:ext>
            </a:extLst>
          </p:cNvPr>
          <p:cNvSpPr>
            <a:spLocks noGrp="1"/>
          </p:cNvSpPr>
          <p:nvPr>
            <p:ph type="sldNum" sz="quarter" idx="12"/>
          </p:nvPr>
        </p:nvSpPr>
        <p:spPr/>
        <p:txBody>
          <a:bodyPr/>
          <a:lstStyle/>
          <a:p>
            <a:fld id="{EB755DD0-3C66-4201-BFD6-227FFED35BDF}" type="slidenum">
              <a:rPr lang="en-GB" smtClean="0"/>
              <a:t>‹#›</a:t>
            </a:fld>
            <a:endParaRPr lang="en-GB"/>
          </a:p>
        </p:txBody>
      </p:sp>
    </p:spTree>
    <p:extLst>
      <p:ext uri="{BB962C8B-B14F-4D97-AF65-F5344CB8AC3E}">
        <p14:creationId xmlns:p14="http://schemas.microsoft.com/office/powerpoint/2010/main" val="2180055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443677-662C-4E53-964C-19AA6F9A8494}"/>
              </a:ext>
            </a:extLst>
          </p:cNvPr>
          <p:cNvSpPr>
            <a:spLocks noGrp="1"/>
          </p:cNvSpPr>
          <p:nvPr>
            <p:ph type="dt" sz="half" idx="10"/>
          </p:nvPr>
        </p:nvSpPr>
        <p:spPr/>
        <p:txBody>
          <a:bodyPr/>
          <a:lstStyle/>
          <a:p>
            <a:fld id="{DC372482-FB33-43A3-A9A8-81FBED1858E6}" type="datetimeFigureOut">
              <a:rPr lang="en-GB" smtClean="0"/>
              <a:t>12/12/2019</a:t>
            </a:fld>
            <a:endParaRPr lang="en-GB"/>
          </a:p>
        </p:txBody>
      </p:sp>
      <p:sp>
        <p:nvSpPr>
          <p:cNvPr id="3" name="Footer Placeholder 2">
            <a:extLst>
              <a:ext uri="{FF2B5EF4-FFF2-40B4-BE49-F238E27FC236}">
                <a16:creationId xmlns:a16="http://schemas.microsoft.com/office/drawing/2014/main" id="{CDCED5F0-AA44-4908-84B7-460E3F75A3C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2824803-2889-4E92-A64C-5EA06A4CA045}"/>
              </a:ext>
            </a:extLst>
          </p:cNvPr>
          <p:cNvSpPr>
            <a:spLocks noGrp="1"/>
          </p:cNvSpPr>
          <p:nvPr>
            <p:ph type="sldNum" sz="quarter" idx="12"/>
          </p:nvPr>
        </p:nvSpPr>
        <p:spPr/>
        <p:txBody>
          <a:bodyPr/>
          <a:lstStyle/>
          <a:p>
            <a:fld id="{EB755DD0-3C66-4201-BFD6-227FFED35BDF}" type="slidenum">
              <a:rPr lang="en-GB" smtClean="0"/>
              <a:t>‹#›</a:t>
            </a:fld>
            <a:endParaRPr lang="en-GB"/>
          </a:p>
        </p:txBody>
      </p:sp>
    </p:spTree>
    <p:extLst>
      <p:ext uri="{BB962C8B-B14F-4D97-AF65-F5344CB8AC3E}">
        <p14:creationId xmlns:p14="http://schemas.microsoft.com/office/powerpoint/2010/main" val="1115122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41DC4-A1C2-4966-8C5A-AD0EF8E8F0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806C3A7-272C-45E4-8263-B2B3C0DC32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C7FDB39-42D8-4D70-9148-FBC1D8E3BD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03425F-90A0-4B47-9E3E-56706C001748}"/>
              </a:ext>
            </a:extLst>
          </p:cNvPr>
          <p:cNvSpPr>
            <a:spLocks noGrp="1"/>
          </p:cNvSpPr>
          <p:nvPr>
            <p:ph type="dt" sz="half" idx="10"/>
          </p:nvPr>
        </p:nvSpPr>
        <p:spPr/>
        <p:txBody>
          <a:bodyPr/>
          <a:lstStyle/>
          <a:p>
            <a:fld id="{DC372482-FB33-43A3-A9A8-81FBED1858E6}" type="datetimeFigureOut">
              <a:rPr lang="en-GB" smtClean="0"/>
              <a:t>12/12/2019</a:t>
            </a:fld>
            <a:endParaRPr lang="en-GB"/>
          </a:p>
        </p:txBody>
      </p:sp>
      <p:sp>
        <p:nvSpPr>
          <p:cNvPr id="6" name="Footer Placeholder 5">
            <a:extLst>
              <a:ext uri="{FF2B5EF4-FFF2-40B4-BE49-F238E27FC236}">
                <a16:creationId xmlns:a16="http://schemas.microsoft.com/office/drawing/2014/main" id="{83DCDD7D-1D86-4EF4-B00C-0023B4FF39E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874611-7375-4ACB-9E17-BDD52134CB07}"/>
              </a:ext>
            </a:extLst>
          </p:cNvPr>
          <p:cNvSpPr>
            <a:spLocks noGrp="1"/>
          </p:cNvSpPr>
          <p:nvPr>
            <p:ph type="sldNum" sz="quarter" idx="12"/>
          </p:nvPr>
        </p:nvSpPr>
        <p:spPr/>
        <p:txBody>
          <a:bodyPr/>
          <a:lstStyle/>
          <a:p>
            <a:fld id="{EB755DD0-3C66-4201-BFD6-227FFED35BDF}" type="slidenum">
              <a:rPr lang="en-GB" smtClean="0"/>
              <a:t>‹#›</a:t>
            </a:fld>
            <a:endParaRPr lang="en-GB"/>
          </a:p>
        </p:txBody>
      </p:sp>
    </p:spTree>
    <p:extLst>
      <p:ext uri="{BB962C8B-B14F-4D97-AF65-F5344CB8AC3E}">
        <p14:creationId xmlns:p14="http://schemas.microsoft.com/office/powerpoint/2010/main" val="2114913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1F9C7-91B8-4D3E-816F-C816849D5B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A3C811C-F7A7-4AB7-B4E3-22457AD6EC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A7AF501-F1CA-47BF-9F73-E75C4E0CFF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145AC3-16BA-41C1-AF37-1D59DCF4A6E2}"/>
              </a:ext>
            </a:extLst>
          </p:cNvPr>
          <p:cNvSpPr>
            <a:spLocks noGrp="1"/>
          </p:cNvSpPr>
          <p:nvPr>
            <p:ph type="dt" sz="half" idx="10"/>
          </p:nvPr>
        </p:nvSpPr>
        <p:spPr/>
        <p:txBody>
          <a:bodyPr/>
          <a:lstStyle/>
          <a:p>
            <a:fld id="{DC372482-FB33-43A3-A9A8-81FBED1858E6}" type="datetimeFigureOut">
              <a:rPr lang="en-GB" smtClean="0"/>
              <a:t>12/12/2019</a:t>
            </a:fld>
            <a:endParaRPr lang="en-GB"/>
          </a:p>
        </p:txBody>
      </p:sp>
      <p:sp>
        <p:nvSpPr>
          <p:cNvPr id="6" name="Footer Placeholder 5">
            <a:extLst>
              <a:ext uri="{FF2B5EF4-FFF2-40B4-BE49-F238E27FC236}">
                <a16:creationId xmlns:a16="http://schemas.microsoft.com/office/drawing/2014/main" id="{047683A7-BD25-4733-8B0B-C18F18166B8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3895C3-B10E-4479-9386-D9CEDC528CFD}"/>
              </a:ext>
            </a:extLst>
          </p:cNvPr>
          <p:cNvSpPr>
            <a:spLocks noGrp="1"/>
          </p:cNvSpPr>
          <p:nvPr>
            <p:ph type="sldNum" sz="quarter" idx="12"/>
          </p:nvPr>
        </p:nvSpPr>
        <p:spPr/>
        <p:txBody>
          <a:bodyPr/>
          <a:lstStyle/>
          <a:p>
            <a:fld id="{EB755DD0-3C66-4201-BFD6-227FFED35BDF}" type="slidenum">
              <a:rPr lang="en-GB" smtClean="0"/>
              <a:t>‹#›</a:t>
            </a:fld>
            <a:endParaRPr lang="en-GB"/>
          </a:p>
        </p:txBody>
      </p:sp>
    </p:spTree>
    <p:extLst>
      <p:ext uri="{BB962C8B-B14F-4D97-AF65-F5344CB8AC3E}">
        <p14:creationId xmlns:p14="http://schemas.microsoft.com/office/powerpoint/2010/main" val="787933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8D3F9B-4566-49F5-81F1-70498B8B05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5ECBF71-A4A3-4912-965B-219DC61C48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BD6B7E-E109-4B51-9526-F3BEC7E554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372482-FB33-43A3-A9A8-81FBED1858E6}" type="datetimeFigureOut">
              <a:rPr lang="en-GB" smtClean="0"/>
              <a:t>12/12/2019</a:t>
            </a:fld>
            <a:endParaRPr lang="en-GB"/>
          </a:p>
        </p:txBody>
      </p:sp>
      <p:sp>
        <p:nvSpPr>
          <p:cNvPr id="5" name="Footer Placeholder 4">
            <a:extLst>
              <a:ext uri="{FF2B5EF4-FFF2-40B4-BE49-F238E27FC236}">
                <a16:creationId xmlns:a16="http://schemas.microsoft.com/office/drawing/2014/main" id="{4BE5D0DF-376B-4FED-8662-461D5E049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750372-E446-46E9-AB55-1043669CFD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755DD0-3C66-4201-BFD6-227FFED35BDF}" type="slidenum">
              <a:rPr lang="en-GB" smtClean="0"/>
              <a:t>‹#›</a:t>
            </a:fld>
            <a:endParaRPr lang="en-GB"/>
          </a:p>
        </p:txBody>
      </p:sp>
    </p:spTree>
    <p:extLst>
      <p:ext uri="{BB962C8B-B14F-4D97-AF65-F5344CB8AC3E}">
        <p14:creationId xmlns:p14="http://schemas.microsoft.com/office/powerpoint/2010/main" val="1749682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7210" y="3745740"/>
            <a:ext cx="10934478" cy="1950064"/>
          </a:xfrm>
        </p:spPr>
        <p:txBody>
          <a:bodyPr>
            <a:normAutofit fontScale="90000"/>
          </a:bodyPr>
          <a:lstStyle/>
          <a:p>
            <a:br>
              <a:rPr lang="en-US" sz="2900" b="1" dirty="0">
                <a:latin typeface="Calibri" panose="020F0502020204030204" pitchFamily="34" charset="0"/>
              </a:rPr>
            </a:br>
            <a:br>
              <a:rPr lang="en-US" sz="2900" b="1" dirty="0">
                <a:latin typeface="Calibri" panose="020F0502020204030204" pitchFamily="34" charset="0"/>
              </a:rPr>
            </a:br>
            <a:br>
              <a:rPr lang="en-US" sz="2900" b="1" dirty="0">
                <a:latin typeface="Calibri" panose="020F0502020204030204" pitchFamily="34" charset="0"/>
              </a:rPr>
            </a:br>
            <a:r>
              <a:rPr lang="en-US" sz="2900" b="1" dirty="0">
                <a:latin typeface="Calibri" panose="020F0502020204030204" pitchFamily="34" charset="0"/>
              </a:rPr>
              <a:t>Expert Group Meeting </a:t>
            </a:r>
            <a:br>
              <a:rPr lang="en-US" sz="2900" b="1" dirty="0">
                <a:latin typeface="Calibri" panose="020F0502020204030204" pitchFamily="34" charset="0"/>
              </a:rPr>
            </a:br>
            <a:r>
              <a:rPr lang="en-US" sz="2900" b="1" dirty="0">
                <a:latin typeface="Calibri" panose="020F0502020204030204" pitchFamily="34" charset="0"/>
              </a:rPr>
              <a:t>“Towards a Regional Monitoring Framework for </a:t>
            </a:r>
            <a:br>
              <a:rPr lang="en-US" sz="2900" dirty="0">
                <a:latin typeface="Calibri" panose="020F0502020204030204" pitchFamily="34" charset="0"/>
              </a:rPr>
            </a:br>
            <a:r>
              <a:rPr lang="en-US" sz="2900" b="1" dirty="0">
                <a:latin typeface="Calibri" panose="020F0502020204030204" pitchFamily="34" charset="0"/>
              </a:rPr>
              <a:t>Enhancing </a:t>
            </a:r>
            <a:r>
              <a:rPr lang="en-US" sz="2900" b="1" dirty="0">
                <a:solidFill>
                  <a:srgbClr val="FF0000"/>
                </a:solidFill>
                <a:latin typeface="Calibri" panose="020F0502020204030204" pitchFamily="34" charset="0"/>
              </a:rPr>
              <a:t>Institutional Effectiveness, Advancing Inclusiveness </a:t>
            </a:r>
            <a:br>
              <a:rPr lang="en-US" sz="2900" dirty="0">
                <a:latin typeface="Calibri" panose="020F0502020204030204" pitchFamily="34" charset="0"/>
              </a:rPr>
            </a:br>
            <a:r>
              <a:rPr lang="en-US" sz="2900" b="1" dirty="0">
                <a:latin typeface="Calibri" panose="020F0502020204030204" pitchFamily="34" charset="0"/>
              </a:rPr>
              <a:t>Ending Violence, and Strengthening Anti-Corruption”</a:t>
            </a:r>
            <a:br>
              <a:rPr lang="en-US" sz="2900" b="1" dirty="0">
                <a:latin typeface="Calibri" panose="020F0502020204030204" pitchFamily="34" charset="0"/>
              </a:rPr>
            </a:br>
            <a:br>
              <a:rPr lang="en-US" sz="2900" b="1" i="1" dirty="0">
                <a:solidFill>
                  <a:srgbClr val="FF0000"/>
                </a:solidFill>
                <a:latin typeface="Calibri" panose="020F0502020204030204" pitchFamily="34" charset="0"/>
              </a:rPr>
            </a:br>
            <a:r>
              <a:rPr lang="en-US" sz="2900" b="1" i="1" dirty="0">
                <a:solidFill>
                  <a:srgbClr val="FF0000"/>
                </a:solidFill>
                <a:latin typeface="Calibri" panose="020F0502020204030204" pitchFamily="34" charset="0"/>
              </a:rPr>
              <a:t>Relevance and Limitations of Secondary Data Analysis</a:t>
            </a:r>
            <a:br>
              <a:rPr lang="en-US" sz="2900" dirty="0">
                <a:latin typeface="Calibri" panose="020F0502020204030204" pitchFamily="34" charset="0"/>
              </a:rPr>
            </a:br>
            <a:r>
              <a:rPr lang="en-US" sz="2900" dirty="0">
                <a:latin typeface="Calibri" panose="020F0502020204030204" pitchFamily="34" charset="0"/>
              </a:rPr>
              <a:t> </a:t>
            </a:r>
            <a:br>
              <a:rPr lang="en-US" sz="2900" dirty="0">
                <a:latin typeface="Calibri" panose="020F0502020204030204" pitchFamily="34" charset="0"/>
              </a:rPr>
            </a:br>
            <a:r>
              <a:rPr lang="en-US" sz="2900" dirty="0">
                <a:latin typeface="Calibri" panose="020F0502020204030204" pitchFamily="34" charset="0"/>
              </a:rPr>
              <a:t>Amman - Jordan</a:t>
            </a:r>
            <a:br>
              <a:rPr lang="en-US" sz="2900" dirty="0">
                <a:latin typeface="Calibri" panose="020F0502020204030204" pitchFamily="34" charset="0"/>
              </a:rPr>
            </a:br>
            <a:r>
              <a:rPr lang="en-US" sz="2900" dirty="0">
                <a:latin typeface="Calibri" panose="020F0502020204030204" pitchFamily="34" charset="0"/>
              </a:rPr>
              <a:t>12-13 December 2019 </a:t>
            </a:r>
            <a:br>
              <a:rPr lang="en-US" sz="2900" dirty="0">
                <a:latin typeface="Calibri" panose="020F0502020204030204" pitchFamily="34" charset="0"/>
              </a:rPr>
            </a:br>
            <a:br>
              <a:rPr lang="en-US" sz="3600" dirty="0">
                <a:solidFill>
                  <a:srgbClr val="0070C0"/>
                </a:solidFill>
                <a:latin typeface="Arial Black" panose="020B0A04020102020204" pitchFamily="34" charset="0"/>
              </a:rPr>
            </a:br>
            <a:endParaRPr lang="en-GB" sz="2000" dirty="0">
              <a:solidFill>
                <a:srgbClr val="0070C0"/>
              </a:solidFill>
              <a:latin typeface="Arial Black" panose="020B0A04020102020204" pitchFamily="34" charset="0"/>
            </a:endParaRPr>
          </a:p>
        </p:txBody>
      </p:sp>
      <p:sp>
        <p:nvSpPr>
          <p:cNvPr id="3" name="Subtitle 2"/>
          <p:cNvSpPr>
            <a:spLocks noGrp="1"/>
          </p:cNvSpPr>
          <p:nvPr>
            <p:ph type="subTitle" idx="1"/>
          </p:nvPr>
        </p:nvSpPr>
        <p:spPr>
          <a:xfrm>
            <a:off x="442678" y="5290717"/>
            <a:ext cx="11526982" cy="2438544"/>
          </a:xfrm>
        </p:spPr>
        <p:txBody>
          <a:bodyPr>
            <a:noAutofit/>
          </a:bodyPr>
          <a:lstStyle/>
          <a:p>
            <a:pPr algn="r"/>
            <a:r>
              <a:rPr lang="en-GB" dirty="0">
                <a:latin typeface="Calibri" panose="020F0502020204030204" pitchFamily="34" charset="0"/>
              </a:rPr>
              <a:t>Farah Choucair</a:t>
            </a:r>
          </a:p>
          <a:p>
            <a:pPr algn="r"/>
            <a:r>
              <a:rPr lang="en-GB" dirty="0">
                <a:latin typeface="Calibri" panose="020F0502020204030204" pitchFamily="34" charset="0"/>
              </a:rPr>
              <a:t>Regional Programme, UNDP RBAS</a:t>
            </a:r>
          </a:p>
          <a:p>
            <a:pPr algn="r"/>
            <a:r>
              <a:rPr lang="en-GB" dirty="0">
                <a:latin typeface="Calibri" panose="020F0502020204030204" pitchFamily="34" charset="0"/>
              </a:rPr>
              <a:t>farah.choucair@undp.org</a:t>
            </a:r>
          </a:p>
        </p:txBody>
      </p:sp>
      <p:cxnSp>
        <p:nvCxnSpPr>
          <p:cNvPr id="4" name="Straight Connector 3"/>
          <p:cNvCxnSpPr/>
          <p:nvPr/>
        </p:nvCxnSpPr>
        <p:spPr>
          <a:xfrm>
            <a:off x="705348" y="5164167"/>
            <a:ext cx="10699442"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7" name="Picture 6" descr="C:\Users\diana.assaf\AppData\Local\Microsoft\Windows\INetCache\Content.Word\UNDP_Logo-Blue w Tagline-ENG.PNG">
            <a:extLst>
              <a:ext uri="{FF2B5EF4-FFF2-40B4-BE49-F238E27FC236}">
                <a16:creationId xmlns:a16="http://schemas.microsoft.com/office/drawing/2014/main" id="{F1955746-8589-41F1-9151-11FB6DE2665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5027" y="196394"/>
            <a:ext cx="992164" cy="1950063"/>
          </a:xfrm>
          <a:prstGeom prst="rect">
            <a:avLst/>
          </a:prstGeom>
          <a:noFill/>
          <a:ln>
            <a:noFill/>
          </a:ln>
        </p:spPr>
      </p:pic>
    </p:spTree>
    <p:extLst>
      <p:ext uri="{BB962C8B-B14F-4D97-AF65-F5344CB8AC3E}">
        <p14:creationId xmlns:p14="http://schemas.microsoft.com/office/powerpoint/2010/main" val="610645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6FAD9490-BF28-4A3F-A47D-1F142E948012}"/>
              </a:ext>
            </a:extLst>
          </p:cNvPr>
          <p:cNvSpPr txBox="1">
            <a:spLocks/>
          </p:cNvSpPr>
          <p:nvPr/>
        </p:nvSpPr>
        <p:spPr>
          <a:xfrm>
            <a:off x="164874" y="1"/>
            <a:ext cx="10295466" cy="7131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70C0"/>
                </a:solidFill>
                <a:latin typeface="Arial Black" panose="020B0A04020102020204" pitchFamily="34" charset="0"/>
              </a:rPr>
              <a:t>Global and Regional Databases (1)</a:t>
            </a:r>
          </a:p>
        </p:txBody>
      </p:sp>
      <p:cxnSp>
        <p:nvCxnSpPr>
          <p:cNvPr id="17" name="Straight Connector 16">
            <a:extLst>
              <a:ext uri="{FF2B5EF4-FFF2-40B4-BE49-F238E27FC236}">
                <a16:creationId xmlns:a16="http://schemas.microsoft.com/office/drawing/2014/main" id="{9B764582-1149-4AA9-9E48-593BBEFE5304}"/>
              </a:ext>
            </a:extLst>
          </p:cNvPr>
          <p:cNvCxnSpPr>
            <a:cxnSpLocks/>
          </p:cNvCxnSpPr>
          <p:nvPr/>
        </p:nvCxnSpPr>
        <p:spPr>
          <a:xfrm>
            <a:off x="164874" y="713191"/>
            <a:ext cx="1091631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EDEA40EC-45FA-4F28-9FD3-86A8718080BD}"/>
              </a:ext>
            </a:extLst>
          </p:cNvPr>
          <p:cNvSpPr>
            <a:spLocks noGrp="1"/>
          </p:cNvSpPr>
          <p:nvPr>
            <p:ph type="title"/>
          </p:nvPr>
        </p:nvSpPr>
        <p:spPr>
          <a:xfrm>
            <a:off x="164872" y="823128"/>
            <a:ext cx="12130100" cy="968602"/>
          </a:xfrm>
        </p:spPr>
        <p:txBody>
          <a:bodyPr>
            <a:noAutofit/>
          </a:bodyPr>
          <a:lstStyle/>
          <a:p>
            <a:r>
              <a:rPr lang="en-US" sz="3000" dirty="0">
                <a:latin typeface="Calibri" panose="020F0502020204030204" pitchFamily="34" charset="0"/>
              </a:rPr>
              <a:t>16.6 Develop effective, accountable and transparent institutions at all levels</a:t>
            </a:r>
            <a:br>
              <a:rPr lang="en-US" dirty="0"/>
            </a:br>
            <a:endParaRPr lang="en-US" sz="3000" dirty="0">
              <a:latin typeface="Calibri" panose="020F0502020204030204" pitchFamily="34" charset="0"/>
            </a:endParaRPr>
          </a:p>
        </p:txBody>
      </p:sp>
      <p:graphicFrame>
        <p:nvGraphicFramePr>
          <p:cNvPr id="5" name="Table 4">
            <a:extLst>
              <a:ext uri="{FF2B5EF4-FFF2-40B4-BE49-F238E27FC236}">
                <a16:creationId xmlns:a16="http://schemas.microsoft.com/office/drawing/2014/main" id="{73526A8D-C464-46F8-BEDD-DFB43BF5B395}"/>
              </a:ext>
            </a:extLst>
          </p:cNvPr>
          <p:cNvGraphicFramePr>
            <a:graphicFrameLocks noGrp="1"/>
          </p:cNvGraphicFramePr>
          <p:nvPr>
            <p:extLst>
              <p:ext uri="{D42A27DB-BD31-4B8C-83A1-F6EECF244321}">
                <p14:modId xmlns:p14="http://schemas.microsoft.com/office/powerpoint/2010/main" val="2032029950"/>
              </p:ext>
            </p:extLst>
          </p:nvPr>
        </p:nvGraphicFramePr>
        <p:xfrm>
          <a:off x="164871" y="1294686"/>
          <a:ext cx="12027129" cy="7073900"/>
        </p:xfrm>
        <a:graphic>
          <a:graphicData uri="http://schemas.openxmlformats.org/drawingml/2006/table">
            <a:tbl>
              <a:tblPr>
                <a:tableStyleId>{5C22544A-7EE6-4342-B048-85BDC9FD1C3A}</a:tableStyleId>
              </a:tblPr>
              <a:tblGrid>
                <a:gridCol w="3750220">
                  <a:extLst>
                    <a:ext uri="{9D8B030D-6E8A-4147-A177-3AD203B41FA5}">
                      <a16:colId xmlns:a16="http://schemas.microsoft.com/office/drawing/2014/main" val="1510685593"/>
                    </a:ext>
                  </a:extLst>
                </a:gridCol>
                <a:gridCol w="3895016">
                  <a:extLst>
                    <a:ext uri="{9D8B030D-6E8A-4147-A177-3AD203B41FA5}">
                      <a16:colId xmlns:a16="http://schemas.microsoft.com/office/drawing/2014/main" val="1991552246"/>
                    </a:ext>
                  </a:extLst>
                </a:gridCol>
                <a:gridCol w="4381893">
                  <a:extLst>
                    <a:ext uri="{9D8B030D-6E8A-4147-A177-3AD203B41FA5}">
                      <a16:colId xmlns:a16="http://schemas.microsoft.com/office/drawing/2014/main" val="2102120980"/>
                    </a:ext>
                  </a:extLst>
                </a:gridCol>
              </a:tblGrid>
              <a:tr h="1154001">
                <a:tc>
                  <a:txBody>
                    <a:bodyPr/>
                    <a:lstStyle/>
                    <a:p>
                      <a:pPr algn="l" fontAlgn="ctr"/>
                      <a:r>
                        <a:rPr lang="en-US" sz="2000" u="none" strike="noStrike" dirty="0">
                          <a:effectLst/>
                        </a:rPr>
                        <a:t>16.6.1 Primary government expenditures as a proportion of original approved budget,  by sector (or by budget codes or similar)</a:t>
                      </a:r>
                      <a:endParaRPr lang="en-US" sz="2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b"/>
                      <a:r>
                        <a:rPr lang="en-US" sz="2000" u="none" strike="noStrike" dirty="0">
                          <a:effectLst/>
                        </a:rPr>
                        <a:t>Quality of Budgetary and Financial Management</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dirty="0">
                          <a:effectLst/>
                        </a:rPr>
                        <a:t>Country Policy and Institutional Assessments (CPIA) by </a:t>
                      </a:r>
                      <a:r>
                        <a:rPr lang="en-US" sz="2000" u="none" strike="noStrike" kern="1200" dirty="0">
                          <a:solidFill>
                            <a:schemeClr val="dk1"/>
                          </a:solidFill>
                          <a:effectLst/>
                          <a:latin typeface="+mn-lt"/>
                          <a:ea typeface="+mn-ea"/>
                          <a:cs typeface="+mn-cs"/>
                        </a:rPr>
                        <a:t>the</a:t>
                      </a:r>
                      <a:r>
                        <a:rPr lang="en-US" sz="2000" u="none" strike="noStrike" dirty="0">
                          <a:effectLst/>
                        </a:rPr>
                        <a:t> World Bank</a:t>
                      </a:r>
                      <a:endParaRPr lang="en-US" sz="2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605729691"/>
                  </a:ext>
                </a:extLst>
              </a:tr>
              <a:tr h="0">
                <a:tc>
                  <a:txBody>
                    <a:bodyPr/>
                    <a:lstStyle/>
                    <a:p>
                      <a:pPr algn="l" fontAlgn="ctr"/>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b"/>
                      <a:r>
                        <a:rPr lang="en-US" sz="2000" b="0" i="0" u="none" strike="noStrike" dirty="0">
                          <a:solidFill>
                            <a:srgbClr val="000000"/>
                          </a:solidFill>
                          <a:effectLst/>
                          <a:latin typeface="Calibri" panose="020F0502020204030204" pitchFamily="34" charset="0"/>
                        </a:rPr>
                        <a:t>Budget Oversight, Participation</a:t>
                      </a:r>
                    </a:p>
                  </a:txBody>
                  <a:tcPr marL="6350" marR="6350" marT="6350" marB="0" anchor="b"/>
                </a:tc>
                <a:tc>
                  <a:txBody>
                    <a:bodyPr/>
                    <a:lstStyle/>
                    <a:p>
                      <a:pPr algn="l" fontAlgn="b"/>
                      <a:r>
                        <a:rPr lang="en-US" sz="2000" b="0" i="0" u="none" strike="noStrike" dirty="0">
                          <a:solidFill>
                            <a:srgbClr val="000000"/>
                          </a:solidFill>
                          <a:effectLst/>
                          <a:latin typeface="Calibri" panose="020F0502020204030204" pitchFamily="34" charset="0"/>
                        </a:rPr>
                        <a:t>Open Budget Survey</a:t>
                      </a:r>
                    </a:p>
                  </a:txBody>
                  <a:tcPr marL="6350" marR="6350" marT="6350" marB="0" anchor="b"/>
                </a:tc>
                <a:extLst>
                  <a:ext uri="{0D108BD9-81ED-4DB2-BD59-A6C34878D82A}">
                    <a16:rowId xmlns:a16="http://schemas.microsoft.com/office/drawing/2014/main" val="1640371871"/>
                  </a:ext>
                </a:extLst>
              </a:tr>
              <a:tr h="437563">
                <a:tc rowSpan="8">
                  <a:txBody>
                    <a:bodyPr/>
                    <a:lstStyle/>
                    <a:p>
                      <a:pPr algn="ctr" fontAlgn="ctr"/>
                      <a:r>
                        <a:rPr lang="en-US" sz="2000" u="none" strike="noStrike" dirty="0">
                          <a:effectLst/>
                        </a:rPr>
                        <a:t>16.6.2 Proportion of the population satisfied with their last experience of public services</a:t>
                      </a:r>
                      <a:endParaRPr lang="en-US" sz="2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b"/>
                      <a:r>
                        <a:rPr lang="en-US" sz="2000" u="none" strike="noStrike" dirty="0">
                          <a:effectLst/>
                        </a:rPr>
                        <a:t>Public opinion on performance of public institutions</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dirty="0">
                          <a:effectLst/>
                        </a:rPr>
                        <a:t>Arab Democracy Index </a:t>
                      </a:r>
                      <a:endParaRPr lang="en-US" sz="2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36560729"/>
                  </a:ext>
                </a:extLst>
              </a:tr>
              <a:tr h="437563">
                <a:tc vMerge="1">
                  <a:txBody>
                    <a:bodyPr/>
                    <a:lstStyle/>
                    <a:p>
                      <a:endParaRPr lang="en-US"/>
                    </a:p>
                  </a:txBody>
                  <a:tcPr/>
                </a:tc>
                <a:tc>
                  <a:txBody>
                    <a:bodyPr/>
                    <a:lstStyle/>
                    <a:p>
                      <a:pPr algn="l" fontAlgn="b"/>
                      <a:r>
                        <a:rPr lang="en-US" sz="2000" u="none" strike="noStrike" dirty="0">
                          <a:effectLst/>
                        </a:rPr>
                        <a:t>People's satisfaction with the educational system</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dirty="0">
                          <a:effectLst/>
                        </a:rPr>
                        <a:t>Arab Barometer</a:t>
                      </a:r>
                      <a:endParaRPr lang="en-US" sz="2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92739752"/>
                  </a:ext>
                </a:extLst>
              </a:tr>
              <a:tr h="653137">
                <a:tc vMerge="1">
                  <a:txBody>
                    <a:bodyPr/>
                    <a:lstStyle/>
                    <a:p>
                      <a:endParaRPr lang="en-US"/>
                    </a:p>
                  </a:txBody>
                  <a:tcPr/>
                </a:tc>
                <a:tc>
                  <a:txBody>
                    <a:bodyPr/>
                    <a:lstStyle/>
                    <a:p>
                      <a:pPr algn="l" fontAlgn="b"/>
                      <a:r>
                        <a:rPr lang="en-US" sz="2000" u="none" strike="noStrike" dirty="0" err="1">
                          <a:effectLst/>
                        </a:rPr>
                        <a:t>Puplic</a:t>
                      </a:r>
                      <a:r>
                        <a:rPr lang="en-US" sz="2000" u="none" strike="noStrike" dirty="0">
                          <a:effectLst/>
                        </a:rPr>
                        <a:t> opinion about the current government’s performance in addressing educational needs</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dirty="0">
                          <a:effectLst/>
                        </a:rPr>
                        <a:t>Arab Barometer</a:t>
                      </a:r>
                      <a:endParaRPr lang="en-US" sz="2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63128237"/>
                  </a:ext>
                </a:extLst>
              </a:tr>
              <a:tr h="437563">
                <a:tc vMerge="1">
                  <a:txBody>
                    <a:bodyPr/>
                    <a:lstStyle/>
                    <a:p>
                      <a:endParaRPr lang="en-US"/>
                    </a:p>
                  </a:txBody>
                  <a:tcPr/>
                </a:tc>
                <a:tc>
                  <a:txBody>
                    <a:bodyPr/>
                    <a:lstStyle/>
                    <a:p>
                      <a:pPr algn="l" fontAlgn="b"/>
                      <a:r>
                        <a:rPr lang="en-US" sz="2000" u="none" strike="noStrike" dirty="0">
                          <a:effectLst/>
                        </a:rPr>
                        <a:t>People's satisfaction with the healthcare system</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dirty="0">
                          <a:effectLst/>
                        </a:rPr>
                        <a:t>Arab Barometer</a:t>
                      </a:r>
                      <a:endParaRPr lang="en-US" sz="2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18878926"/>
                  </a:ext>
                </a:extLst>
              </a:tr>
              <a:tr h="653137">
                <a:tc vMerge="1">
                  <a:txBody>
                    <a:bodyPr/>
                    <a:lstStyle/>
                    <a:p>
                      <a:endParaRPr lang="en-US"/>
                    </a:p>
                  </a:txBody>
                  <a:tcPr/>
                </a:tc>
                <a:tc>
                  <a:txBody>
                    <a:bodyPr/>
                    <a:lstStyle/>
                    <a:p>
                      <a:pPr algn="l" fontAlgn="b"/>
                      <a:r>
                        <a:rPr lang="en-US" sz="2000" u="none" strike="noStrike" dirty="0">
                          <a:effectLst/>
                        </a:rPr>
                        <a:t>Public opinion about the current government’s performance in improving basic health services</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dirty="0">
                          <a:effectLst/>
                        </a:rPr>
                        <a:t>Arab Barometer</a:t>
                      </a:r>
                      <a:endParaRPr lang="en-US" sz="2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41621748"/>
                  </a:ext>
                </a:extLst>
              </a:tr>
              <a:tr h="437563">
                <a:tc vMerge="1">
                  <a:txBody>
                    <a:bodyPr/>
                    <a:lstStyle/>
                    <a:p>
                      <a:endParaRPr lang="en-US"/>
                    </a:p>
                  </a:txBody>
                  <a:tcPr/>
                </a:tc>
                <a:tc>
                  <a:txBody>
                    <a:bodyPr/>
                    <a:lstStyle/>
                    <a:p>
                      <a:pPr algn="l" fontAlgn="b"/>
                      <a:r>
                        <a:rPr lang="en-US" sz="2000" u="none" strike="noStrike" dirty="0">
                          <a:effectLst/>
                        </a:rPr>
                        <a:t>Public opinion about government employees' awareness of citizens' needs</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dirty="0">
                          <a:effectLst/>
                        </a:rPr>
                        <a:t>Arab Barometer</a:t>
                      </a:r>
                      <a:endParaRPr lang="en-US" sz="2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27488422"/>
                  </a:ext>
                </a:extLst>
              </a:tr>
              <a:tr h="437563">
                <a:tc vMerge="1">
                  <a:txBody>
                    <a:bodyPr/>
                    <a:lstStyle/>
                    <a:p>
                      <a:endParaRPr lang="en-US"/>
                    </a:p>
                  </a:txBody>
                  <a:tcPr/>
                </a:tc>
                <a:tc>
                  <a:txBody>
                    <a:bodyPr/>
                    <a:lstStyle/>
                    <a:p>
                      <a:pPr algn="l" fontAlgn="b"/>
                      <a:r>
                        <a:rPr lang="en-US" sz="2000" u="none" strike="noStrike" dirty="0">
                          <a:effectLst/>
                        </a:rPr>
                        <a:t>Public satisfaction with government performance</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dirty="0">
                          <a:effectLst/>
                        </a:rPr>
                        <a:t>Arab Barometer</a:t>
                      </a:r>
                      <a:endParaRPr lang="en-US" sz="2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321264721"/>
                  </a:ext>
                </a:extLst>
              </a:tr>
              <a:tr h="221989">
                <a:tc vMerge="1">
                  <a:txBody>
                    <a:bodyPr/>
                    <a:lstStyle/>
                    <a:p>
                      <a:endParaRPr lang="en-US"/>
                    </a:p>
                  </a:txBody>
                  <a:tcPr/>
                </a:tc>
                <a:tc>
                  <a:txBody>
                    <a:bodyPr/>
                    <a:lstStyle/>
                    <a:p>
                      <a:pPr algn="l" fontAlgn="b"/>
                      <a:r>
                        <a:rPr lang="en-US" sz="2000" u="none" strike="noStrike">
                          <a:effectLst/>
                        </a:rPr>
                        <a:t>Public confidence in the civil service </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dirty="0">
                          <a:effectLst/>
                        </a:rPr>
                        <a:t>WVS</a:t>
                      </a:r>
                      <a:endParaRPr lang="en-US" sz="2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333518150"/>
                  </a:ext>
                </a:extLst>
              </a:tr>
            </a:tbl>
          </a:graphicData>
        </a:graphic>
      </p:graphicFrame>
      <p:pic>
        <p:nvPicPr>
          <p:cNvPr id="6" name="Picture 5" descr="C:\Users\diana.assaf\AppData\Local\Microsoft\Windows\INetCache\Content.Word\UNDP_Logo-Blue w Tagline-ENG.PNG">
            <a:extLst>
              <a:ext uri="{FF2B5EF4-FFF2-40B4-BE49-F238E27FC236}">
                <a16:creationId xmlns:a16="http://schemas.microsoft.com/office/drawing/2014/main" id="{9309EA94-392E-40B6-8870-4E127F79388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69614" y="150210"/>
            <a:ext cx="653909" cy="781444"/>
          </a:xfrm>
          <a:prstGeom prst="rect">
            <a:avLst/>
          </a:prstGeom>
          <a:noFill/>
          <a:ln>
            <a:noFill/>
          </a:ln>
        </p:spPr>
      </p:pic>
    </p:spTree>
    <p:extLst>
      <p:ext uri="{BB962C8B-B14F-4D97-AF65-F5344CB8AC3E}">
        <p14:creationId xmlns:p14="http://schemas.microsoft.com/office/powerpoint/2010/main" val="2945342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6FAD9490-BF28-4A3F-A47D-1F142E948012}"/>
              </a:ext>
            </a:extLst>
          </p:cNvPr>
          <p:cNvSpPr txBox="1">
            <a:spLocks/>
          </p:cNvSpPr>
          <p:nvPr/>
        </p:nvSpPr>
        <p:spPr>
          <a:xfrm>
            <a:off x="164874" y="1"/>
            <a:ext cx="10295466" cy="7131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70C0"/>
                </a:solidFill>
                <a:latin typeface="Arial Black" panose="020B0A04020102020204" pitchFamily="34" charset="0"/>
              </a:rPr>
              <a:t>Global and Regional Databases (1)</a:t>
            </a:r>
          </a:p>
        </p:txBody>
      </p:sp>
      <p:cxnSp>
        <p:nvCxnSpPr>
          <p:cNvPr id="17" name="Straight Connector 16">
            <a:extLst>
              <a:ext uri="{FF2B5EF4-FFF2-40B4-BE49-F238E27FC236}">
                <a16:creationId xmlns:a16="http://schemas.microsoft.com/office/drawing/2014/main" id="{9B764582-1149-4AA9-9E48-593BBEFE5304}"/>
              </a:ext>
            </a:extLst>
          </p:cNvPr>
          <p:cNvCxnSpPr>
            <a:cxnSpLocks/>
          </p:cNvCxnSpPr>
          <p:nvPr/>
        </p:nvCxnSpPr>
        <p:spPr>
          <a:xfrm>
            <a:off x="164874" y="713191"/>
            <a:ext cx="1091631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EDEA40EC-45FA-4F28-9FD3-86A8718080BD}"/>
              </a:ext>
            </a:extLst>
          </p:cNvPr>
          <p:cNvSpPr>
            <a:spLocks noGrp="1"/>
          </p:cNvSpPr>
          <p:nvPr>
            <p:ph type="title"/>
          </p:nvPr>
        </p:nvSpPr>
        <p:spPr>
          <a:xfrm>
            <a:off x="164874" y="1045549"/>
            <a:ext cx="12130100" cy="968602"/>
          </a:xfrm>
        </p:spPr>
        <p:txBody>
          <a:bodyPr>
            <a:noAutofit/>
          </a:bodyPr>
          <a:lstStyle/>
          <a:p>
            <a:r>
              <a:rPr lang="en-US" sz="3000" dirty="0">
                <a:latin typeface="Calibri" panose="020F0502020204030204" pitchFamily="34" charset="0"/>
              </a:rPr>
              <a:t>16.7 </a:t>
            </a:r>
            <a:r>
              <a:rPr lang="en-US" sz="3000" dirty="0">
                <a:latin typeface="+mn-lt"/>
              </a:rPr>
              <a:t>Ensure responsive, inclusive, participatory and representative decision-making at all levels</a:t>
            </a:r>
            <a:br>
              <a:rPr lang="en-US" sz="3000" dirty="0">
                <a:latin typeface="+mn-lt"/>
              </a:rPr>
            </a:br>
            <a:endParaRPr lang="en-US" sz="3000" dirty="0">
              <a:latin typeface="+mn-lt"/>
            </a:endParaRPr>
          </a:p>
        </p:txBody>
      </p:sp>
      <p:graphicFrame>
        <p:nvGraphicFramePr>
          <p:cNvPr id="2" name="Table 1">
            <a:extLst>
              <a:ext uri="{FF2B5EF4-FFF2-40B4-BE49-F238E27FC236}">
                <a16:creationId xmlns:a16="http://schemas.microsoft.com/office/drawing/2014/main" id="{0AF4A1B8-8469-4233-9EDC-06923EDDFEAB}"/>
              </a:ext>
            </a:extLst>
          </p:cNvPr>
          <p:cNvGraphicFramePr>
            <a:graphicFrameLocks noGrp="1"/>
          </p:cNvGraphicFramePr>
          <p:nvPr>
            <p:extLst>
              <p:ext uri="{D42A27DB-BD31-4B8C-83A1-F6EECF244321}">
                <p14:modId xmlns:p14="http://schemas.microsoft.com/office/powerpoint/2010/main" val="2672431149"/>
              </p:ext>
            </p:extLst>
          </p:nvPr>
        </p:nvGraphicFramePr>
        <p:xfrm>
          <a:off x="652849" y="1791730"/>
          <a:ext cx="10515600" cy="4620987"/>
        </p:xfrm>
        <a:graphic>
          <a:graphicData uri="http://schemas.openxmlformats.org/drawingml/2006/table">
            <a:tbl>
              <a:tblPr>
                <a:tableStyleId>{5C22544A-7EE6-4342-B048-85BDC9FD1C3A}</a:tableStyleId>
              </a:tblPr>
              <a:tblGrid>
                <a:gridCol w="3358714">
                  <a:extLst>
                    <a:ext uri="{9D8B030D-6E8A-4147-A177-3AD203B41FA5}">
                      <a16:colId xmlns:a16="http://schemas.microsoft.com/office/drawing/2014/main" val="2150249059"/>
                    </a:ext>
                  </a:extLst>
                </a:gridCol>
                <a:gridCol w="3578443">
                  <a:extLst>
                    <a:ext uri="{9D8B030D-6E8A-4147-A177-3AD203B41FA5}">
                      <a16:colId xmlns:a16="http://schemas.microsoft.com/office/drawing/2014/main" val="439760240"/>
                    </a:ext>
                  </a:extLst>
                </a:gridCol>
                <a:gridCol w="3578443">
                  <a:extLst>
                    <a:ext uri="{9D8B030D-6E8A-4147-A177-3AD203B41FA5}">
                      <a16:colId xmlns:a16="http://schemas.microsoft.com/office/drawing/2014/main" val="1206479917"/>
                    </a:ext>
                  </a:extLst>
                </a:gridCol>
              </a:tblGrid>
              <a:tr h="0">
                <a:tc rowSpan="9">
                  <a:txBody>
                    <a:bodyPr/>
                    <a:lstStyle/>
                    <a:p>
                      <a:pPr algn="ctr" fontAlgn="ctr"/>
                      <a:r>
                        <a:rPr lang="en-US" sz="2000" u="none" strike="noStrike" dirty="0">
                          <a:effectLst/>
                        </a:rPr>
                        <a:t>16.7.1 Proportions of positions (by sex,  age,  persons with disabilities and population groups) in public institutions (national and local legislatures,  public service,  and judiciary) compared to national distributions</a:t>
                      </a:r>
                      <a:endParaRPr lang="en-US" sz="2000" b="0" i="0" u="none" strike="noStrike" dirty="0">
                        <a:solidFill>
                          <a:srgbClr val="000000"/>
                        </a:solidFill>
                        <a:effectLst/>
                        <a:latin typeface="Calibri" panose="020F0502020204030204" pitchFamily="34" charset="0"/>
                      </a:endParaRPr>
                    </a:p>
                  </a:txBody>
                  <a:tcPr marL="5443" marR="5443" marT="5443" marB="0" anchor="ctr"/>
                </a:tc>
                <a:tc>
                  <a:txBody>
                    <a:bodyPr/>
                    <a:lstStyle/>
                    <a:p>
                      <a:pPr algn="l" fontAlgn="b"/>
                      <a:r>
                        <a:rPr lang="en-US" sz="2000" u="none" strike="noStrike">
                          <a:effectLst/>
                        </a:rPr>
                        <a:t>Women in the judiciary</a:t>
                      </a:r>
                      <a:endParaRPr lang="en-US" sz="20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2000" u="none" strike="noStrike">
                          <a:effectLst/>
                        </a:rPr>
                        <a:t>Ibrahim Index of African Governance (IIAG) </a:t>
                      </a:r>
                      <a:endParaRPr lang="en-US" sz="20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54147252"/>
                  </a:ext>
                </a:extLst>
              </a:tr>
              <a:tr h="157843">
                <a:tc vMerge="1">
                  <a:txBody>
                    <a:bodyPr/>
                    <a:lstStyle/>
                    <a:p>
                      <a:endParaRPr lang="en-US"/>
                    </a:p>
                  </a:txBody>
                  <a:tcPr/>
                </a:tc>
                <a:tc>
                  <a:txBody>
                    <a:bodyPr/>
                    <a:lstStyle/>
                    <a:p>
                      <a:pPr algn="l" fontAlgn="b"/>
                      <a:r>
                        <a:rPr lang="en-US" sz="2000" u="none" strike="noStrike">
                          <a:effectLst/>
                        </a:rPr>
                        <a:t>Political Empowerment Sub-Index </a:t>
                      </a:r>
                      <a:endParaRPr lang="en-US" sz="20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2000" u="none" strike="noStrike">
                          <a:effectLst/>
                        </a:rPr>
                        <a:t>World Economic Forum </a:t>
                      </a:r>
                      <a:endParaRPr lang="en-US" sz="20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870511813"/>
                  </a:ext>
                </a:extLst>
              </a:tr>
              <a:tr h="157843">
                <a:tc vMerge="1">
                  <a:txBody>
                    <a:bodyPr/>
                    <a:lstStyle/>
                    <a:p>
                      <a:endParaRPr lang="en-US"/>
                    </a:p>
                  </a:txBody>
                  <a:tcPr/>
                </a:tc>
                <a:tc>
                  <a:txBody>
                    <a:bodyPr/>
                    <a:lstStyle/>
                    <a:p>
                      <a:pPr algn="l" fontAlgn="b"/>
                      <a:r>
                        <a:rPr lang="en-US" sz="2000" u="none" strike="noStrike">
                          <a:effectLst/>
                        </a:rPr>
                        <a:t>Women's political participation</a:t>
                      </a:r>
                      <a:endParaRPr lang="en-US" sz="20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2000" u="none" strike="noStrike">
                          <a:effectLst/>
                        </a:rPr>
                        <a:t>Ibrahim Index of African Governance (IIAG) </a:t>
                      </a:r>
                      <a:endParaRPr lang="en-US" sz="20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954342785"/>
                  </a:ext>
                </a:extLst>
              </a:tr>
              <a:tr h="157843">
                <a:tc vMerge="1">
                  <a:txBody>
                    <a:bodyPr/>
                    <a:lstStyle/>
                    <a:p>
                      <a:endParaRPr lang="en-US"/>
                    </a:p>
                  </a:txBody>
                  <a:tcPr/>
                </a:tc>
                <a:tc>
                  <a:txBody>
                    <a:bodyPr/>
                    <a:lstStyle/>
                    <a:p>
                      <a:pPr algn="l" fontAlgn="b"/>
                      <a:r>
                        <a:rPr lang="en-US" sz="2000" u="none" strike="noStrike">
                          <a:effectLst/>
                        </a:rPr>
                        <a:t>Gender balance in rural decision-making</a:t>
                      </a:r>
                      <a:endParaRPr lang="en-US" sz="20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2000" u="none" strike="noStrike">
                          <a:effectLst/>
                        </a:rPr>
                        <a:t>Ibrahim Index of African Governance (IIAG) </a:t>
                      </a:r>
                      <a:endParaRPr lang="en-US" sz="20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711958800"/>
                  </a:ext>
                </a:extLst>
              </a:tr>
              <a:tr h="157843">
                <a:tc vMerge="1">
                  <a:txBody>
                    <a:bodyPr/>
                    <a:lstStyle/>
                    <a:p>
                      <a:endParaRPr lang="en-US"/>
                    </a:p>
                  </a:txBody>
                  <a:tcPr/>
                </a:tc>
                <a:tc>
                  <a:txBody>
                    <a:bodyPr/>
                    <a:lstStyle/>
                    <a:p>
                      <a:pPr algn="l" fontAlgn="b"/>
                      <a:r>
                        <a:rPr lang="en-US" sz="2000" u="none" strike="noStrike">
                          <a:effectLst/>
                        </a:rPr>
                        <a:t>Women in national parliaments</a:t>
                      </a:r>
                      <a:endParaRPr lang="en-US" sz="20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2000" u="none" strike="noStrike">
                          <a:effectLst/>
                        </a:rPr>
                        <a:t>Inter-Parliamentary Union </a:t>
                      </a:r>
                      <a:endParaRPr lang="en-US" sz="20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2530892139"/>
                  </a:ext>
                </a:extLst>
              </a:tr>
              <a:tr h="157843">
                <a:tc vMerge="1">
                  <a:txBody>
                    <a:bodyPr/>
                    <a:lstStyle/>
                    <a:p>
                      <a:endParaRPr lang="en-US"/>
                    </a:p>
                  </a:txBody>
                  <a:tcPr/>
                </a:tc>
                <a:tc>
                  <a:txBody>
                    <a:bodyPr/>
                    <a:lstStyle/>
                    <a:p>
                      <a:pPr algn="l" fontAlgn="b"/>
                      <a:r>
                        <a:rPr lang="en-US" sz="2000" u="none" strike="noStrike">
                          <a:effectLst/>
                        </a:rPr>
                        <a:t>Youth in national parliaments (30 years or younger)</a:t>
                      </a:r>
                      <a:endParaRPr lang="en-US" sz="20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2000" u="none" strike="noStrike">
                          <a:effectLst/>
                        </a:rPr>
                        <a:t>Inter-Parliamentary Union </a:t>
                      </a:r>
                      <a:endParaRPr lang="en-US" sz="20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4126810315"/>
                  </a:ext>
                </a:extLst>
              </a:tr>
              <a:tr h="157843">
                <a:tc vMerge="1">
                  <a:txBody>
                    <a:bodyPr/>
                    <a:lstStyle/>
                    <a:p>
                      <a:endParaRPr lang="en-US"/>
                    </a:p>
                  </a:txBody>
                  <a:tcPr/>
                </a:tc>
                <a:tc>
                  <a:txBody>
                    <a:bodyPr/>
                    <a:lstStyle/>
                    <a:p>
                      <a:pPr algn="l" fontAlgn="b"/>
                      <a:r>
                        <a:rPr lang="en-US" sz="2000" u="none" strike="noStrike">
                          <a:effectLst/>
                        </a:rPr>
                        <a:t>Youth in national parliaments (40 years or younger)</a:t>
                      </a:r>
                      <a:endParaRPr lang="en-US" sz="20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2000" u="none" strike="noStrike">
                          <a:effectLst/>
                        </a:rPr>
                        <a:t>Inter-Parliamentary Union </a:t>
                      </a:r>
                      <a:endParaRPr lang="en-US" sz="20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4160984768"/>
                  </a:ext>
                </a:extLst>
              </a:tr>
              <a:tr h="157843">
                <a:tc vMerge="1">
                  <a:txBody>
                    <a:bodyPr/>
                    <a:lstStyle/>
                    <a:p>
                      <a:endParaRPr lang="en-US"/>
                    </a:p>
                  </a:txBody>
                  <a:tcPr/>
                </a:tc>
                <a:tc>
                  <a:txBody>
                    <a:bodyPr/>
                    <a:lstStyle/>
                    <a:p>
                      <a:pPr algn="l" fontAlgn="b"/>
                      <a:r>
                        <a:rPr lang="en-US" sz="2000" u="none" strike="noStrike">
                          <a:effectLst/>
                        </a:rPr>
                        <a:t>Youth in national parliaments (45 years or younger)</a:t>
                      </a:r>
                      <a:endParaRPr lang="en-US" sz="20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2000" u="none" strike="noStrike">
                          <a:effectLst/>
                        </a:rPr>
                        <a:t>Inter-Parliamentary Union </a:t>
                      </a:r>
                      <a:endParaRPr lang="en-US" sz="20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3966450107"/>
                  </a:ext>
                </a:extLst>
              </a:tr>
              <a:tr h="157843">
                <a:tc vMerge="1">
                  <a:txBody>
                    <a:bodyPr/>
                    <a:lstStyle/>
                    <a:p>
                      <a:endParaRPr lang="en-US"/>
                    </a:p>
                  </a:txBody>
                  <a:tcPr/>
                </a:tc>
                <a:tc>
                  <a:txBody>
                    <a:bodyPr/>
                    <a:lstStyle/>
                    <a:p>
                      <a:pPr algn="l" fontAlgn="b"/>
                      <a:r>
                        <a:rPr lang="en-US" sz="2000" u="none" strike="noStrike">
                          <a:effectLst/>
                        </a:rPr>
                        <a:t>Egalitarian democracy index</a:t>
                      </a:r>
                      <a:endParaRPr lang="en-US" sz="20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2000" u="none" strike="noStrike" dirty="0">
                          <a:effectLst/>
                        </a:rPr>
                        <a:t>V-Dem</a:t>
                      </a:r>
                      <a:endParaRPr lang="en-US" sz="2000" b="0" i="0" u="none" strike="noStrike" dirty="0">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3349614358"/>
                  </a:ext>
                </a:extLst>
              </a:tr>
            </a:tbl>
          </a:graphicData>
        </a:graphic>
      </p:graphicFrame>
      <p:pic>
        <p:nvPicPr>
          <p:cNvPr id="6" name="Picture 5" descr="C:\Users\diana.assaf\AppData\Local\Microsoft\Windows\INetCache\Content.Word\UNDP_Logo-Blue w Tagline-ENG.PNG">
            <a:extLst>
              <a:ext uri="{FF2B5EF4-FFF2-40B4-BE49-F238E27FC236}">
                <a16:creationId xmlns:a16="http://schemas.microsoft.com/office/drawing/2014/main" id="{601319A5-7795-4F40-95E4-17782536C11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04120" y="150210"/>
            <a:ext cx="619403" cy="968602"/>
          </a:xfrm>
          <a:prstGeom prst="rect">
            <a:avLst/>
          </a:prstGeom>
          <a:noFill/>
          <a:ln>
            <a:noFill/>
          </a:ln>
        </p:spPr>
      </p:pic>
    </p:spTree>
    <p:extLst>
      <p:ext uri="{BB962C8B-B14F-4D97-AF65-F5344CB8AC3E}">
        <p14:creationId xmlns:p14="http://schemas.microsoft.com/office/powerpoint/2010/main" val="2086420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6FAD9490-BF28-4A3F-A47D-1F142E948012}"/>
              </a:ext>
            </a:extLst>
          </p:cNvPr>
          <p:cNvSpPr txBox="1">
            <a:spLocks/>
          </p:cNvSpPr>
          <p:nvPr/>
        </p:nvSpPr>
        <p:spPr>
          <a:xfrm>
            <a:off x="164874" y="1"/>
            <a:ext cx="10295466" cy="7131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70C0"/>
                </a:solidFill>
                <a:latin typeface="Arial Black" panose="020B0A04020102020204" pitchFamily="34" charset="0"/>
              </a:rPr>
              <a:t>Global and Regional Databases (1)</a:t>
            </a:r>
          </a:p>
        </p:txBody>
      </p:sp>
      <p:cxnSp>
        <p:nvCxnSpPr>
          <p:cNvPr id="17" name="Straight Connector 16">
            <a:extLst>
              <a:ext uri="{FF2B5EF4-FFF2-40B4-BE49-F238E27FC236}">
                <a16:creationId xmlns:a16="http://schemas.microsoft.com/office/drawing/2014/main" id="{9B764582-1149-4AA9-9E48-593BBEFE5304}"/>
              </a:ext>
            </a:extLst>
          </p:cNvPr>
          <p:cNvCxnSpPr>
            <a:cxnSpLocks/>
          </p:cNvCxnSpPr>
          <p:nvPr/>
        </p:nvCxnSpPr>
        <p:spPr>
          <a:xfrm>
            <a:off x="164874" y="713191"/>
            <a:ext cx="10916318"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6002AA2C-74F5-411C-B84A-4853F925B434}"/>
              </a:ext>
            </a:extLst>
          </p:cNvPr>
          <p:cNvGraphicFramePr>
            <a:graphicFrameLocks noGrp="1"/>
          </p:cNvGraphicFramePr>
          <p:nvPr>
            <p:extLst>
              <p:ext uri="{D42A27DB-BD31-4B8C-83A1-F6EECF244321}">
                <p14:modId xmlns:p14="http://schemas.microsoft.com/office/powerpoint/2010/main" val="1372049858"/>
              </p:ext>
            </p:extLst>
          </p:nvPr>
        </p:nvGraphicFramePr>
        <p:xfrm>
          <a:off x="702275" y="1901666"/>
          <a:ext cx="10515599" cy="3450772"/>
        </p:xfrm>
        <a:graphic>
          <a:graphicData uri="http://schemas.openxmlformats.org/drawingml/2006/table">
            <a:tbl>
              <a:tblPr>
                <a:tableStyleId>{5C22544A-7EE6-4342-B048-85BDC9FD1C3A}</a:tableStyleId>
              </a:tblPr>
              <a:tblGrid>
                <a:gridCol w="3494314">
                  <a:extLst>
                    <a:ext uri="{9D8B030D-6E8A-4147-A177-3AD203B41FA5}">
                      <a16:colId xmlns:a16="http://schemas.microsoft.com/office/drawing/2014/main" val="2019283419"/>
                    </a:ext>
                  </a:extLst>
                </a:gridCol>
                <a:gridCol w="3298371">
                  <a:extLst>
                    <a:ext uri="{9D8B030D-6E8A-4147-A177-3AD203B41FA5}">
                      <a16:colId xmlns:a16="http://schemas.microsoft.com/office/drawing/2014/main" val="2098841228"/>
                    </a:ext>
                  </a:extLst>
                </a:gridCol>
                <a:gridCol w="3722914">
                  <a:extLst>
                    <a:ext uri="{9D8B030D-6E8A-4147-A177-3AD203B41FA5}">
                      <a16:colId xmlns:a16="http://schemas.microsoft.com/office/drawing/2014/main" val="144350354"/>
                    </a:ext>
                  </a:extLst>
                </a:gridCol>
              </a:tblGrid>
              <a:tr h="157843">
                <a:tc rowSpan="4">
                  <a:txBody>
                    <a:bodyPr/>
                    <a:lstStyle/>
                    <a:p>
                      <a:pPr algn="ctr" fontAlgn="ctr"/>
                      <a:r>
                        <a:rPr lang="en-US" sz="2500" u="none" strike="noStrike">
                          <a:effectLst/>
                        </a:rPr>
                        <a:t>16.7.2 Proportion of population who believe decision-making is inclusive and responsive,  by sex,  age,  disability and population group)</a:t>
                      </a:r>
                      <a:endParaRPr lang="en-US" sz="2500" b="0" i="0" u="none" strike="noStrike">
                        <a:solidFill>
                          <a:srgbClr val="000000"/>
                        </a:solidFill>
                        <a:effectLst/>
                        <a:latin typeface="Calibri" panose="020F0502020204030204" pitchFamily="34" charset="0"/>
                      </a:endParaRPr>
                    </a:p>
                  </a:txBody>
                  <a:tcPr marL="5443" marR="5443" marT="5443" marB="0" anchor="ctr"/>
                </a:tc>
                <a:tc>
                  <a:txBody>
                    <a:bodyPr/>
                    <a:lstStyle/>
                    <a:p>
                      <a:pPr algn="l" fontAlgn="b"/>
                      <a:r>
                        <a:rPr lang="en-US" sz="2500" u="none" strike="noStrike">
                          <a:effectLst/>
                        </a:rPr>
                        <a:t>Public opinion about government employees' awareness of citizens' needs</a:t>
                      </a:r>
                      <a:endParaRPr lang="en-US" sz="25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2500" u="none" strike="noStrike">
                          <a:effectLst/>
                        </a:rPr>
                        <a:t>Arab Barometer</a:t>
                      </a:r>
                      <a:endParaRPr lang="en-US" sz="25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980706383"/>
                  </a:ext>
                </a:extLst>
              </a:tr>
              <a:tr h="157843">
                <a:tc vMerge="1">
                  <a:txBody>
                    <a:bodyPr/>
                    <a:lstStyle/>
                    <a:p>
                      <a:endParaRPr lang="en-US"/>
                    </a:p>
                  </a:txBody>
                  <a:tcPr/>
                </a:tc>
                <a:tc>
                  <a:txBody>
                    <a:bodyPr/>
                    <a:lstStyle/>
                    <a:p>
                      <a:pPr algn="l" fontAlgn="b"/>
                      <a:r>
                        <a:rPr lang="en-US" sz="2500" u="none" strike="noStrike">
                          <a:effectLst/>
                        </a:rPr>
                        <a:t>Deliberative Component Index</a:t>
                      </a:r>
                      <a:endParaRPr lang="en-US" sz="25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2500" u="none" strike="noStrike">
                          <a:effectLst/>
                        </a:rPr>
                        <a:t>V-Dem</a:t>
                      </a:r>
                      <a:endParaRPr lang="en-US" sz="25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2735555292"/>
                  </a:ext>
                </a:extLst>
              </a:tr>
              <a:tr h="157843">
                <a:tc vMerge="1">
                  <a:txBody>
                    <a:bodyPr/>
                    <a:lstStyle/>
                    <a:p>
                      <a:endParaRPr lang="en-US"/>
                    </a:p>
                  </a:txBody>
                  <a:tcPr/>
                </a:tc>
                <a:tc>
                  <a:txBody>
                    <a:bodyPr/>
                    <a:lstStyle/>
                    <a:p>
                      <a:pPr algn="l" fontAlgn="b"/>
                      <a:r>
                        <a:rPr lang="en-US" sz="2500" u="none" strike="noStrike">
                          <a:effectLst/>
                        </a:rPr>
                        <a:t>Participatory component Index</a:t>
                      </a:r>
                      <a:endParaRPr lang="en-US" sz="25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2500" u="none" strike="noStrike">
                          <a:effectLst/>
                        </a:rPr>
                        <a:t>V-Dem</a:t>
                      </a:r>
                      <a:endParaRPr lang="en-US" sz="25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877116028"/>
                  </a:ext>
                </a:extLst>
              </a:tr>
              <a:tr h="157843">
                <a:tc vMerge="1">
                  <a:txBody>
                    <a:bodyPr/>
                    <a:lstStyle/>
                    <a:p>
                      <a:endParaRPr lang="en-US"/>
                    </a:p>
                  </a:txBody>
                  <a:tcPr/>
                </a:tc>
                <a:tc>
                  <a:txBody>
                    <a:bodyPr/>
                    <a:lstStyle/>
                    <a:p>
                      <a:pPr algn="l" fontAlgn="b"/>
                      <a:r>
                        <a:rPr lang="en-US" sz="2500" u="none" strike="noStrike">
                          <a:effectLst/>
                        </a:rPr>
                        <a:t>Complaint mechanisms</a:t>
                      </a:r>
                      <a:endParaRPr lang="en-US" sz="25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2500" u="none" strike="noStrike" dirty="0">
                          <a:effectLst/>
                        </a:rPr>
                        <a:t>WJP Rule of Law Index</a:t>
                      </a:r>
                      <a:endParaRPr lang="en-US" sz="2500" b="0" i="0" u="none" strike="noStrike" dirty="0">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3744160690"/>
                  </a:ext>
                </a:extLst>
              </a:tr>
            </a:tbl>
          </a:graphicData>
        </a:graphic>
      </p:graphicFrame>
      <p:sp>
        <p:nvSpPr>
          <p:cNvPr id="10" name="Title 3">
            <a:extLst>
              <a:ext uri="{FF2B5EF4-FFF2-40B4-BE49-F238E27FC236}">
                <a16:creationId xmlns:a16="http://schemas.microsoft.com/office/drawing/2014/main" id="{02EE189E-7C4A-458A-98A6-9B46549E9AF7}"/>
              </a:ext>
            </a:extLst>
          </p:cNvPr>
          <p:cNvSpPr>
            <a:spLocks noGrp="1"/>
          </p:cNvSpPr>
          <p:nvPr>
            <p:ph type="title"/>
          </p:nvPr>
        </p:nvSpPr>
        <p:spPr>
          <a:xfrm>
            <a:off x="164874" y="942193"/>
            <a:ext cx="12130088" cy="968375"/>
          </a:xfrm>
        </p:spPr>
        <p:txBody>
          <a:bodyPr>
            <a:noAutofit/>
          </a:bodyPr>
          <a:lstStyle/>
          <a:p>
            <a:r>
              <a:rPr lang="en-US" sz="3000" dirty="0">
                <a:latin typeface="Calibri" panose="020F0502020204030204" pitchFamily="34" charset="0"/>
              </a:rPr>
              <a:t>16.7 </a:t>
            </a:r>
            <a:r>
              <a:rPr lang="en-US" sz="3000" dirty="0">
                <a:latin typeface="+mn-lt"/>
              </a:rPr>
              <a:t>Ensure responsive, inclusive, participatory and representative decision-making at all levels</a:t>
            </a:r>
            <a:br>
              <a:rPr lang="en-US" sz="3000" dirty="0">
                <a:latin typeface="+mn-lt"/>
              </a:rPr>
            </a:br>
            <a:endParaRPr lang="en-US" sz="3000" dirty="0">
              <a:latin typeface="+mn-lt"/>
            </a:endParaRPr>
          </a:p>
        </p:txBody>
      </p:sp>
      <p:pic>
        <p:nvPicPr>
          <p:cNvPr id="6" name="Picture 5" descr="C:\Users\diana.assaf\AppData\Local\Microsoft\Windows\INetCache\Content.Word\UNDP_Logo-Blue w Tagline-ENG.PNG">
            <a:extLst>
              <a:ext uri="{FF2B5EF4-FFF2-40B4-BE49-F238E27FC236}">
                <a16:creationId xmlns:a16="http://schemas.microsoft.com/office/drawing/2014/main" id="{B4692D65-586D-4141-88A1-D0CB8717BC5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97419" y="9337"/>
            <a:ext cx="420996" cy="1109248"/>
          </a:xfrm>
          <a:prstGeom prst="rect">
            <a:avLst/>
          </a:prstGeom>
          <a:noFill/>
          <a:ln>
            <a:noFill/>
          </a:ln>
        </p:spPr>
      </p:pic>
    </p:spTree>
    <p:extLst>
      <p:ext uri="{BB962C8B-B14F-4D97-AF65-F5344CB8AC3E}">
        <p14:creationId xmlns:p14="http://schemas.microsoft.com/office/powerpoint/2010/main" val="2291389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6FAD9490-BF28-4A3F-A47D-1F142E948012}"/>
              </a:ext>
            </a:extLst>
          </p:cNvPr>
          <p:cNvSpPr txBox="1">
            <a:spLocks/>
          </p:cNvSpPr>
          <p:nvPr/>
        </p:nvSpPr>
        <p:spPr>
          <a:xfrm>
            <a:off x="164874" y="1"/>
            <a:ext cx="10295466" cy="7131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70C0"/>
                </a:solidFill>
                <a:latin typeface="Arial Black" panose="020B0A04020102020204" pitchFamily="34" charset="0"/>
              </a:rPr>
              <a:t>Global and Regional Databases (1)</a:t>
            </a:r>
          </a:p>
        </p:txBody>
      </p:sp>
      <p:cxnSp>
        <p:nvCxnSpPr>
          <p:cNvPr id="17" name="Straight Connector 16">
            <a:extLst>
              <a:ext uri="{FF2B5EF4-FFF2-40B4-BE49-F238E27FC236}">
                <a16:creationId xmlns:a16="http://schemas.microsoft.com/office/drawing/2014/main" id="{9B764582-1149-4AA9-9E48-593BBEFE5304}"/>
              </a:ext>
            </a:extLst>
          </p:cNvPr>
          <p:cNvCxnSpPr>
            <a:cxnSpLocks/>
          </p:cNvCxnSpPr>
          <p:nvPr/>
        </p:nvCxnSpPr>
        <p:spPr>
          <a:xfrm>
            <a:off x="164874" y="713191"/>
            <a:ext cx="1091631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EDEA40EC-45FA-4F28-9FD3-86A8718080BD}"/>
              </a:ext>
            </a:extLst>
          </p:cNvPr>
          <p:cNvSpPr>
            <a:spLocks noGrp="1"/>
          </p:cNvSpPr>
          <p:nvPr>
            <p:ph type="title"/>
          </p:nvPr>
        </p:nvSpPr>
        <p:spPr>
          <a:xfrm>
            <a:off x="164872" y="823128"/>
            <a:ext cx="12130100" cy="713186"/>
          </a:xfrm>
        </p:spPr>
        <p:txBody>
          <a:bodyPr>
            <a:noAutofit/>
          </a:bodyPr>
          <a:lstStyle/>
          <a:p>
            <a:r>
              <a:rPr lang="en-US" sz="3000" dirty="0">
                <a:latin typeface="Calibri" panose="020F0502020204030204" pitchFamily="34" charset="0"/>
              </a:rPr>
              <a:t>16.10</a:t>
            </a:r>
          </a:p>
        </p:txBody>
      </p:sp>
      <p:graphicFrame>
        <p:nvGraphicFramePr>
          <p:cNvPr id="3" name="Table 2">
            <a:extLst>
              <a:ext uri="{FF2B5EF4-FFF2-40B4-BE49-F238E27FC236}">
                <a16:creationId xmlns:a16="http://schemas.microsoft.com/office/drawing/2014/main" id="{11A2A5B3-5D3C-4854-BAE6-5A61DE32CB7B}"/>
              </a:ext>
            </a:extLst>
          </p:cNvPr>
          <p:cNvGraphicFramePr>
            <a:graphicFrameLocks noGrp="1"/>
          </p:cNvGraphicFramePr>
          <p:nvPr>
            <p:extLst>
              <p:ext uri="{D42A27DB-BD31-4B8C-83A1-F6EECF244321}">
                <p14:modId xmlns:p14="http://schemas.microsoft.com/office/powerpoint/2010/main" val="3404315364"/>
              </p:ext>
            </p:extLst>
          </p:nvPr>
        </p:nvGraphicFramePr>
        <p:xfrm>
          <a:off x="565592" y="1624871"/>
          <a:ext cx="10515600" cy="4996544"/>
        </p:xfrm>
        <a:graphic>
          <a:graphicData uri="http://schemas.openxmlformats.org/drawingml/2006/table">
            <a:tbl>
              <a:tblPr>
                <a:tableStyleId>{5C22544A-7EE6-4342-B048-85BDC9FD1C3A}</a:tableStyleId>
              </a:tblPr>
              <a:tblGrid>
                <a:gridCol w="3358714">
                  <a:extLst>
                    <a:ext uri="{9D8B030D-6E8A-4147-A177-3AD203B41FA5}">
                      <a16:colId xmlns:a16="http://schemas.microsoft.com/office/drawing/2014/main" val="4232179770"/>
                    </a:ext>
                  </a:extLst>
                </a:gridCol>
                <a:gridCol w="3578443">
                  <a:extLst>
                    <a:ext uri="{9D8B030D-6E8A-4147-A177-3AD203B41FA5}">
                      <a16:colId xmlns:a16="http://schemas.microsoft.com/office/drawing/2014/main" val="2632729865"/>
                    </a:ext>
                  </a:extLst>
                </a:gridCol>
                <a:gridCol w="3578443">
                  <a:extLst>
                    <a:ext uri="{9D8B030D-6E8A-4147-A177-3AD203B41FA5}">
                      <a16:colId xmlns:a16="http://schemas.microsoft.com/office/drawing/2014/main" val="826559559"/>
                    </a:ext>
                  </a:extLst>
                </a:gridCol>
              </a:tblGrid>
              <a:tr h="157843">
                <a:tc rowSpan="8">
                  <a:txBody>
                    <a:bodyPr/>
                    <a:lstStyle/>
                    <a:p>
                      <a:pPr algn="ctr" fontAlgn="ctr"/>
                      <a:r>
                        <a:rPr lang="en-US" sz="2500" u="none" strike="noStrike">
                          <a:effectLst/>
                        </a:rPr>
                        <a:t>16.10.2 Number of countries that adopt and implement constitutional,  statutory and/or policy guarantees for public access to information</a:t>
                      </a:r>
                      <a:endParaRPr lang="en-US" sz="2500" b="0" i="0" u="none" strike="noStrike">
                        <a:solidFill>
                          <a:srgbClr val="000000"/>
                        </a:solidFill>
                        <a:effectLst/>
                        <a:latin typeface="Calibri" panose="020F0502020204030204" pitchFamily="34" charset="0"/>
                      </a:endParaRPr>
                    </a:p>
                  </a:txBody>
                  <a:tcPr marL="5443" marR="5443" marT="5443" marB="0" anchor="ctr"/>
                </a:tc>
                <a:tc>
                  <a:txBody>
                    <a:bodyPr/>
                    <a:lstStyle/>
                    <a:p>
                      <a:pPr algn="l" fontAlgn="b"/>
                      <a:r>
                        <a:rPr lang="en-US" sz="2500" u="none" strike="noStrike">
                          <a:effectLst/>
                        </a:rPr>
                        <a:t>Open Government</a:t>
                      </a:r>
                      <a:endParaRPr lang="en-US" sz="25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2500" u="none" strike="noStrike">
                          <a:effectLst/>
                        </a:rPr>
                        <a:t>WJP Rule of Law Index</a:t>
                      </a:r>
                      <a:endParaRPr lang="en-US" sz="25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682797615"/>
                  </a:ext>
                </a:extLst>
              </a:tr>
              <a:tr h="157843">
                <a:tc vMerge="1">
                  <a:txBody>
                    <a:bodyPr/>
                    <a:lstStyle/>
                    <a:p>
                      <a:endParaRPr lang="en-US"/>
                    </a:p>
                  </a:txBody>
                  <a:tcPr/>
                </a:tc>
                <a:tc>
                  <a:txBody>
                    <a:bodyPr/>
                    <a:lstStyle/>
                    <a:p>
                      <a:pPr algn="l" fontAlgn="b"/>
                      <a:r>
                        <a:rPr lang="en-US" sz="2500" u="none" strike="noStrike">
                          <a:effectLst/>
                        </a:rPr>
                        <a:t>Right to information</a:t>
                      </a:r>
                      <a:endParaRPr lang="en-US" sz="25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2500" u="none" strike="noStrike">
                          <a:effectLst/>
                        </a:rPr>
                        <a:t>WJP Rule of Law Index</a:t>
                      </a:r>
                      <a:endParaRPr lang="en-US" sz="25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3605114010"/>
                  </a:ext>
                </a:extLst>
              </a:tr>
              <a:tr h="157843">
                <a:tc vMerge="1">
                  <a:txBody>
                    <a:bodyPr/>
                    <a:lstStyle/>
                    <a:p>
                      <a:endParaRPr lang="en-US"/>
                    </a:p>
                  </a:txBody>
                  <a:tcPr/>
                </a:tc>
                <a:tc>
                  <a:txBody>
                    <a:bodyPr/>
                    <a:lstStyle/>
                    <a:p>
                      <a:pPr algn="l" fontAlgn="b"/>
                      <a:r>
                        <a:rPr lang="en-US" sz="2500" u="none" strike="noStrike">
                          <a:effectLst/>
                        </a:rPr>
                        <a:t>Global Right to Information Rating </a:t>
                      </a:r>
                      <a:endParaRPr lang="en-US" sz="25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2500" u="none" strike="noStrike">
                          <a:effectLst/>
                        </a:rPr>
                        <a:t>Access Info Europe (AIE) and the Centre for Law and Democracy (CLD)</a:t>
                      </a:r>
                      <a:endParaRPr lang="en-US" sz="25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2370815040"/>
                  </a:ext>
                </a:extLst>
              </a:tr>
              <a:tr h="157843">
                <a:tc vMerge="1">
                  <a:txBody>
                    <a:bodyPr/>
                    <a:lstStyle/>
                    <a:p>
                      <a:endParaRPr lang="en-US"/>
                    </a:p>
                  </a:txBody>
                  <a:tcPr/>
                </a:tc>
                <a:tc>
                  <a:txBody>
                    <a:bodyPr/>
                    <a:lstStyle/>
                    <a:p>
                      <a:pPr algn="l" fontAlgn="b"/>
                      <a:r>
                        <a:rPr lang="en-US" sz="2500" u="none" strike="noStrike">
                          <a:effectLst/>
                        </a:rPr>
                        <a:t>Access to information </a:t>
                      </a:r>
                      <a:endParaRPr lang="en-US" sz="25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2500" u="none" strike="noStrike">
                          <a:effectLst/>
                        </a:rPr>
                        <a:t>Ibrahim Index of African Governance (IIAG) </a:t>
                      </a:r>
                      <a:endParaRPr lang="en-US" sz="25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2241555466"/>
                  </a:ext>
                </a:extLst>
              </a:tr>
              <a:tr h="157843">
                <a:tc vMerge="1">
                  <a:txBody>
                    <a:bodyPr/>
                    <a:lstStyle/>
                    <a:p>
                      <a:endParaRPr lang="en-US"/>
                    </a:p>
                  </a:txBody>
                  <a:tcPr/>
                </a:tc>
                <a:tc>
                  <a:txBody>
                    <a:bodyPr/>
                    <a:lstStyle/>
                    <a:p>
                      <a:pPr algn="l" fontAlgn="b"/>
                      <a:r>
                        <a:rPr lang="en-US" sz="2500" u="none" strike="noStrike">
                          <a:effectLst/>
                        </a:rPr>
                        <a:t>Publication of draft laws</a:t>
                      </a:r>
                      <a:endParaRPr lang="en-US" sz="25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2500" u="none" strike="noStrike">
                          <a:effectLst/>
                        </a:rPr>
                        <a:t>Arab Democracy Index </a:t>
                      </a:r>
                      <a:endParaRPr lang="en-US" sz="25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569822140"/>
                  </a:ext>
                </a:extLst>
              </a:tr>
              <a:tr h="157843">
                <a:tc vMerge="1">
                  <a:txBody>
                    <a:bodyPr/>
                    <a:lstStyle/>
                    <a:p>
                      <a:endParaRPr lang="en-US"/>
                    </a:p>
                  </a:txBody>
                  <a:tcPr/>
                </a:tc>
                <a:tc>
                  <a:txBody>
                    <a:bodyPr/>
                    <a:lstStyle/>
                    <a:p>
                      <a:pPr algn="l" fontAlgn="b"/>
                      <a:r>
                        <a:rPr lang="en-US" sz="2500" u="none" strike="noStrike">
                          <a:effectLst/>
                        </a:rPr>
                        <a:t>Publicized laws and government data</a:t>
                      </a:r>
                      <a:endParaRPr lang="en-US" sz="25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2500" u="none" strike="noStrike">
                          <a:effectLst/>
                        </a:rPr>
                        <a:t>WJP Rule of Law Index</a:t>
                      </a:r>
                      <a:endParaRPr lang="en-US" sz="25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04593608"/>
                  </a:ext>
                </a:extLst>
              </a:tr>
              <a:tr h="157843">
                <a:tc vMerge="1">
                  <a:txBody>
                    <a:bodyPr/>
                    <a:lstStyle/>
                    <a:p>
                      <a:endParaRPr lang="en-US"/>
                    </a:p>
                  </a:txBody>
                  <a:tcPr/>
                </a:tc>
                <a:tc>
                  <a:txBody>
                    <a:bodyPr/>
                    <a:lstStyle/>
                    <a:p>
                      <a:pPr algn="l" fontAlgn="b"/>
                      <a:r>
                        <a:rPr lang="en-US" sz="2500" u="none" strike="noStrike">
                          <a:effectLst/>
                        </a:rPr>
                        <a:t>Global Open Data Index </a:t>
                      </a:r>
                      <a:endParaRPr lang="en-US" sz="25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2500" u="none" strike="noStrike">
                          <a:effectLst/>
                        </a:rPr>
                        <a:t>Open Knowledge Network</a:t>
                      </a:r>
                      <a:endParaRPr lang="en-US" sz="25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473512059"/>
                  </a:ext>
                </a:extLst>
              </a:tr>
              <a:tr h="157843">
                <a:tc vMerge="1">
                  <a:txBody>
                    <a:bodyPr/>
                    <a:lstStyle/>
                    <a:p>
                      <a:endParaRPr lang="en-US"/>
                    </a:p>
                  </a:txBody>
                  <a:tcPr/>
                </a:tc>
                <a:tc>
                  <a:txBody>
                    <a:bodyPr/>
                    <a:lstStyle/>
                    <a:p>
                      <a:pPr algn="l" fontAlgn="b"/>
                      <a:r>
                        <a:rPr lang="en-US" sz="2500" u="none" strike="noStrike">
                          <a:effectLst/>
                        </a:rPr>
                        <a:t>Open Budget index</a:t>
                      </a:r>
                      <a:endParaRPr lang="en-US" sz="25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2500" u="none" strike="noStrike" dirty="0">
                          <a:effectLst/>
                        </a:rPr>
                        <a:t>International Budget Partnership </a:t>
                      </a:r>
                      <a:endParaRPr lang="en-US" sz="2500" b="0" i="0" u="none" strike="noStrike" dirty="0">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3265100472"/>
                  </a:ext>
                </a:extLst>
              </a:tr>
            </a:tbl>
          </a:graphicData>
        </a:graphic>
      </p:graphicFrame>
      <p:sp>
        <p:nvSpPr>
          <p:cNvPr id="5" name="Rectangle 4">
            <a:extLst>
              <a:ext uri="{FF2B5EF4-FFF2-40B4-BE49-F238E27FC236}">
                <a16:creationId xmlns:a16="http://schemas.microsoft.com/office/drawing/2014/main" id="{F691062E-E76B-493F-83CD-E54C8B5E2440}"/>
              </a:ext>
            </a:extLst>
          </p:cNvPr>
          <p:cNvSpPr/>
          <p:nvPr/>
        </p:nvSpPr>
        <p:spPr>
          <a:xfrm>
            <a:off x="1379837" y="801748"/>
            <a:ext cx="9543535" cy="861774"/>
          </a:xfrm>
          <a:prstGeom prst="rect">
            <a:avLst/>
          </a:prstGeom>
        </p:spPr>
        <p:txBody>
          <a:bodyPr wrap="square">
            <a:spAutoFit/>
          </a:bodyPr>
          <a:lstStyle/>
          <a:p>
            <a:r>
              <a:rPr lang="en-US" sz="2500" dirty="0"/>
              <a:t>Ensure public access to information and protect fundamental freedoms, in accordance with national legislation and international agreements</a:t>
            </a:r>
            <a:endParaRPr lang="en-US" sz="2500" b="0" i="0" dirty="0">
              <a:effectLst/>
            </a:endParaRPr>
          </a:p>
        </p:txBody>
      </p:sp>
      <p:pic>
        <p:nvPicPr>
          <p:cNvPr id="7" name="Picture 6" descr="C:\Users\diana.assaf\AppData\Local\Microsoft\Windows\INetCache\Content.Word\UNDP_Logo-Blue w Tagline-ENG.PNG">
            <a:extLst>
              <a:ext uri="{FF2B5EF4-FFF2-40B4-BE49-F238E27FC236}">
                <a16:creationId xmlns:a16="http://schemas.microsoft.com/office/drawing/2014/main" id="{7039E1C6-B2D5-44A3-BFFE-9F9532B3C9F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35108" y="150210"/>
            <a:ext cx="688415" cy="1386104"/>
          </a:xfrm>
          <a:prstGeom prst="rect">
            <a:avLst/>
          </a:prstGeom>
          <a:noFill/>
          <a:ln>
            <a:noFill/>
          </a:ln>
        </p:spPr>
      </p:pic>
    </p:spTree>
    <p:extLst>
      <p:ext uri="{BB962C8B-B14F-4D97-AF65-F5344CB8AC3E}">
        <p14:creationId xmlns:p14="http://schemas.microsoft.com/office/powerpoint/2010/main" val="4253530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6FAD9490-BF28-4A3F-A47D-1F142E948012}"/>
              </a:ext>
            </a:extLst>
          </p:cNvPr>
          <p:cNvSpPr txBox="1">
            <a:spLocks/>
          </p:cNvSpPr>
          <p:nvPr/>
        </p:nvSpPr>
        <p:spPr>
          <a:xfrm>
            <a:off x="164874" y="1"/>
            <a:ext cx="10295466" cy="7131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70C0"/>
                </a:solidFill>
                <a:latin typeface="Arial Black" panose="020B0A04020102020204" pitchFamily="34" charset="0"/>
              </a:rPr>
              <a:t>Global and Regional Databases (1)</a:t>
            </a:r>
          </a:p>
        </p:txBody>
      </p:sp>
      <p:cxnSp>
        <p:nvCxnSpPr>
          <p:cNvPr id="17" name="Straight Connector 16">
            <a:extLst>
              <a:ext uri="{FF2B5EF4-FFF2-40B4-BE49-F238E27FC236}">
                <a16:creationId xmlns:a16="http://schemas.microsoft.com/office/drawing/2014/main" id="{9B764582-1149-4AA9-9E48-593BBEFE5304}"/>
              </a:ext>
            </a:extLst>
          </p:cNvPr>
          <p:cNvCxnSpPr>
            <a:cxnSpLocks/>
          </p:cNvCxnSpPr>
          <p:nvPr/>
        </p:nvCxnSpPr>
        <p:spPr>
          <a:xfrm>
            <a:off x="164874" y="713191"/>
            <a:ext cx="1091631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EDEA40EC-45FA-4F28-9FD3-86A8718080BD}"/>
              </a:ext>
            </a:extLst>
          </p:cNvPr>
          <p:cNvSpPr>
            <a:spLocks noGrp="1"/>
          </p:cNvSpPr>
          <p:nvPr>
            <p:ph type="title"/>
          </p:nvPr>
        </p:nvSpPr>
        <p:spPr>
          <a:xfrm>
            <a:off x="164872" y="823128"/>
            <a:ext cx="12130100" cy="968602"/>
          </a:xfrm>
        </p:spPr>
        <p:txBody>
          <a:bodyPr>
            <a:noAutofit/>
          </a:bodyPr>
          <a:lstStyle/>
          <a:p>
            <a:r>
              <a:rPr lang="en-US" sz="3000" dirty="0">
                <a:latin typeface="+mn-lt"/>
              </a:rPr>
              <a:t>16.10</a:t>
            </a:r>
          </a:p>
        </p:txBody>
      </p:sp>
      <p:graphicFrame>
        <p:nvGraphicFramePr>
          <p:cNvPr id="2" name="Table 1">
            <a:extLst>
              <a:ext uri="{FF2B5EF4-FFF2-40B4-BE49-F238E27FC236}">
                <a16:creationId xmlns:a16="http://schemas.microsoft.com/office/drawing/2014/main" id="{479BF8F8-115C-4341-B91F-01C9129D8EA2}"/>
              </a:ext>
            </a:extLst>
          </p:cNvPr>
          <p:cNvGraphicFramePr>
            <a:graphicFrameLocks noGrp="1"/>
          </p:cNvGraphicFramePr>
          <p:nvPr>
            <p:extLst>
              <p:ext uri="{D42A27DB-BD31-4B8C-83A1-F6EECF244321}">
                <p14:modId xmlns:p14="http://schemas.microsoft.com/office/powerpoint/2010/main" val="2554002943"/>
              </p:ext>
            </p:extLst>
          </p:nvPr>
        </p:nvGraphicFramePr>
        <p:xfrm>
          <a:off x="677563" y="1601916"/>
          <a:ext cx="10515600" cy="4980215"/>
        </p:xfrm>
        <a:graphic>
          <a:graphicData uri="http://schemas.openxmlformats.org/drawingml/2006/table">
            <a:tbl>
              <a:tblPr>
                <a:tableStyleId>{5C22544A-7EE6-4342-B048-85BDC9FD1C3A}</a:tableStyleId>
              </a:tblPr>
              <a:tblGrid>
                <a:gridCol w="3358714">
                  <a:extLst>
                    <a:ext uri="{9D8B030D-6E8A-4147-A177-3AD203B41FA5}">
                      <a16:colId xmlns:a16="http://schemas.microsoft.com/office/drawing/2014/main" val="2591407898"/>
                    </a:ext>
                  </a:extLst>
                </a:gridCol>
                <a:gridCol w="3578443">
                  <a:extLst>
                    <a:ext uri="{9D8B030D-6E8A-4147-A177-3AD203B41FA5}">
                      <a16:colId xmlns:a16="http://schemas.microsoft.com/office/drawing/2014/main" val="2567974403"/>
                    </a:ext>
                  </a:extLst>
                </a:gridCol>
                <a:gridCol w="3578443">
                  <a:extLst>
                    <a:ext uri="{9D8B030D-6E8A-4147-A177-3AD203B41FA5}">
                      <a16:colId xmlns:a16="http://schemas.microsoft.com/office/drawing/2014/main" val="473052889"/>
                    </a:ext>
                  </a:extLst>
                </a:gridCol>
              </a:tblGrid>
              <a:tr h="157843">
                <a:tc rowSpan="5">
                  <a:txBody>
                    <a:bodyPr/>
                    <a:lstStyle/>
                    <a:p>
                      <a:pPr algn="ctr" fontAlgn="ctr"/>
                      <a:r>
                        <a:rPr lang="en-US" sz="2500" u="none" strike="noStrike">
                          <a:effectLst/>
                        </a:rPr>
                        <a:t>16.b.1 Proportion of population reporting having personally felt discriminated against or harassed in the previous 12 months on the basis of a ground of discrimination prohibited under international human rights law</a:t>
                      </a:r>
                      <a:endParaRPr lang="en-US" sz="2500" b="0" i="0" u="none" strike="noStrike">
                        <a:solidFill>
                          <a:srgbClr val="000000"/>
                        </a:solidFill>
                        <a:effectLst/>
                        <a:latin typeface="Calibri" panose="020F0502020204030204" pitchFamily="34" charset="0"/>
                      </a:endParaRPr>
                    </a:p>
                  </a:txBody>
                  <a:tcPr marL="5443" marR="5443" marT="5443" marB="0" anchor="ctr"/>
                </a:tc>
                <a:tc>
                  <a:txBody>
                    <a:bodyPr/>
                    <a:lstStyle/>
                    <a:p>
                      <a:pPr algn="l" fontAlgn="b"/>
                      <a:r>
                        <a:rPr lang="en-US" sz="2500" u="none" strike="noStrike">
                          <a:effectLst/>
                        </a:rPr>
                        <a:t>Public opinion on feeling treated equally compared to others</a:t>
                      </a:r>
                      <a:endParaRPr lang="en-US" sz="25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2500" u="none" strike="noStrike">
                          <a:effectLst/>
                        </a:rPr>
                        <a:t>Arab Barometer</a:t>
                      </a:r>
                      <a:endParaRPr lang="en-US" sz="25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3223725256"/>
                  </a:ext>
                </a:extLst>
              </a:tr>
              <a:tr h="157843">
                <a:tc vMerge="1">
                  <a:txBody>
                    <a:bodyPr/>
                    <a:lstStyle/>
                    <a:p>
                      <a:endParaRPr lang="en-US"/>
                    </a:p>
                  </a:txBody>
                  <a:tcPr/>
                </a:tc>
                <a:tc>
                  <a:txBody>
                    <a:bodyPr/>
                    <a:lstStyle/>
                    <a:p>
                      <a:pPr algn="l" fontAlgn="b"/>
                      <a:r>
                        <a:rPr lang="en-US" sz="2500" u="none" strike="noStrike">
                          <a:effectLst/>
                        </a:rPr>
                        <a:t>Public opinion on acceptability of other religions than mine</a:t>
                      </a:r>
                      <a:endParaRPr lang="en-US" sz="25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2500" u="none" strike="noStrike">
                          <a:effectLst/>
                        </a:rPr>
                        <a:t>WVS</a:t>
                      </a:r>
                      <a:endParaRPr lang="en-US" sz="25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661349770"/>
                  </a:ext>
                </a:extLst>
              </a:tr>
              <a:tr h="157843">
                <a:tc vMerge="1">
                  <a:txBody>
                    <a:bodyPr/>
                    <a:lstStyle/>
                    <a:p>
                      <a:endParaRPr lang="en-US"/>
                    </a:p>
                  </a:txBody>
                  <a:tcPr/>
                </a:tc>
                <a:tc>
                  <a:txBody>
                    <a:bodyPr/>
                    <a:lstStyle/>
                    <a:p>
                      <a:pPr algn="l" fontAlgn="b"/>
                      <a:r>
                        <a:rPr lang="en-US" sz="2500" u="none" strike="noStrike">
                          <a:effectLst/>
                        </a:rPr>
                        <a:t>Public opinion on likelihood of racist behavior in the neighborhood</a:t>
                      </a:r>
                      <a:endParaRPr lang="en-US" sz="25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2500" u="none" strike="noStrike">
                          <a:effectLst/>
                        </a:rPr>
                        <a:t>WVS</a:t>
                      </a:r>
                      <a:endParaRPr lang="en-US" sz="25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487836060"/>
                  </a:ext>
                </a:extLst>
              </a:tr>
              <a:tr h="157843">
                <a:tc vMerge="1">
                  <a:txBody>
                    <a:bodyPr/>
                    <a:lstStyle/>
                    <a:p>
                      <a:endParaRPr lang="en-US"/>
                    </a:p>
                  </a:txBody>
                  <a:tcPr/>
                </a:tc>
                <a:tc>
                  <a:txBody>
                    <a:bodyPr/>
                    <a:lstStyle/>
                    <a:p>
                      <a:pPr algn="l" fontAlgn="b"/>
                      <a:r>
                        <a:rPr lang="en-US" sz="2500" u="none" strike="noStrike">
                          <a:effectLst/>
                        </a:rPr>
                        <a:t>Equal treatment and absence of discrimination</a:t>
                      </a:r>
                      <a:endParaRPr lang="en-US" sz="25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2500" u="none" strike="noStrike" dirty="0">
                          <a:effectLst/>
                        </a:rPr>
                        <a:t>WJP Rule of Law Index</a:t>
                      </a:r>
                      <a:endParaRPr lang="en-US" sz="2500" b="0" i="0" u="none" strike="noStrike" dirty="0">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294215269"/>
                  </a:ext>
                </a:extLst>
              </a:tr>
              <a:tr h="157843">
                <a:tc vMerge="1">
                  <a:txBody>
                    <a:bodyPr/>
                    <a:lstStyle/>
                    <a:p>
                      <a:endParaRPr lang="en-US"/>
                    </a:p>
                  </a:txBody>
                  <a:tcPr/>
                </a:tc>
                <a:tc>
                  <a:txBody>
                    <a:bodyPr/>
                    <a:lstStyle/>
                    <a:p>
                      <a:pPr algn="l" fontAlgn="b"/>
                      <a:r>
                        <a:rPr lang="en-US" sz="2500" u="none" strike="noStrike">
                          <a:effectLst/>
                        </a:rPr>
                        <a:t>Protection against discrimination</a:t>
                      </a:r>
                      <a:endParaRPr lang="en-US" sz="25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2500" u="none" strike="noStrike" dirty="0">
                          <a:effectLst/>
                        </a:rPr>
                        <a:t>Ibrahim Index of African Governance (IIAG) </a:t>
                      </a:r>
                      <a:endParaRPr lang="en-US" sz="2500" b="0" i="0" u="none" strike="noStrike" dirty="0">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639365468"/>
                  </a:ext>
                </a:extLst>
              </a:tr>
            </a:tbl>
          </a:graphicData>
        </a:graphic>
      </p:graphicFrame>
      <p:sp>
        <p:nvSpPr>
          <p:cNvPr id="7" name="Rectangle 6">
            <a:extLst>
              <a:ext uri="{FF2B5EF4-FFF2-40B4-BE49-F238E27FC236}">
                <a16:creationId xmlns:a16="http://schemas.microsoft.com/office/drawing/2014/main" id="{1C754825-61A5-46B2-97E2-B38F540619C3}"/>
              </a:ext>
            </a:extLst>
          </p:cNvPr>
          <p:cNvSpPr/>
          <p:nvPr/>
        </p:nvSpPr>
        <p:spPr>
          <a:xfrm>
            <a:off x="1379837" y="801748"/>
            <a:ext cx="9543535" cy="861774"/>
          </a:xfrm>
          <a:prstGeom prst="rect">
            <a:avLst/>
          </a:prstGeom>
        </p:spPr>
        <p:txBody>
          <a:bodyPr wrap="square">
            <a:spAutoFit/>
          </a:bodyPr>
          <a:lstStyle/>
          <a:p>
            <a:r>
              <a:rPr lang="en-US" sz="2500" dirty="0"/>
              <a:t>Promote and enforce non-discriminatory laws and policies for sustainable development</a:t>
            </a:r>
          </a:p>
        </p:txBody>
      </p:sp>
      <p:pic>
        <p:nvPicPr>
          <p:cNvPr id="8" name="Picture 7" descr="C:\Users\diana.assaf\AppData\Local\Microsoft\Windows\INetCache\Content.Word\UNDP_Logo-Blue w Tagline-ENG.PNG">
            <a:extLst>
              <a:ext uri="{FF2B5EF4-FFF2-40B4-BE49-F238E27FC236}">
                <a16:creationId xmlns:a16="http://schemas.microsoft.com/office/drawing/2014/main" id="{62CCE7EB-EA6E-4E2F-BBA6-F0EADE9DEB3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31360" y="150209"/>
            <a:ext cx="992164" cy="1950063"/>
          </a:xfrm>
          <a:prstGeom prst="rect">
            <a:avLst/>
          </a:prstGeom>
          <a:noFill/>
          <a:ln>
            <a:noFill/>
          </a:ln>
        </p:spPr>
      </p:pic>
    </p:spTree>
    <p:extLst>
      <p:ext uri="{BB962C8B-B14F-4D97-AF65-F5344CB8AC3E}">
        <p14:creationId xmlns:p14="http://schemas.microsoft.com/office/powerpoint/2010/main" val="90540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5DB32-7627-4D98-B17D-3E8B6B274618}"/>
              </a:ext>
            </a:extLst>
          </p:cNvPr>
          <p:cNvSpPr>
            <a:spLocks noGrp="1"/>
          </p:cNvSpPr>
          <p:nvPr>
            <p:ph type="title"/>
          </p:nvPr>
        </p:nvSpPr>
        <p:spPr>
          <a:xfrm>
            <a:off x="558210" y="1365472"/>
            <a:ext cx="10978470" cy="3564636"/>
          </a:xfrm>
        </p:spPr>
        <p:txBody>
          <a:bodyPr vert="horz" lIns="91440" tIns="45720" rIns="91440" bIns="45720" rtlCol="0" anchor="ctr">
            <a:normAutofit/>
          </a:bodyPr>
          <a:lstStyle/>
          <a:p>
            <a:r>
              <a:rPr lang="en-US" dirty="0">
                <a:latin typeface="Arial Black" panose="020B0A04020102020204" pitchFamily="34" charset="0"/>
              </a:rPr>
              <a:t>3</a:t>
            </a:r>
            <a:r>
              <a:rPr lang="en-US" kern="1200" dirty="0">
                <a:solidFill>
                  <a:schemeClr val="tx1"/>
                </a:solidFill>
                <a:latin typeface="Arial Black" panose="020B0A04020102020204" pitchFamily="34" charset="0"/>
              </a:rPr>
              <a:t>. </a:t>
            </a:r>
            <a:r>
              <a:rPr lang="en-US" dirty="0">
                <a:latin typeface="Arial Black" panose="020B0A04020102020204" pitchFamily="34" charset="0"/>
              </a:rPr>
              <a:t>Relevance &amp; Limitations</a:t>
            </a:r>
            <a:endParaRPr lang="en-US" kern="1200" dirty="0">
              <a:solidFill>
                <a:schemeClr val="tx1"/>
              </a:solidFill>
              <a:latin typeface="Arial Black" panose="020B0A04020102020204" pitchFamily="34" charset="0"/>
            </a:endParaRPr>
          </a:p>
        </p:txBody>
      </p:sp>
      <p:pic>
        <p:nvPicPr>
          <p:cNvPr id="3" name="Picture 2">
            <a:extLst>
              <a:ext uri="{FF2B5EF4-FFF2-40B4-BE49-F238E27FC236}">
                <a16:creationId xmlns:a16="http://schemas.microsoft.com/office/drawing/2014/main" id="{5185D19D-7602-48A7-BC4A-11D6975E3B6B}"/>
              </a:ext>
            </a:extLst>
          </p:cNvPr>
          <p:cNvPicPr>
            <a:picLocks noChangeAspect="1"/>
          </p:cNvPicPr>
          <p:nvPr/>
        </p:nvPicPr>
        <p:blipFill>
          <a:blip/>
          <a:stretch>
            <a:fillRect/>
          </a:stretch>
        </p:blipFill>
        <p:spPr>
          <a:xfrm>
            <a:off x="10840282" y="206100"/>
            <a:ext cx="536494" cy="1128116"/>
          </a:xfrm>
          <a:prstGeom prst="rect">
            <a:avLst/>
          </a:prstGeom>
        </p:spPr>
      </p:pic>
    </p:spTree>
    <p:extLst>
      <p:ext uri="{BB962C8B-B14F-4D97-AF65-F5344CB8AC3E}">
        <p14:creationId xmlns:p14="http://schemas.microsoft.com/office/powerpoint/2010/main" val="1445020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18041-3AAA-45BC-9A71-084A2FA19B49}"/>
              </a:ext>
            </a:extLst>
          </p:cNvPr>
          <p:cNvSpPr>
            <a:spLocks noGrp="1"/>
          </p:cNvSpPr>
          <p:nvPr>
            <p:ph type="title"/>
          </p:nvPr>
        </p:nvSpPr>
        <p:spPr>
          <a:xfrm>
            <a:off x="422397" y="46425"/>
            <a:ext cx="11347206" cy="858405"/>
          </a:xfrm>
        </p:spPr>
        <p:txBody>
          <a:bodyPr>
            <a:noAutofit/>
          </a:bodyPr>
          <a:lstStyle/>
          <a:p>
            <a:r>
              <a:rPr lang="en-US" sz="2000" dirty="0">
                <a:latin typeface="+mn-lt"/>
              </a:rPr>
              <a:t>16.3.1 Proportion of victims of violence in the previous 12 months who reported their victimization to competent authorities or other officially recognized conflict resolution mechanisms</a:t>
            </a:r>
            <a:endParaRPr lang="en-GB" sz="2000" dirty="0">
              <a:latin typeface="+mn-lt"/>
            </a:endParaRPr>
          </a:p>
        </p:txBody>
      </p:sp>
      <p:pic>
        <p:nvPicPr>
          <p:cNvPr id="7" name="Content Placeholder 6">
            <a:extLst>
              <a:ext uri="{FF2B5EF4-FFF2-40B4-BE49-F238E27FC236}">
                <a16:creationId xmlns:a16="http://schemas.microsoft.com/office/drawing/2014/main" id="{0E9D84B8-7974-47E8-994D-17D17789D4DD}"/>
              </a:ext>
            </a:extLst>
          </p:cNvPr>
          <p:cNvPicPr>
            <a:picLocks noGrp="1" noChangeAspect="1"/>
          </p:cNvPicPr>
          <p:nvPr>
            <p:ph idx="1"/>
          </p:nvPr>
        </p:nvPicPr>
        <p:blipFill>
          <a:blip r:embed="rId2"/>
          <a:stretch>
            <a:fillRect/>
          </a:stretch>
        </p:blipFill>
        <p:spPr>
          <a:xfrm>
            <a:off x="1074832" y="1028700"/>
            <a:ext cx="7706572" cy="5610347"/>
          </a:xfrm>
          <a:prstGeom prst="rect">
            <a:avLst/>
          </a:prstGeom>
        </p:spPr>
      </p:pic>
      <p:sp>
        <p:nvSpPr>
          <p:cNvPr id="8" name="TextBox 7">
            <a:extLst>
              <a:ext uri="{FF2B5EF4-FFF2-40B4-BE49-F238E27FC236}">
                <a16:creationId xmlns:a16="http://schemas.microsoft.com/office/drawing/2014/main" id="{E4E776F2-6590-4634-9B5E-7EC656F89137}"/>
              </a:ext>
            </a:extLst>
          </p:cNvPr>
          <p:cNvSpPr txBox="1"/>
          <p:nvPr/>
        </p:nvSpPr>
        <p:spPr>
          <a:xfrm>
            <a:off x="9267290" y="2228671"/>
            <a:ext cx="2502313" cy="1200329"/>
          </a:xfrm>
          <a:prstGeom prst="rect">
            <a:avLst/>
          </a:prstGeom>
          <a:noFill/>
        </p:spPr>
        <p:txBody>
          <a:bodyPr wrap="square" rtlCol="0">
            <a:spAutoFit/>
          </a:bodyPr>
          <a:lstStyle/>
          <a:p>
            <a:pPr marL="285750" indent="-285750">
              <a:buFont typeface="Arial" panose="020B0604020202020204" pitchFamily="34" charset="0"/>
              <a:buChar char="•"/>
            </a:pPr>
            <a:r>
              <a:rPr lang="en-US" dirty="0"/>
              <a:t>N= 26,721</a:t>
            </a:r>
          </a:p>
          <a:p>
            <a:pPr marL="285750" indent="-285750">
              <a:buFont typeface="Arial" panose="020B0604020202020204" pitchFamily="34" charset="0"/>
              <a:buChar char="•"/>
            </a:pPr>
            <a:r>
              <a:rPr lang="en-US" dirty="0"/>
              <a:t>45.5%: not much trust or no trust at all</a:t>
            </a:r>
          </a:p>
          <a:p>
            <a:endParaRPr lang="en-US" dirty="0"/>
          </a:p>
        </p:txBody>
      </p:sp>
      <p:pic>
        <p:nvPicPr>
          <p:cNvPr id="5" name="Picture 4" descr="C:\Users\diana.assaf\AppData\Local\Microsoft\Windows\INetCache\Content.Word\UNDP_Logo-Blue w Tagline-ENG.PNG">
            <a:extLst>
              <a:ext uri="{FF2B5EF4-FFF2-40B4-BE49-F238E27FC236}">
                <a16:creationId xmlns:a16="http://schemas.microsoft.com/office/drawing/2014/main" id="{866C75B7-E79B-4597-AE70-BD534CE1CC5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98830" y="150209"/>
            <a:ext cx="824693" cy="1812155"/>
          </a:xfrm>
          <a:prstGeom prst="rect">
            <a:avLst/>
          </a:prstGeom>
          <a:noFill/>
          <a:ln>
            <a:noFill/>
          </a:ln>
        </p:spPr>
      </p:pic>
      <p:sp>
        <p:nvSpPr>
          <p:cNvPr id="6" name="TextBox 5">
            <a:extLst>
              <a:ext uri="{FF2B5EF4-FFF2-40B4-BE49-F238E27FC236}">
                <a16:creationId xmlns:a16="http://schemas.microsoft.com/office/drawing/2014/main" id="{E55AF382-C6FE-42B7-911E-0EE9A2DC7BBB}"/>
              </a:ext>
            </a:extLst>
          </p:cNvPr>
          <p:cNvSpPr txBox="1"/>
          <p:nvPr/>
        </p:nvSpPr>
        <p:spPr>
          <a:xfrm>
            <a:off x="8917146" y="3665115"/>
            <a:ext cx="2930095" cy="1523494"/>
          </a:xfrm>
          <a:prstGeom prst="rect">
            <a:avLst/>
          </a:prstGeom>
          <a:noFill/>
        </p:spPr>
        <p:txBody>
          <a:bodyPr wrap="square" rtlCol="0">
            <a:spAutoFit/>
          </a:bodyPr>
          <a:lstStyle/>
          <a:p>
            <a:pPr marL="285750" indent="-285750">
              <a:buFont typeface="Arial" panose="020B0604020202020204" pitchFamily="34" charset="0"/>
              <a:buChar char="•"/>
            </a:pPr>
            <a:r>
              <a:rPr lang="en-US" b="1" dirty="0"/>
              <a:t>N= 26,721</a:t>
            </a:r>
          </a:p>
          <a:p>
            <a:pPr algn="r" rtl="1"/>
            <a:r>
              <a:rPr lang="ar-LB" sz="2500" b="1" dirty="0"/>
              <a:t>45.5 % لا نثق بالمحاكم والنظام القانوني كثيرا أو لا نثق فيها اطلاقا</a:t>
            </a:r>
            <a:endParaRPr lang="en-US" sz="2500" b="1" dirty="0"/>
          </a:p>
        </p:txBody>
      </p:sp>
    </p:spTree>
    <p:extLst>
      <p:ext uri="{BB962C8B-B14F-4D97-AF65-F5344CB8AC3E}">
        <p14:creationId xmlns:p14="http://schemas.microsoft.com/office/powerpoint/2010/main" val="2633280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18041-3AAA-45BC-9A71-084A2FA19B49}"/>
              </a:ext>
            </a:extLst>
          </p:cNvPr>
          <p:cNvSpPr>
            <a:spLocks noGrp="1"/>
          </p:cNvSpPr>
          <p:nvPr>
            <p:ph type="title"/>
          </p:nvPr>
        </p:nvSpPr>
        <p:spPr>
          <a:xfrm>
            <a:off x="144995" y="5895562"/>
            <a:ext cx="11347206" cy="858405"/>
          </a:xfrm>
        </p:spPr>
        <p:txBody>
          <a:bodyPr>
            <a:noAutofit/>
          </a:bodyPr>
          <a:lstStyle/>
          <a:p>
            <a:r>
              <a:rPr lang="en-US" sz="1500" dirty="0"/>
              <a:t>Source: V-Dem Institute, University of Gothenburg. </a:t>
            </a:r>
            <a:r>
              <a:rPr lang="en-US" dirty="0"/>
              <a:t>  </a:t>
            </a:r>
            <a:endParaRPr lang="en-GB" sz="2000" dirty="0">
              <a:latin typeface="+mn-lt"/>
            </a:endParaRPr>
          </a:p>
        </p:txBody>
      </p:sp>
      <p:pic>
        <p:nvPicPr>
          <p:cNvPr id="6" name="Picture 5">
            <a:extLst>
              <a:ext uri="{FF2B5EF4-FFF2-40B4-BE49-F238E27FC236}">
                <a16:creationId xmlns:a16="http://schemas.microsoft.com/office/drawing/2014/main" id="{23100B71-0377-4B69-866B-6308725E32E6}"/>
              </a:ext>
            </a:extLst>
          </p:cNvPr>
          <p:cNvPicPr>
            <a:picLocks noChangeAspect="1"/>
          </p:cNvPicPr>
          <p:nvPr/>
        </p:nvPicPr>
        <p:blipFill>
          <a:blip r:embed="rId2"/>
          <a:stretch>
            <a:fillRect/>
          </a:stretch>
        </p:blipFill>
        <p:spPr>
          <a:xfrm>
            <a:off x="353684" y="55277"/>
            <a:ext cx="9085201" cy="6070708"/>
          </a:xfrm>
          <a:prstGeom prst="rect">
            <a:avLst/>
          </a:prstGeom>
        </p:spPr>
      </p:pic>
      <p:sp>
        <p:nvSpPr>
          <p:cNvPr id="10" name="Right Brace 9">
            <a:extLst>
              <a:ext uri="{FF2B5EF4-FFF2-40B4-BE49-F238E27FC236}">
                <a16:creationId xmlns:a16="http://schemas.microsoft.com/office/drawing/2014/main" id="{FAABF2C9-374E-4970-95D5-86E1944A6EDB}"/>
              </a:ext>
            </a:extLst>
          </p:cNvPr>
          <p:cNvSpPr/>
          <p:nvPr/>
        </p:nvSpPr>
        <p:spPr>
          <a:xfrm>
            <a:off x="9340473" y="2622431"/>
            <a:ext cx="231327" cy="1112807"/>
          </a:xfrm>
          <a:prstGeom prst="rightBrace">
            <a:avLst/>
          </a:prstGeom>
          <a:solidFill>
            <a:srgbClr val="FFFF0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ectangle 10">
            <a:extLst>
              <a:ext uri="{FF2B5EF4-FFF2-40B4-BE49-F238E27FC236}">
                <a16:creationId xmlns:a16="http://schemas.microsoft.com/office/drawing/2014/main" id="{EDFE38BC-E376-487F-BE5D-D8830E93CEFA}"/>
              </a:ext>
            </a:extLst>
          </p:cNvPr>
          <p:cNvSpPr/>
          <p:nvPr/>
        </p:nvSpPr>
        <p:spPr>
          <a:xfrm>
            <a:off x="5023497" y="6147974"/>
            <a:ext cx="7168503" cy="738664"/>
          </a:xfrm>
          <a:prstGeom prst="rect">
            <a:avLst/>
          </a:prstGeom>
        </p:spPr>
        <p:txBody>
          <a:bodyPr wrap="square">
            <a:spAutoFit/>
          </a:bodyPr>
          <a:lstStyle/>
          <a:p>
            <a:pPr>
              <a:buFont typeface="Arial" panose="020B0604020202020204" pitchFamily="34" charset="0"/>
              <a:buChar char="•"/>
            </a:pPr>
            <a:r>
              <a:rPr lang="en-US" sz="1400" dirty="0">
                <a:solidFill>
                  <a:srgbClr val="333333"/>
                </a:solidFill>
                <a:latin typeface="Open Sans"/>
              </a:rPr>
              <a:t>Countries: 202 countries</a:t>
            </a:r>
          </a:p>
          <a:p>
            <a:pPr>
              <a:buFont typeface="Arial" panose="020B0604020202020204" pitchFamily="34" charset="0"/>
              <a:buChar char="•"/>
            </a:pPr>
            <a:r>
              <a:rPr lang="en-US" sz="1400" dirty="0">
                <a:solidFill>
                  <a:srgbClr val="333333"/>
                </a:solidFill>
                <a:latin typeface="Open Sans"/>
              </a:rPr>
              <a:t>Year coverage: 1789-2018</a:t>
            </a:r>
          </a:p>
          <a:p>
            <a:pPr>
              <a:buFont typeface="Arial" panose="020B0604020202020204" pitchFamily="34" charset="0"/>
              <a:buChar char="•"/>
            </a:pPr>
            <a:r>
              <a:rPr lang="en-US" sz="1400" dirty="0">
                <a:solidFill>
                  <a:srgbClr val="333333"/>
                </a:solidFill>
                <a:latin typeface="Open Sans"/>
              </a:rPr>
              <a:t>450+ V-Dem indicators, 81 indices and 5 high-level indices</a:t>
            </a:r>
            <a:endParaRPr lang="en-US" sz="1400" b="0" i="0" dirty="0">
              <a:solidFill>
                <a:srgbClr val="333333"/>
              </a:solidFill>
              <a:effectLst/>
              <a:latin typeface="Open Sans"/>
            </a:endParaRPr>
          </a:p>
        </p:txBody>
      </p:sp>
      <p:pic>
        <p:nvPicPr>
          <p:cNvPr id="7" name="Picture 6" descr="C:\Users\diana.assaf\AppData\Local\Microsoft\Windows\INetCache\Content.Word\UNDP_Logo-Blue w Tagline-ENG.PNG">
            <a:extLst>
              <a:ext uri="{FF2B5EF4-FFF2-40B4-BE49-F238E27FC236}">
                <a16:creationId xmlns:a16="http://schemas.microsoft.com/office/drawing/2014/main" id="{2CFE3BD7-DB81-41B7-93BE-5BB9FB9E16C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98830" y="150209"/>
            <a:ext cx="824693" cy="1812155"/>
          </a:xfrm>
          <a:prstGeom prst="rect">
            <a:avLst/>
          </a:prstGeom>
          <a:noFill/>
          <a:ln>
            <a:noFill/>
          </a:ln>
        </p:spPr>
      </p:pic>
      <p:sp>
        <p:nvSpPr>
          <p:cNvPr id="3" name="Rectangle: Rounded Corners 2">
            <a:extLst>
              <a:ext uri="{FF2B5EF4-FFF2-40B4-BE49-F238E27FC236}">
                <a16:creationId xmlns:a16="http://schemas.microsoft.com/office/drawing/2014/main" id="{9C78E942-99CF-48D2-B0A9-635A9D5FE98A}"/>
              </a:ext>
            </a:extLst>
          </p:cNvPr>
          <p:cNvSpPr/>
          <p:nvPr/>
        </p:nvSpPr>
        <p:spPr>
          <a:xfrm>
            <a:off x="7272068" y="867111"/>
            <a:ext cx="902254" cy="378349"/>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b="1" dirty="0">
                <a:solidFill>
                  <a:schemeClr val="tx1"/>
                </a:solidFill>
              </a:rPr>
              <a:t>تونس</a:t>
            </a:r>
            <a:endParaRPr lang="en-US" b="1" dirty="0">
              <a:solidFill>
                <a:schemeClr val="tx1"/>
              </a:solidFill>
            </a:endParaRPr>
          </a:p>
        </p:txBody>
      </p:sp>
      <p:sp>
        <p:nvSpPr>
          <p:cNvPr id="8" name="Rectangle: Rounded Corners 7">
            <a:extLst>
              <a:ext uri="{FF2B5EF4-FFF2-40B4-BE49-F238E27FC236}">
                <a16:creationId xmlns:a16="http://schemas.microsoft.com/office/drawing/2014/main" id="{27E258F7-4507-40D1-A0C1-27F2927755E5}"/>
              </a:ext>
            </a:extLst>
          </p:cNvPr>
          <p:cNvSpPr/>
          <p:nvPr/>
        </p:nvSpPr>
        <p:spPr>
          <a:xfrm>
            <a:off x="7890294" y="1677621"/>
            <a:ext cx="902254" cy="378349"/>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b="1" dirty="0">
                <a:solidFill>
                  <a:schemeClr val="tx1"/>
                </a:solidFill>
              </a:rPr>
              <a:t>الأردن</a:t>
            </a:r>
            <a:endParaRPr lang="en-US" b="1" dirty="0">
              <a:solidFill>
                <a:schemeClr val="tx1"/>
              </a:solidFill>
            </a:endParaRPr>
          </a:p>
        </p:txBody>
      </p:sp>
      <p:sp>
        <p:nvSpPr>
          <p:cNvPr id="9" name="Rectangle: Rounded Corners 8">
            <a:extLst>
              <a:ext uri="{FF2B5EF4-FFF2-40B4-BE49-F238E27FC236}">
                <a16:creationId xmlns:a16="http://schemas.microsoft.com/office/drawing/2014/main" id="{5D713CF3-74AC-4354-9772-02FE48D3A241}"/>
              </a:ext>
            </a:extLst>
          </p:cNvPr>
          <p:cNvSpPr/>
          <p:nvPr/>
        </p:nvSpPr>
        <p:spPr>
          <a:xfrm>
            <a:off x="6096000" y="1827831"/>
            <a:ext cx="902254" cy="378349"/>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b="1" dirty="0">
                <a:solidFill>
                  <a:schemeClr val="tx1"/>
                </a:solidFill>
              </a:rPr>
              <a:t>العالم</a:t>
            </a:r>
            <a:endParaRPr lang="en-US" b="1" dirty="0">
              <a:solidFill>
                <a:schemeClr val="tx1"/>
              </a:solidFill>
            </a:endParaRPr>
          </a:p>
        </p:txBody>
      </p:sp>
      <p:sp>
        <p:nvSpPr>
          <p:cNvPr id="12" name="Rectangle: Rounded Corners 11">
            <a:extLst>
              <a:ext uri="{FF2B5EF4-FFF2-40B4-BE49-F238E27FC236}">
                <a16:creationId xmlns:a16="http://schemas.microsoft.com/office/drawing/2014/main" id="{0C0C0E90-F65B-4235-9BE2-F1F3BB5E590F}"/>
              </a:ext>
            </a:extLst>
          </p:cNvPr>
          <p:cNvSpPr/>
          <p:nvPr/>
        </p:nvSpPr>
        <p:spPr>
          <a:xfrm>
            <a:off x="7723195" y="2489455"/>
            <a:ext cx="902254" cy="378349"/>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b="1" dirty="0">
                <a:solidFill>
                  <a:schemeClr val="tx1"/>
                </a:solidFill>
              </a:rPr>
              <a:t>مصر</a:t>
            </a:r>
            <a:endParaRPr lang="en-US" b="1" dirty="0">
              <a:solidFill>
                <a:schemeClr val="tx1"/>
              </a:solidFill>
            </a:endParaRPr>
          </a:p>
        </p:txBody>
      </p:sp>
      <p:sp>
        <p:nvSpPr>
          <p:cNvPr id="13" name="Rectangle: Rounded Corners 12">
            <a:extLst>
              <a:ext uri="{FF2B5EF4-FFF2-40B4-BE49-F238E27FC236}">
                <a16:creationId xmlns:a16="http://schemas.microsoft.com/office/drawing/2014/main" id="{54B7A966-456A-406F-B8DE-E4510769BDFE}"/>
              </a:ext>
            </a:extLst>
          </p:cNvPr>
          <p:cNvSpPr/>
          <p:nvPr/>
        </p:nvSpPr>
        <p:spPr>
          <a:xfrm>
            <a:off x="8080707" y="3428968"/>
            <a:ext cx="902254" cy="378349"/>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b="1" dirty="0">
                <a:solidFill>
                  <a:schemeClr val="tx1"/>
                </a:solidFill>
              </a:rPr>
              <a:t>العراق</a:t>
            </a:r>
            <a:endParaRPr lang="en-US" b="1" dirty="0">
              <a:solidFill>
                <a:schemeClr val="tx1"/>
              </a:solidFill>
            </a:endParaRPr>
          </a:p>
        </p:txBody>
      </p:sp>
      <p:sp>
        <p:nvSpPr>
          <p:cNvPr id="4" name="TextBox 3">
            <a:extLst>
              <a:ext uri="{FF2B5EF4-FFF2-40B4-BE49-F238E27FC236}">
                <a16:creationId xmlns:a16="http://schemas.microsoft.com/office/drawing/2014/main" id="{6A66BFDA-ACE1-40E0-BB43-F0F7CDB2479D}"/>
              </a:ext>
            </a:extLst>
          </p:cNvPr>
          <p:cNvSpPr txBox="1"/>
          <p:nvPr/>
        </p:nvSpPr>
        <p:spPr>
          <a:xfrm>
            <a:off x="3050232" y="254961"/>
            <a:ext cx="3519578" cy="477054"/>
          </a:xfrm>
          <a:prstGeom prst="rect">
            <a:avLst/>
          </a:prstGeom>
          <a:noFill/>
        </p:spPr>
        <p:txBody>
          <a:bodyPr wrap="square" rtlCol="0">
            <a:spAutoFit/>
          </a:bodyPr>
          <a:lstStyle/>
          <a:p>
            <a:pPr algn="ctr"/>
            <a:r>
              <a:rPr lang="ar-LB" sz="2500" b="1" dirty="0"/>
              <a:t>الوصول إلى العدالة للنساء</a:t>
            </a:r>
            <a:endParaRPr lang="en-US" sz="2500" b="1" dirty="0"/>
          </a:p>
        </p:txBody>
      </p:sp>
    </p:spTree>
    <p:extLst>
      <p:ext uri="{BB962C8B-B14F-4D97-AF65-F5344CB8AC3E}">
        <p14:creationId xmlns:p14="http://schemas.microsoft.com/office/powerpoint/2010/main" val="302165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18041-3AAA-45BC-9A71-084A2FA19B49}"/>
              </a:ext>
            </a:extLst>
          </p:cNvPr>
          <p:cNvSpPr>
            <a:spLocks noGrp="1"/>
          </p:cNvSpPr>
          <p:nvPr>
            <p:ph type="title"/>
          </p:nvPr>
        </p:nvSpPr>
        <p:spPr>
          <a:xfrm>
            <a:off x="422397" y="46425"/>
            <a:ext cx="11347206" cy="858405"/>
          </a:xfrm>
        </p:spPr>
        <p:txBody>
          <a:bodyPr>
            <a:noAutofit/>
          </a:bodyPr>
          <a:lstStyle/>
          <a:p>
            <a:r>
              <a:rPr lang="en-US" sz="2000" dirty="0">
                <a:latin typeface="+mn-lt"/>
              </a:rPr>
              <a:t>16.3.1 Proportion of victims of violence in the previous 12 months who reported their victimization to competent authorities or other officially recognized conflict resolution mechanisms</a:t>
            </a:r>
            <a:endParaRPr lang="en-GB" sz="2000" dirty="0">
              <a:latin typeface="+mn-lt"/>
            </a:endParaRPr>
          </a:p>
        </p:txBody>
      </p:sp>
      <p:pic>
        <p:nvPicPr>
          <p:cNvPr id="6" name="Content Placeholder 5" descr="Picture">
            <a:extLst>
              <a:ext uri="{FF2B5EF4-FFF2-40B4-BE49-F238E27FC236}">
                <a16:creationId xmlns:a16="http://schemas.microsoft.com/office/drawing/2014/main" id="{00000000-0008-0000-0000-000003000000}"/>
              </a:ext>
            </a:extLst>
          </p:cNvPr>
          <p:cNvPicPr>
            <a:picLocks noGrp="1" noChangeAspect="1"/>
          </p:cNvPicPr>
          <p:nvPr>
            <p:ph idx="1"/>
          </p:nvPr>
        </p:nvPicPr>
        <p:blipFill>
          <a:blip r:embed="rId2"/>
          <a:stretch>
            <a:fillRect/>
          </a:stretch>
        </p:blipFill>
        <p:spPr>
          <a:xfrm>
            <a:off x="1223663" y="904830"/>
            <a:ext cx="7196684" cy="5591824"/>
          </a:xfrm>
          <a:prstGeom prst="rect">
            <a:avLst/>
          </a:prstGeom>
        </p:spPr>
      </p:pic>
      <p:sp>
        <p:nvSpPr>
          <p:cNvPr id="8" name="TextBox 7">
            <a:extLst>
              <a:ext uri="{FF2B5EF4-FFF2-40B4-BE49-F238E27FC236}">
                <a16:creationId xmlns:a16="http://schemas.microsoft.com/office/drawing/2014/main" id="{274A1DAB-EEF6-4C62-8120-45D5B47062EF}"/>
              </a:ext>
            </a:extLst>
          </p:cNvPr>
          <p:cNvSpPr txBox="1"/>
          <p:nvPr/>
        </p:nvSpPr>
        <p:spPr>
          <a:xfrm>
            <a:off x="8609162" y="1900248"/>
            <a:ext cx="2930095"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a:t>N= 26,721</a:t>
            </a:r>
          </a:p>
          <a:p>
            <a:pPr marL="285750" indent="-285750">
              <a:buFont typeface="Arial" panose="020B0604020202020204" pitchFamily="34" charset="0"/>
              <a:buChar char="•"/>
            </a:pPr>
            <a:r>
              <a:rPr lang="en-US" b="1" dirty="0"/>
              <a:t>36.5</a:t>
            </a:r>
            <a:r>
              <a:rPr lang="ar-LB" b="1" dirty="0"/>
              <a:t>% </a:t>
            </a:r>
            <a:r>
              <a:rPr lang="en-US" b="1" dirty="0"/>
              <a:t>not much trust or no trust at all</a:t>
            </a:r>
          </a:p>
          <a:p>
            <a:endParaRPr lang="en-US" dirty="0"/>
          </a:p>
        </p:txBody>
      </p:sp>
      <p:pic>
        <p:nvPicPr>
          <p:cNvPr id="5" name="Picture 4" descr="C:\Users\diana.assaf\AppData\Local\Microsoft\Windows\INetCache\Content.Word\UNDP_Logo-Blue w Tagline-ENG.PNG">
            <a:extLst>
              <a:ext uri="{FF2B5EF4-FFF2-40B4-BE49-F238E27FC236}">
                <a16:creationId xmlns:a16="http://schemas.microsoft.com/office/drawing/2014/main" id="{492285D5-32F0-4F11-AA7B-559E572B06B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98830" y="150209"/>
            <a:ext cx="824693" cy="1812155"/>
          </a:xfrm>
          <a:prstGeom prst="rect">
            <a:avLst/>
          </a:prstGeom>
          <a:noFill/>
          <a:ln>
            <a:noFill/>
          </a:ln>
        </p:spPr>
      </p:pic>
      <p:sp>
        <p:nvSpPr>
          <p:cNvPr id="7" name="TextBox 6">
            <a:extLst>
              <a:ext uri="{FF2B5EF4-FFF2-40B4-BE49-F238E27FC236}">
                <a16:creationId xmlns:a16="http://schemas.microsoft.com/office/drawing/2014/main" id="{BBF0BCF2-D78F-4F4C-B1AD-617885341AEC}"/>
              </a:ext>
            </a:extLst>
          </p:cNvPr>
          <p:cNvSpPr txBox="1"/>
          <p:nvPr/>
        </p:nvSpPr>
        <p:spPr>
          <a:xfrm>
            <a:off x="8839508" y="3429000"/>
            <a:ext cx="2930095" cy="1138773"/>
          </a:xfrm>
          <a:prstGeom prst="rect">
            <a:avLst/>
          </a:prstGeom>
          <a:noFill/>
        </p:spPr>
        <p:txBody>
          <a:bodyPr wrap="square" rtlCol="0">
            <a:spAutoFit/>
          </a:bodyPr>
          <a:lstStyle/>
          <a:p>
            <a:pPr marL="285750" indent="-285750">
              <a:buFont typeface="Arial" panose="020B0604020202020204" pitchFamily="34" charset="0"/>
              <a:buChar char="•"/>
            </a:pPr>
            <a:r>
              <a:rPr lang="en-US" b="1" dirty="0"/>
              <a:t>N= 26,721</a:t>
            </a:r>
          </a:p>
          <a:p>
            <a:pPr algn="r" rtl="1"/>
            <a:r>
              <a:rPr lang="ar-LB" sz="2500" b="1" dirty="0"/>
              <a:t>36.5% لا نثق بالشرطة كثيرا أو لا نثق فيها اطلاقا</a:t>
            </a:r>
            <a:endParaRPr lang="en-US" sz="2500" b="1" dirty="0"/>
          </a:p>
        </p:txBody>
      </p:sp>
    </p:spTree>
    <p:extLst>
      <p:ext uri="{BB962C8B-B14F-4D97-AF65-F5344CB8AC3E}">
        <p14:creationId xmlns:p14="http://schemas.microsoft.com/office/powerpoint/2010/main" val="3985713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18041-3AAA-45BC-9A71-084A2FA19B49}"/>
              </a:ext>
            </a:extLst>
          </p:cNvPr>
          <p:cNvSpPr>
            <a:spLocks noGrp="1"/>
          </p:cNvSpPr>
          <p:nvPr>
            <p:ph type="title"/>
          </p:nvPr>
        </p:nvSpPr>
        <p:spPr>
          <a:xfrm>
            <a:off x="301627" y="287888"/>
            <a:ext cx="11347206" cy="858405"/>
          </a:xfrm>
        </p:spPr>
        <p:txBody>
          <a:bodyPr>
            <a:noAutofit/>
          </a:bodyPr>
          <a:lstStyle/>
          <a:p>
            <a:r>
              <a:rPr lang="en-US" sz="2500" cap="all">
                <a:latin typeface="+mn-lt"/>
              </a:rPr>
              <a:t>16.7.2</a:t>
            </a:r>
            <a:r>
              <a:rPr lang="ar-LB" sz="2500" cap="all">
                <a:latin typeface="+mn-lt"/>
              </a:rPr>
              <a:t>: </a:t>
            </a:r>
            <a:r>
              <a:rPr lang="en-US" sz="2500">
                <a:latin typeface="+mn-lt"/>
              </a:rPr>
              <a:t>Proportion of population who believe decision-making is inclusive and responsive, by sex, age, disability and population group</a:t>
            </a:r>
            <a:endParaRPr lang="en-US" sz="2500" dirty="0">
              <a:latin typeface="+mn-lt"/>
            </a:endParaRPr>
          </a:p>
        </p:txBody>
      </p:sp>
      <p:sp>
        <p:nvSpPr>
          <p:cNvPr id="8" name="TextBox 7">
            <a:extLst>
              <a:ext uri="{FF2B5EF4-FFF2-40B4-BE49-F238E27FC236}">
                <a16:creationId xmlns:a16="http://schemas.microsoft.com/office/drawing/2014/main" id="{274A1DAB-EEF6-4C62-8120-45D5B47062EF}"/>
              </a:ext>
            </a:extLst>
          </p:cNvPr>
          <p:cNvSpPr txBox="1"/>
          <p:nvPr/>
        </p:nvSpPr>
        <p:spPr>
          <a:xfrm>
            <a:off x="8605866" y="1668193"/>
            <a:ext cx="2502313" cy="2031325"/>
          </a:xfrm>
          <a:prstGeom prst="rect">
            <a:avLst/>
          </a:prstGeom>
          <a:noFill/>
        </p:spPr>
        <p:txBody>
          <a:bodyPr wrap="square" rtlCol="0">
            <a:spAutoFit/>
          </a:bodyPr>
          <a:lstStyle/>
          <a:p>
            <a:pPr marL="285750" indent="-285750">
              <a:buFont typeface="Arial" panose="020B0604020202020204" pitchFamily="34" charset="0"/>
              <a:buChar char="•"/>
            </a:pPr>
            <a:r>
              <a:rPr lang="en-US" dirty="0"/>
              <a:t>N= 26,721</a:t>
            </a:r>
          </a:p>
          <a:p>
            <a:pPr marL="285750" indent="-285750">
              <a:buFont typeface="Arial" panose="020B0604020202020204" pitchFamily="34" charset="0"/>
              <a:buChar char="•"/>
            </a:pPr>
            <a:r>
              <a:rPr lang="en-US" dirty="0"/>
              <a:t>Free and fair, with major problems: 24%</a:t>
            </a:r>
          </a:p>
          <a:p>
            <a:pPr marL="285750" indent="-285750">
              <a:buFont typeface="Arial" panose="020B0604020202020204" pitchFamily="34" charset="0"/>
              <a:buChar char="•"/>
            </a:pPr>
            <a:r>
              <a:rPr lang="en-US" dirty="0"/>
              <a:t>Not free and fair: 34%</a:t>
            </a:r>
          </a:p>
          <a:p>
            <a:pPr marL="285750" indent="-285750">
              <a:buFont typeface="Arial" panose="020B0604020202020204" pitchFamily="34" charset="0"/>
              <a:buChar char="•"/>
            </a:pPr>
            <a:r>
              <a:rPr lang="en-US" dirty="0"/>
              <a:t>Don’t know: 22% </a:t>
            </a:r>
          </a:p>
          <a:p>
            <a:endParaRPr lang="en-US" dirty="0"/>
          </a:p>
        </p:txBody>
      </p:sp>
      <p:pic>
        <p:nvPicPr>
          <p:cNvPr id="7" name="Content Placeholder 6" descr="Picture">
            <a:extLst>
              <a:ext uri="{FF2B5EF4-FFF2-40B4-BE49-F238E27FC236}">
                <a16:creationId xmlns:a16="http://schemas.microsoft.com/office/drawing/2014/main" id="{00000000-0008-0000-0000-000003000000}"/>
              </a:ext>
            </a:extLst>
          </p:cNvPr>
          <p:cNvPicPr>
            <a:picLocks noGrp="1" noChangeAspect="1"/>
          </p:cNvPicPr>
          <p:nvPr>
            <p:ph idx="1"/>
          </p:nvPr>
        </p:nvPicPr>
        <p:blipFill>
          <a:blip r:embed="rId2"/>
          <a:stretch>
            <a:fillRect/>
          </a:stretch>
        </p:blipFill>
        <p:spPr>
          <a:xfrm>
            <a:off x="736677" y="1146293"/>
            <a:ext cx="7328536" cy="5430834"/>
          </a:xfrm>
          <a:prstGeom prst="rect">
            <a:avLst/>
          </a:prstGeom>
        </p:spPr>
      </p:pic>
      <p:pic>
        <p:nvPicPr>
          <p:cNvPr id="5" name="Picture 4" descr="C:\Users\diana.assaf\AppData\Local\Microsoft\Windows\INetCache\Content.Word\UNDP_Logo-Blue w Tagline-ENG.PNG">
            <a:extLst>
              <a:ext uri="{FF2B5EF4-FFF2-40B4-BE49-F238E27FC236}">
                <a16:creationId xmlns:a16="http://schemas.microsoft.com/office/drawing/2014/main" id="{68C87A1A-77B8-44F4-9E24-122B9E90BF1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98830" y="150209"/>
            <a:ext cx="824693" cy="1812155"/>
          </a:xfrm>
          <a:prstGeom prst="rect">
            <a:avLst/>
          </a:prstGeom>
          <a:noFill/>
          <a:ln>
            <a:noFill/>
          </a:ln>
        </p:spPr>
      </p:pic>
      <p:sp>
        <p:nvSpPr>
          <p:cNvPr id="12" name="TextBox 11">
            <a:extLst>
              <a:ext uri="{FF2B5EF4-FFF2-40B4-BE49-F238E27FC236}">
                <a16:creationId xmlns:a16="http://schemas.microsoft.com/office/drawing/2014/main" id="{6FDFB829-C963-48BE-8B27-CDCC4A1A779B}"/>
              </a:ext>
            </a:extLst>
          </p:cNvPr>
          <p:cNvSpPr txBox="1"/>
          <p:nvPr/>
        </p:nvSpPr>
        <p:spPr>
          <a:xfrm>
            <a:off x="8696517" y="3769743"/>
            <a:ext cx="2690351" cy="2677656"/>
          </a:xfrm>
          <a:prstGeom prst="rect">
            <a:avLst/>
          </a:prstGeom>
          <a:noFill/>
        </p:spPr>
        <p:txBody>
          <a:bodyPr wrap="square" rtlCol="0">
            <a:spAutoFit/>
          </a:bodyPr>
          <a:lstStyle/>
          <a:p>
            <a:pPr marL="285750" indent="-285750" algn="just" rtl="1">
              <a:buFont typeface="Arial" panose="020B0604020202020204" pitchFamily="34" charset="0"/>
              <a:buChar char="•"/>
            </a:pPr>
            <a:r>
              <a:rPr lang="ar-LB" sz="2500" b="1" dirty="0"/>
              <a:t>24%: حرة وعادلة ولكنها تعاني من مشاكل كبيرة</a:t>
            </a:r>
            <a:endParaRPr lang="en-US" sz="2500" b="1" dirty="0"/>
          </a:p>
          <a:p>
            <a:pPr marL="285750" indent="-285750" algn="just" rtl="1">
              <a:buFont typeface="Arial" panose="020B0604020202020204" pitchFamily="34" charset="0"/>
              <a:buChar char="•"/>
            </a:pPr>
            <a:r>
              <a:rPr lang="ar-LB" sz="2500" b="1" dirty="0"/>
              <a:t>34%: ليست حرة وعادلة</a:t>
            </a:r>
            <a:endParaRPr lang="en-US" sz="2500" b="1" dirty="0"/>
          </a:p>
          <a:p>
            <a:pPr marL="285750" indent="-285750" algn="just" rtl="1">
              <a:buFont typeface="Arial" panose="020B0604020202020204" pitchFamily="34" charset="0"/>
              <a:buChar char="•"/>
            </a:pPr>
            <a:r>
              <a:rPr lang="ar-LB" sz="2500" b="1" dirty="0"/>
              <a:t>لا أعرف</a:t>
            </a:r>
            <a:r>
              <a:rPr lang="en-US" sz="2500" b="1" dirty="0"/>
              <a:t>: 22% </a:t>
            </a:r>
          </a:p>
          <a:p>
            <a:endParaRPr lang="en-US" dirty="0"/>
          </a:p>
        </p:txBody>
      </p:sp>
    </p:spTree>
    <p:extLst>
      <p:ext uri="{BB962C8B-B14F-4D97-AF65-F5344CB8AC3E}">
        <p14:creationId xmlns:p14="http://schemas.microsoft.com/office/powerpoint/2010/main" val="2378604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A0A36-1E87-4A30-8451-EEBD32447D6C}"/>
              </a:ext>
            </a:extLst>
          </p:cNvPr>
          <p:cNvSpPr>
            <a:spLocks noGrp="1"/>
          </p:cNvSpPr>
          <p:nvPr>
            <p:ph type="title"/>
          </p:nvPr>
        </p:nvSpPr>
        <p:spPr>
          <a:xfrm>
            <a:off x="838200" y="365125"/>
            <a:ext cx="10515600" cy="1325563"/>
          </a:xfrm>
        </p:spPr>
        <p:txBody>
          <a:bodyPr>
            <a:normAutofit/>
          </a:bodyPr>
          <a:lstStyle/>
          <a:p>
            <a:pPr algn="ctr"/>
            <a:r>
              <a:rPr lang="en-US" sz="2800">
                <a:solidFill>
                  <a:srgbClr val="0070C0"/>
                </a:solidFill>
                <a:latin typeface="Arial Black" panose="020B0A04020102020204" pitchFamily="34" charset="0"/>
              </a:rPr>
              <a:t>SDG 16: Relevance and Limitations of Secondary Data Analysis </a:t>
            </a:r>
            <a:endParaRPr lang="en-US" sz="2800" dirty="0">
              <a:solidFill>
                <a:srgbClr val="0070C0"/>
              </a:solidFill>
              <a:latin typeface="Arial Black" panose="020B0A04020102020204" pitchFamily="34" charset="0"/>
            </a:endParaRPr>
          </a:p>
        </p:txBody>
      </p:sp>
      <p:graphicFrame>
        <p:nvGraphicFramePr>
          <p:cNvPr id="6" name="Content Placeholder 2">
            <a:extLst>
              <a:ext uri="{FF2B5EF4-FFF2-40B4-BE49-F238E27FC236}">
                <a16:creationId xmlns:a16="http://schemas.microsoft.com/office/drawing/2014/main" id="{1A86504B-7831-454D-B08D-BA1220D06F2A}"/>
              </a:ext>
            </a:extLst>
          </p:cNvPr>
          <p:cNvGraphicFramePr>
            <a:graphicFrameLocks noGrp="1"/>
          </p:cNvGraphicFramePr>
          <p:nvPr>
            <p:ph idx="1"/>
            <p:extLst>
              <p:ext uri="{D42A27DB-BD31-4B8C-83A1-F6EECF244321}">
                <p14:modId xmlns:p14="http://schemas.microsoft.com/office/powerpoint/2010/main" val="3284736377"/>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C:\Users\diana.assaf\AppData\Local\Microsoft\Windows\INetCache\Content.Word\UNDP_Logo-Blue w Tagline-ENG.PNG">
            <a:extLst>
              <a:ext uri="{FF2B5EF4-FFF2-40B4-BE49-F238E27FC236}">
                <a16:creationId xmlns:a16="http://schemas.microsoft.com/office/drawing/2014/main" id="{2FF52EBA-AEE5-4338-8C8A-288C8897C63F}"/>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57718" y="365125"/>
            <a:ext cx="992164" cy="1950063"/>
          </a:xfrm>
          <a:prstGeom prst="rect">
            <a:avLst/>
          </a:prstGeom>
          <a:noFill/>
          <a:ln>
            <a:noFill/>
          </a:ln>
        </p:spPr>
      </p:pic>
    </p:spTree>
    <p:extLst>
      <p:ext uri="{BB962C8B-B14F-4D97-AF65-F5344CB8AC3E}">
        <p14:creationId xmlns:p14="http://schemas.microsoft.com/office/powerpoint/2010/main" val="2179677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96BA19F-35EF-44A4-83DF-1855DAAD3FB6}"/>
              </a:ext>
            </a:extLst>
          </p:cNvPr>
          <p:cNvSpPr>
            <a:spLocks noGrp="1"/>
          </p:cNvSpPr>
          <p:nvPr>
            <p:ph type="title"/>
          </p:nvPr>
        </p:nvSpPr>
        <p:spPr>
          <a:xfrm>
            <a:off x="98734" y="78239"/>
            <a:ext cx="11460461" cy="2881423"/>
          </a:xfrm>
        </p:spPr>
        <p:txBody>
          <a:bodyPr>
            <a:normAutofit/>
          </a:bodyPr>
          <a:lstStyle/>
          <a:p>
            <a:r>
              <a:rPr lang="en-US" sz="2400" dirty="0">
                <a:latin typeface="+mn-lt"/>
              </a:rPr>
              <a:t>The </a:t>
            </a:r>
            <a:r>
              <a:rPr lang="en-US" sz="2400" i="1" dirty="0">
                <a:highlight>
                  <a:srgbClr val="FFFF00"/>
                </a:highlight>
                <a:latin typeface="+mn-lt"/>
              </a:rPr>
              <a:t>World Justice Project Rule of Law Index</a:t>
            </a:r>
            <a:r>
              <a:rPr lang="en-US" sz="2400" dirty="0">
                <a:latin typeface="+mn-lt"/>
              </a:rPr>
              <a:t> measures how the rule of law is experienced and perceived by the general public in 126 countries and jurisdictions worldwide based on more than </a:t>
            </a:r>
            <a:r>
              <a:rPr lang="en-US" sz="2400" dirty="0">
                <a:solidFill>
                  <a:srgbClr val="FF0000"/>
                </a:solidFill>
                <a:latin typeface="+mn-lt"/>
              </a:rPr>
              <a:t>120,000 household and 3,800 expert surveys.</a:t>
            </a:r>
            <a:br>
              <a:rPr lang="en-US" sz="2400" dirty="0">
                <a:latin typeface="+mn-lt"/>
              </a:rPr>
            </a:br>
            <a:r>
              <a:rPr lang="en-US" sz="2400" dirty="0">
                <a:latin typeface="+mn-lt"/>
              </a:rPr>
              <a:t>Featuring primary data, the </a:t>
            </a:r>
            <a:r>
              <a:rPr lang="en-US" sz="2400" i="1" dirty="0">
                <a:latin typeface="+mn-lt"/>
              </a:rPr>
              <a:t>WJP Rule of Law Index</a:t>
            </a:r>
            <a:r>
              <a:rPr lang="en-US" sz="2400" dirty="0">
                <a:latin typeface="+mn-lt"/>
              </a:rPr>
              <a:t> measures countries’ rule of law performance across eight factors: Constraints on Government Powers, Absence of Corruption, Open Government, Fundamental Rights, Order and Security, Regulatory Enforcement, Civil Justice, and Criminal Justice</a:t>
            </a:r>
            <a:br>
              <a:rPr lang="en-US" b="1" dirty="0"/>
            </a:br>
            <a:endParaRPr lang="en-US" sz="2100" dirty="0">
              <a:latin typeface="+mn-lt"/>
            </a:endParaRPr>
          </a:p>
        </p:txBody>
      </p:sp>
      <p:sp>
        <p:nvSpPr>
          <p:cNvPr id="2" name="Rectangle 1">
            <a:extLst>
              <a:ext uri="{FF2B5EF4-FFF2-40B4-BE49-F238E27FC236}">
                <a16:creationId xmlns:a16="http://schemas.microsoft.com/office/drawing/2014/main" id="{1D440A9A-AAEC-4442-BDB2-22F40B5E856F}"/>
              </a:ext>
            </a:extLst>
          </p:cNvPr>
          <p:cNvSpPr/>
          <p:nvPr/>
        </p:nvSpPr>
        <p:spPr>
          <a:xfrm>
            <a:off x="632805" y="2751024"/>
            <a:ext cx="6096000" cy="1477328"/>
          </a:xfrm>
          <a:prstGeom prst="rect">
            <a:avLst/>
          </a:prstGeom>
          <a:solidFill>
            <a:schemeClr val="accent2">
              <a:lumMod val="20000"/>
              <a:lumOff val="80000"/>
            </a:schemeClr>
          </a:solidFill>
          <a:ln w="38100">
            <a:solidFill>
              <a:schemeClr val="tx1"/>
            </a:solidFill>
            <a:prstDash val="sysDash"/>
          </a:ln>
        </p:spPr>
        <p:txBody>
          <a:bodyPr>
            <a:spAutoFit/>
          </a:bodyPr>
          <a:lstStyle/>
          <a:p>
            <a:r>
              <a:rPr lang="en-US" dirty="0"/>
              <a:t>4.1 Equal treatment &amp; </a:t>
            </a:r>
            <a:r>
              <a:rPr lang="en-US" b="1" u="sng" dirty="0"/>
              <a:t>absence of discrimination</a:t>
            </a:r>
            <a:r>
              <a:rPr lang="en-US" dirty="0"/>
              <a:t>: Measures whether individuals are free from discrimination—based on socio-economic status, gender, ethnicity, religion, national origin, sexual orientation, or gender identity—with respect to public services, employment, court proceedings, and the justice system</a:t>
            </a:r>
          </a:p>
        </p:txBody>
      </p:sp>
      <p:sp>
        <p:nvSpPr>
          <p:cNvPr id="3" name="Rectangle 2">
            <a:extLst>
              <a:ext uri="{FF2B5EF4-FFF2-40B4-BE49-F238E27FC236}">
                <a16:creationId xmlns:a16="http://schemas.microsoft.com/office/drawing/2014/main" id="{276C967C-456D-4B7C-9BBD-BEB8EA793C57}"/>
              </a:ext>
            </a:extLst>
          </p:cNvPr>
          <p:cNvSpPr/>
          <p:nvPr/>
        </p:nvSpPr>
        <p:spPr>
          <a:xfrm>
            <a:off x="632805" y="4684039"/>
            <a:ext cx="6096000" cy="1754326"/>
          </a:xfrm>
          <a:prstGeom prst="rect">
            <a:avLst/>
          </a:prstGeom>
          <a:solidFill>
            <a:srgbClr val="FFFFCC"/>
          </a:solidFill>
        </p:spPr>
        <p:txBody>
          <a:bodyPr>
            <a:spAutoFit/>
          </a:bodyPr>
          <a:lstStyle/>
          <a:p>
            <a:r>
              <a:rPr lang="en-US" b="1" dirty="0">
                <a:solidFill>
                  <a:srgbClr val="56565A"/>
                </a:solidFill>
                <a:latin typeface="Source Sans Pro" panose="020B0503030403020204" pitchFamily="34" charset="0"/>
              </a:rPr>
              <a:t>More countries declined than improved</a:t>
            </a:r>
            <a:r>
              <a:rPr lang="en-US" dirty="0">
                <a:solidFill>
                  <a:srgbClr val="56565A"/>
                </a:solidFill>
                <a:latin typeface="Source Sans Pro" panose="020B0503030403020204" pitchFamily="34" charset="0"/>
              </a:rPr>
              <a:t> in overall rule of law performance for a second year in a row, continuing a negative slide toward weaker rule of law around the world.</a:t>
            </a:r>
          </a:p>
          <a:p>
            <a:endParaRPr lang="en-US" dirty="0">
              <a:solidFill>
                <a:srgbClr val="56565A"/>
              </a:solidFill>
              <a:latin typeface="Source Sans Pro" panose="020B0503030403020204" pitchFamily="34" charset="0"/>
            </a:endParaRPr>
          </a:p>
          <a:p>
            <a:r>
              <a:rPr lang="en-US" dirty="0">
                <a:solidFill>
                  <a:srgbClr val="56565A"/>
                </a:solidFill>
                <a:latin typeface="Source Sans Pro" panose="020B0503030403020204" pitchFamily="34" charset="0"/>
              </a:rPr>
              <a:t>7 Arab countries: Algeria, Egypt, Jordan, Lebanon, Morocco, Tunisia and UAE</a:t>
            </a:r>
            <a:endParaRPr lang="en-US" dirty="0"/>
          </a:p>
        </p:txBody>
      </p:sp>
    </p:spTree>
    <p:extLst>
      <p:ext uri="{BB962C8B-B14F-4D97-AF65-F5344CB8AC3E}">
        <p14:creationId xmlns:p14="http://schemas.microsoft.com/office/powerpoint/2010/main" val="2039276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371E49-C58D-4AE1-8C0E-0D50FA421379}"/>
              </a:ext>
            </a:extLst>
          </p:cNvPr>
          <p:cNvSpPr>
            <a:spLocks noGrp="1"/>
          </p:cNvSpPr>
          <p:nvPr>
            <p:ph type="title"/>
          </p:nvPr>
        </p:nvSpPr>
        <p:spPr/>
        <p:txBody>
          <a:bodyPr/>
          <a:lstStyle/>
          <a:p>
            <a:endParaRPr lang="en-US"/>
          </a:p>
        </p:txBody>
      </p:sp>
      <p:pic>
        <p:nvPicPr>
          <p:cNvPr id="7" name="Picture 6">
            <a:extLst>
              <a:ext uri="{FF2B5EF4-FFF2-40B4-BE49-F238E27FC236}">
                <a16:creationId xmlns:a16="http://schemas.microsoft.com/office/drawing/2014/main" id="{2C430429-3E21-475D-A6DB-7B17C5609F6B}"/>
              </a:ext>
            </a:extLst>
          </p:cNvPr>
          <p:cNvPicPr>
            <a:picLocks noChangeAspect="1"/>
          </p:cNvPicPr>
          <p:nvPr/>
        </p:nvPicPr>
        <p:blipFill>
          <a:blip r:embed="rId2"/>
          <a:stretch>
            <a:fillRect/>
          </a:stretch>
        </p:blipFill>
        <p:spPr>
          <a:xfrm>
            <a:off x="-32732" y="-89600"/>
            <a:ext cx="12224732" cy="2646338"/>
          </a:xfrm>
          <a:prstGeom prst="rect">
            <a:avLst/>
          </a:prstGeom>
        </p:spPr>
      </p:pic>
      <p:sp>
        <p:nvSpPr>
          <p:cNvPr id="8" name="Arrow: Down 7">
            <a:extLst>
              <a:ext uri="{FF2B5EF4-FFF2-40B4-BE49-F238E27FC236}">
                <a16:creationId xmlns:a16="http://schemas.microsoft.com/office/drawing/2014/main" id="{FECAFC90-15A7-418E-9C72-C8105287EA15}"/>
              </a:ext>
            </a:extLst>
          </p:cNvPr>
          <p:cNvSpPr/>
          <p:nvPr/>
        </p:nvSpPr>
        <p:spPr>
          <a:xfrm>
            <a:off x="4839419" y="-24215"/>
            <a:ext cx="431320" cy="51758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0F58C342-5277-49D1-92D9-6B47C171EC82}"/>
              </a:ext>
            </a:extLst>
          </p:cNvPr>
          <p:cNvSpPr/>
          <p:nvPr/>
        </p:nvSpPr>
        <p:spPr>
          <a:xfrm>
            <a:off x="10719758" y="-24215"/>
            <a:ext cx="431320" cy="51758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D8B2E5F-6E47-4EDC-8449-DB340A8D4625}"/>
              </a:ext>
            </a:extLst>
          </p:cNvPr>
          <p:cNvSpPr txBox="1"/>
          <p:nvPr/>
        </p:nvSpPr>
        <p:spPr>
          <a:xfrm>
            <a:off x="0" y="6492875"/>
            <a:ext cx="2863970" cy="323165"/>
          </a:xfrm>
          <a:prstGeom prst="rect">
            <a:avLst/>
          </a:prstGeom>
          <a:noFill/>
        </p:spPr>
        <p:txBody>
          <a:bodyPr wrap="square" rtlCol="0">
            <a:spAutoFit/>
          </a:bodyPr>
          <a:lstStyle/>
          <a:p>
            <a:r>
              <a:rPr lang="en-US" sz="1500" i="1" dirty="0"/>
              <a:t>Source:  WJP 2019</a:t>
            </a:r>
          </a:p>
        </p:txBody>
      </p:sp>
      <p:sp>
        <p:nvSpPr>
          <p:cNvPr id="11" name="TextBox 10">
            <a:extLst>
              <a:ext uri="{FF2B5EF4-FFF2-40B4-BE49-F238E27FC236}">
                <a16:creationId xmlns:a16="http://schemas.microsoft.com/office/drawing/2014/main" id="{8CD7172D-3DFD-4EC1-A27A-F9806B1BA610}"/>
              </a:ext>
            </a:extLst>
          </p:cNvPr>
          <p:cNvSpPr txBox="1"/>
          <p:nvPr/>
        </p:nvSpPr>
        <p:spPr>
          <a:xfrm>
            <a:off x="428445" y="3489385"/>
            <a:ext cx="5891842" cy="477054"/>
          </a:xfrm>
          <a:prstGeom prst="rect">
            <a:avLst/>
          </a:prstGeom>
          <a:noFill/>
        </p:spPr>
        <p:txBody>
          <a:bodyPr wrap="square" rtlCol="0">
            <a:spAutoFit/>
          </a:bodyPr>
          <a:lstStyle/>
          <a:p>
            <a:r>
              <a:rPr lang="en-US" sz="2500" dirty="0"/>
              <a:t>Is this useful?</a:t>
            </a:r>
          </a:p>
        </p:txBody>
      </p:sp>
      <p:pic>
        <p:nvPicPr>
          <p:cNvPr id="12" name="Picture 11">
            <a:extLst>
              <a:ext uri="{FF2B5EF4-FFF2-40B4-BE49-F238E27FC236}">
                <a16:creationId xmlns:a16="http://schemas.microsoft.com/office/drawing/2014/main" id="{969B9EA4-862E-4075-AC1B-A494A091D09B}"/>
              </a:ext>
            </a:extLst>
          </p:cNvPr>
          <p:cNvPicPr>
            <a:picLocks noChangeAspect="1"/>
          </p:cNvPicPr>
          <p:nvPr/>
        </p:nvPicPr>
        <p:blipFill>
          <a:blip r:embed="rId3"/>
          <a:stretch>
            <a:fillRect/>
          </a:stretch>
        </p:blipFill>
        <p:spPr>
          <a:xfrm>
            <a:off x="2501760" y="2432650"/>
            <a:ext cx="4960875" cy="4345448"/>
          </a:xfrm>
          <a:prstGeom prst="rect">
            <a:avLst/>
          </a:prstGeom>
        </p:spPr>
      </p:pic>
      <p:pic>
        <p:nvPicPr>
          <p:cNvPr id="1026" name="Picture 2" descr="Image result for tunisia flag">
            <a:extLst>
              <a:ext uri="{FF2B5EF4-FFF2-40B4-BE49-F238E27FC236}">
                <a16:creationId xmlns:a16="http://schemas.microsoft.com/office/drawing/2014/main" id="{653A8427-3EFC-4132-9245-10632E7EE5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1985" y="2751235"/>
            <a:ext cx="960149" cy="47705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9FA8F364-BA58-4368-8C83-00D0535A794D}"/>
              </a:ext>
            </a:extLst>
          </p:cNvPr>
          <p:cNvSpPr/>
          <p:nvPr/>
        </p:nvSpPr>
        <p:spPr>
          <a:xfrm>
            <a:off x="7572261" y="3110792"/>
            <a:ext cx="4190348" cy="2031325"/>
          </a:xfrm>
          <a:prstGeom prst="rect">
            <a:avLst/>
          </a:prstGeom>
        </p:spPr>
        <p:txBody>
          <a:bodyPr wrap="square">
            <a:spAutoFit/>
          </a:bodyPr>
          <a:lstStyle/>
          <a:p>
            <a:r>
              <a:rPr lang="en-US" dirty="0">
                <a:solidFill>
                  <a:srgbClr val="222222"/>
                </a:solidFill>
                <a:latin typeface="arial" panose="020B0604020202020204" pitchFamily="34" charset="0"/>
              </a:rPr>
              <a:t>On 23 October </a:t>
            </a:r>
            <a:r>
              <a:rPr lang="en-US" b="1" dirty="0">
                <a:solidFill>
                  <a:srgbClr val="222222"/>
                </a:solidFill>
                <a:latin typeface="arial" panose="020B0604020202020204" pitchFamily="34" charset="0"/>
              </a:rPr>
              <a:t>2018</a:t>
            </a:r>
            <a:r>
              <a:rPr lang="en-US" dirty="0">
                <a:solidFill>
                  <a:srgbClr val="222222"/>
                </a:solidFill>
                <a:latin typeface="arial" panose="020B0604020202020204" pitchFamily="34" charset="0"/>
              </a:rPr>
              <a:t>, </a:t>
            </a:r>
            <a:r>
              <a:rPr lang="en-US" b="1" dirty="0">
                <a:solidFill>
                  <a:srgbClr val="222222"/>
                </a:solidFill>
                <a:latin typeface="arial" panose="020B0604020202020204" pitchFamily="34" charset="0"/>
              </a:rPr>
              <a:t>Law</a:t>
            </a:r>
            <a:r>
              <a:rPr lang="en-US" dirty="0">
                <a:solidFill>
                  <a:srgbClr val="222222"/>
                </a:solidFill>
                <a:latin typeface="arial" panose="020B0604020202020204" pitchFamily="34" charset="0"/>
              </a:rPr>
              <a:t> no. </a:t>
            </a:r>
            <a:r>
              <a:rPr lang="en-US" b="1" dirty="0">
                <a:solidFill>
                  <a:srgbClr val="222222"/>
                </a:solidFill>
                <a:latin typeface="arial" panose="020B0604020202020204" pitchFamily="34" charset="0"/>
              </a:rPr>
              <a:t>50</a:t>
            </a:r>
            <a:r>
              <a:rPr lang="en-US" dirty="0">
                <a:solidFill>
                  <a:srgbClr val="222222"/>
                </a:solidFill>
                <a:latin typeface="arial" panose="020B0604020202020204" pitchFamily="34" charset="0"/>
              </a:rPr>
              <a:t> was approved by the Parliament. The </a:t>
            </a:r>
            <a:r>
              <a:rPr lang="en-US" b="1" dirty="0">
                <a:solidFill>
                  <a:srgbClr val="222222"/>
                </a:solidFill>
                <a:latin typeface="arial" panose="020B0604020202020204" pitchFamily="34" charset="0"/>
              </a:rPr>
              <a:t>law</a:t>
            </a:r>
            <a:r>
              <a:rPr lang="en-US" dirty="0">
                <a:solidFill>
                  <a:srgbClr val="222222"/>
                </a:solidFill>
                <a:latin typeface="arial" panose="020B0604020202020204" pitchFamily="34" charset="0"/>
              </a:rPr>
              <a:t> envisages up to three years of prison and fines for acts of racial </a:t>
            </a:r>
            <a:r>
              <a:rPr lang="en-US" b="1" dirty="0">
                <a:solidFill>
                  <a:srgbClr val="222222"/>
                </a:solidFill>
                <a:latin typeface="arial" panose="020B0604020202020204" pitchFamily="34" charset="0"/>
              </a:rPr>
              <a:t>discrimination</a:t>
            </a:r>
            <a:r>
              <a:rPr lang="en-US" dirty="0">
                <a:solidFill>
                  <a:srgbClr val="222222"/>
                </a:solidFill>
                <a:latin typeface="arial" panose="020B0604020202020204" pitchFamily="34" charset="0"/>
              </a:rPr>
              <a:t> (depending on the gravity of the </a:t>
            </a:r>
            <a:r>
              <a:rPr lang="en-US" b="1" dirty="0">
                <a:solidFill>
                  <a:srgbClr val="222222"/>
                </a:solidFill>
                <a:latin typeface="arial" panose="020B0604020202020204" pitchFamily="34" charset="0"/>
              </a:rPr>
              <a:t>act</a:t>
            </a:r>
            <a:r>
              <a:rPr lang="en-US" dirty="0">
                <a:solidFill>
                  <a:srgbClr val="222222"/>
                </a:solidFill>
                <a:latin typeface="arial" panose="020B0604020202020204" pitchFamily="34" charset="0"/>
              </a:rPr>
              <a:t>) and includes protection of migrants from such acts.</a:t>
            </a:r>
            <a:endParaRPr lang="en-US" dirty="0"/>
          </a:p>
        </p:txBody>
      </p:sp>
    </p:spTree>
    <p:extLst>
      <p:ext uri="{BB962C8B-B14F-4D97-AF65-F5344CB8AC3E}">
        <p14:creationId xmlns:p14="http://schemas.microsoft.com/office/powerpoint/2010/main" val="3571400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6C967C-456D-4B7C-9BBD-BEB8EA793C57}"/>
              </a:ext>
            </a:extLst>
          </p:cNvPr>
          <p:cNvSpPr/>
          <p:nvPr/>
        </p:nvSpPr>
        <p:spPr>
          <a:xfrm>
            <a:off x="253242" y="284567"/>
            <a:ext cx="3973700" cy="1477328"/>
          </a:xfrm>
          <a:prstGeom prst="rect">
            <a:avLst/>
          </a:prstGeom>
        </p:spPr>
        <p:txBody>
          <a:bodyPr wrap="square">
            <a:spAutoFit/>
          </a:bodyPr>
          <a:lstStyle/>
          <a:p>
            <a:r>
              <a:rPr lang="en-US" sz="3000" b="1" dirty="0">
                <a:latin typeface="Source Sans Pro" panose="020B0503030403020204" pitchFamily="34" charset="0"/>
              </a:rPr>
              <a:t>How to make use of secondary data analysis?</a:t>
            </a:r>
            <a:endParaRPr lang="en-US" b="1" dirty="0"/>
          </a:p>
        </p:txBody>
      </p:sp>
      <p:pic>
        <p:nvPicPr>
          <p:cNvPr id="7" name="Picture 6">
            <a:extLst>
              <a:ext uri="{FF2B5EF4-FFF2-40B4-BE49-F238E27FC236}">
                <a16:creationId xmlns:a16="http://schemas.microsoft.com/office/drawing/2014/main" id="{BFB29183-43A0-4CD1-8DCE-BA0DC438D306}"/>
              </a:ext>
            </a:extLst>
          </p:cNvPr>
          <p:cNvPicPr>
            <a:picLocks noChangeAspect="1"/>
          </p:cNvPicPr>
          <p:nvPr/>
        </p:nvPicPr>
        <p:blipFill rotWithShape="1">
          <a:blip r:embed="rId2"/>
          <a:srcRect l="26005" t="20556" r="27933" b="7117"/>
          <a:stretch/>
        </p:blipFill>
        <p:spPr>
          <a:xfrm>
            <a:off x="4226941" y="173187"/>
            <a:ext cx="7246189" cy="6400246"/>
          </a:xfrm>
          <a:prstGeom prst="rect">
            <a:avLst/>
          </a:prstGeom>
        </p:spPr>
      </p:pic>
      <p:sp>
        <p:nvSpPr>
          <p:cNvPr id="8" name="Rectangle 7">
            <a:extLst>
              <a:ext uri="{FF2B5EF4-FFF2-40B4-BE49-F238E27FC236}">
                <a16:creationId xmlns:a16="http://schemas.microsoft.com/office/drawing/2014/main" id="{0658AE29-656C-4B50-AB2B-CD5D8DC7093C}"/>
              </a:ext>
            </a:extLst>
          </p:cNvPr>
          <p:cNvSpPr/>
          <p:nvPr/>
        </p:nvSpPr>
        <p:spPr>
          <a:xfrm>
            <a:off x="4356540" y="6530924"/>
            <a:ext cx="4778833" cy="307777"/>
          </a:xfrm>
          <a:prstGeom prst="rect">
            <a:avLst/>
          </a:prstGeom>
        </p:spPr>
        <p:txBody>
          <a:bodyPr wrap="square">
            <a:spAutoFit/>
          </a:bodyPr>
          <a:lstStyle/>
          <a:p>
            <a:r>
              <a:rPr lang="en-US" sz="1400" b="1" dirty="0">
                <a:latin typeface="Source Sans Pro" panose="020B0503030403020204" pitchFamily="34" charset="0"/>
              </a:rPr>
              <a:t>Source: UK SDG Platform, Office of National Statistics </a:t>
            </a:r>
            <a:endParaRPr lang="en-US" sz="1400" b="1" dirty="0"/>
          </a:p>
        </p:txBody>
      </p:sp>
      <p:sp>
        <p:nvSpPr>
          <p:cNvPr id="4" name="TextBox 3">
            <a:extLst>
              <a:ext uri="{FF2B5EF4-FFF2-40B4-BE49-F238E27FC236}">
                <a16:creationId xmlns:a16="http://schemas.microsoft.com/office/drawing/2014/main" id="{0D9999D0-9BF1-4432-8842-2E81AE5BA55D}"/>
              </a:ext>
            </a:extLst>
          </p:cNvPr>
          <p:cNvSpPr txBox="1"/>
          <p:nvPr/>
        </p:nvSpPr>
        <p:spPr>
          <a:xfrm>
            <a:off x="0" y="2510289"/>
            <a:ext cx="3821502" cy="2785378"/>
          </a:xfrm>
          <a:prstGeom prst="rect">
            <a:avLst/>
          </a:prstGeom>
          <a:noFill/>
        </p:spPr>
        <p:txBody>
          <a:bodyPr wrap="square" rtlCol="0">
            <a:spAutoFit/>
          </a:bodyPr>
          <a:lstStyle/>
          <a:p>
            <a:pPr marL="800100" lvl="1" indent="-342900" algn="r">
              <a:buFont typeface="Arial" panose="020B0604020202020204" pitchFamily="34" charset="0"/>
              <a:buChar char="•"/>
            </a:pPr>
            <a:r>
              <a:rPr lang="en-US" sz="2500" b="1" dirty="0">
                <a:solidFill>
                  <a:srgbClr val="00B050"/>
                </a:solidFill>
              </a:rPr>
              <a:t>(16) </a:t>
            </a:r>
            <a:r>
              <a:rPr lang="ar-LB" sz="2500" b="1" dirty="0">
                <a:solidFill>
                  <a:srgbClr val="00B050"/>
                </a:solidFill>
              </a:rPr>
              <a:t>البيانات متاحة على الانترنت</a:t>
            </a:r>
            <a:r>
              <a:rPr lang="en-US" sz="2500" b="1" dirty="0">
                <a:solidFill>
                  <a:srgbClr val="00B050"/>
                </a:solidFill>
              </a:rPr>
              <a:t> Reported  </a:t>
            </a:r>
            <a:r>
              <a:rPr lang="ar-LB" sz="2500" b="1" dirty="0">
                <a:solidFill>
                  <a:srgbClr val="00B050"/>
                </a:solidFill>
              </a:rPr>
              <a:t> </a:t>
            </a:r>
            <a:r>
              <a:rPr lang="en-US" sz="2500" b="1" dirty="0">
                <a:solidFill>
                  <a:srgbClr val="00B050"/>
                </a:solidFill>
              </a:rPr>
              <a:t>online</a:t>
            </a:r>
            <a:endParaRPr lang="ar-LB" sz="2500" b="1" dirty="0">
              <a:solidFill>
                <a:srgbClr val="00B050"/>
              </a:solidFill>
            </a:endParaRPr>
          </a:p>
          <a:p>
            <a:pPr marL="800100" lvl="1" indent="-342900" algn="r">
              <a:buFont typeface="Arial" panose="020B0604020202020204" pitchFamily="34" charset="0"/>
              <a:buChar char="•"/>
            </a:pPr>
            <a:r>
              <a:rPr lang="ar-LB" sz="2500" b="1" dirty="0">
                <a:solidFill>
                  <a:srgbClr val="FF0000"/>
                </a:solidFill>
              </a:rPr>
              <a:t>جاري البحث عن مصادر جديدة</a:t>
            </a:r>
            <a:endParaRPr lang="en-US" sz="2500" b="1" dirty="0">
              <a:solidFill>
                <a:srgbClr val="FF0000"/>
              </a:solidFill>
            </a:endParaRPr>
          </a:p>
          <a:p>
            <a:pPr lvl="1" algn="r"/>
            <a:r>
              <a:rPr lang="en-US" sz="2500" b="1" dirty="0">
                <a:solidFill>
                  <a:srgbClr val="FF0000"/>
                </a:solidFill>
              </a:rPr>
              <a:t>Exploring data </a:t>
            </a:r>
            <a:r>
              <a:rPr lang="ar-LB" sz="2500" b="1" dirty="0">
                <a:solidFill>
                  <a:srgbClr val="FF0000"/>
                </a:solidFill>
              </a:rPr>
              <a:t> </a:t>
            </a:r>
            <a:r>
              <a:rPr lang="en-US" sz="2500" b="1" dirty="0">
                <a:solidFill>
                  <a:srgbClr val="FF0000"/>
                </a:solidFill>
              </a:rPr>
              <a:t> (7) sources</a:t>
            </a:r>
          </a:p>
        </p:txBody>
      </p:sp>
    </p:spTree>
    <p:extLst>
      <p:ext uri="{BB962C8B-B14F-4D97-AF65-F5344CB8AC3E}">
        <p14:creationId xmlns:p14="http://schemas.microsoft.com/office/powerpoint/2010/main" val="1744125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6C967C-456D-4B7C-9BBD-BEB8EA793C57}"/>
              </a:ext>
            </a:extLst>
          </p:cNvPr>
          <p:cNvSpPr/>
          <p:nvPr/>
        </p:nvSpPr>
        <p:spPr>
          <a:xfrm>
            <a:off x="253242" y="284567"/>
            <a:ext cx="3973700" cy="369332"/>
          </a:xfrm>
          <a:prstGeom prst="rect">
            <a:avLst/>
          </a:prstGeom>
        </p:spPr>
        <p:txBody>
          <a:bodyPr wrap="square">
            <a:spAutoFit/>
          </a:bodyPr>
          <a:lstStyle/>
          <a:p>
            <a:endParaRPr lang="en-US" b="1" dirty="0"/>
          </a:p>
        </p:txBody>
      </p:sp>
      <p:sp>
        <p:nvSpPr>
          <p:cNvPr id="8" name="Rectangle 7">
            <a:extLst>
              <a:ext uri="{FF2B5EF4-FFF2-40B4-BE49-F238E27FC236}">
                <a16:creationId xmlns:a16="http://schemas.microsoft.com/office/drawing/2014/main" id="{0658AE29-656C-4B50-AB2B-CD5D8DC7093C}"/>
              </a:ext>
            </a:extLst>
          </p:cNvPr>
          <p:cNvSpPr/>
          <p:nvPr/>
        </p:nvSpPr>
        <p:spPr>
          <a:xfrm>
            <a:off x="4356540" y="6530924"/>
            <a:ext cx="4778833" cy="307777"/>
          </a:xfrm>
          <a:prstGeom prst="rect">
            <a:avLst/>
          </a:prstGeom>
        </p:spPr>
        <p:txBody>
          <a:bodyPr wrap="square">
            <a:spAutoFit/>
          </a:bodyPr>
          <a:lstStyle/>
          <a:p>
            <a:r>
              <a:rPr lang="en-US" sz="1400" b="1" dirty="0">
                <a:latin typeface="Source Sans Pro" panose="020B0503030403020204" pitchFamily="34" charset="0"/>
              </a:rPr>
              <a:t>Source: UK SDG Platform, Office of National Statistics </a:t>
            </a:r>
            <a:endParaRPr lang="en-US" sz="1400" b="1" dirty="0"/>
          </a:p>
        </p:txBody>
      </p:sp>
      <p:pic>
        <p:nvPicPr>
          <p:cNvPr id="5" name="Picture 4">
            <a:extLst>
              <a:ext uri="{FF2B5EF4-FFF2-40B4-BE49-F238E27FC236}">
                <a16:creationId xmlns:a16="http://schemas.microsoft.com/office/drawing/2014/main" id="{2C16A505-BB81-469F-8DBE-9C824857C2C8}"/>
              </a:ext>
            </a:extLst>
          </p:cNvPr>
          <p:cNvPicPr>
            <a:picLocks noChangeAspect="1"/>
          </p:cNvPicPr>
          <p:nvPr/>
        </p:nvPicPr>
        <p:blipFill>
          <a:blip r:embed="rId2"/>
          <a:stretch>
            <a:fillRect/>
          </a:stretch>
        </p:blipFill>
        <p:spPr>
          <a:xfrm>
            <a:off x="1523489" y="46610"/>
            <a:ext cx="10318213" cy="6858000"/>
          </a:xfrm>
          <a:prstGeom prst="rect">
            <a:avLst/>
          </a:prstGeom>
        </p:spPr>
      </p:pic>
      <p:sp>
        <p:nvSpPr>
          <p:cNvPr id="2" name="TextBox 1">
            <a:extLst>
              <a:ext uri="{FF2B5EF4-FFF2-40B4-BE49-F238E27FC236}">
                <a16:creationId xmlns:a16="http://schemas.microsoft.com/office/drawing/2014/main" id="{1DB3D7FA-D5BA-464F-9182-D5AD1745FEB1}"/>
              </a:ext>
            </a:extLst>
          </p:cNvPr>
          <p:cNvSpPr txBox="1"/>
          <p:nvPr/>
        </p:nvSpPr>
        <p:spPr>
          <a:xfrm>
            <a:off x="-116456" y="2808474"/>
            <a:ext cx="1619306" cy="369332"/>
          </a:xfrm>
          <a:prstGeom prst="rect">
            <a:avLst/>
          </a:prstGeom>
          <a:noFill/>
        </p:spPr>
        <p:txBody>
          <a:bodyPr wrap="square" rtlCol="0">
            <a:spAutoFit/>
          </a:bodyPr>
          <a:lstStyle/>
          <a:p>
            <a:pPr algn="r"/>
            <a:r>
              <a:rPr lang="ar-LB" b="1" dirty="0"/>
              <a:t>النوع الاجتماعي</a:t>
            </a:r>
            <a:endParaRPr lang="en-US" b="1" dirty="0"/>
          </a:p>
        </p:txBody>
      </p:sp>
      <p:sp>
        <p:nvSpPr>
          <p:cNvPr id="9" name="TextBox 8">
            <a:extLst>
              <a:ext uri="{FF2B5EF4-FFF2-40B4-BE49-F238E27FC236}">
                <a16:creationId xmlns:a16="http://schemas.microsoft.com/office/drawing/2014/main" id="{42C5F4D6-B27A-49C4-A0FD-5AE5592C555A}"/>
              </a:ext>
            </a:extLst>
          </p:cNvPr>
          <p:cNvSpPr txBox="1"/>
          <p:nvPr/>
        </p:nvSpPr>
        <p:spPr>
          <a:xfrm>
            <a:off x="458126" y="3349781"/>
            <a:ext cx="957531" cy="369332"/>
          </a:xfrm>
          <a:prstGeom prst="rect">
            <a:avLst/>
          </a:prstGeom>
          <a:noFill/>
        </p:spPr>
        <p:txBody>
          <a:bodyPr wrap="square" rtlCol="0">
            <a:spAutoFit/>
          </a:bodyPr>
          <a:lstStyle/>
          <a:p>
            <a:pPr algn="r"/>
            <a:r>
              <a:rPr lang="ar-LB" b="1" dirty="0"/>
              <a:t>العمر</a:t>
            </a:r>
            <a:endParaRPr lang="en-US" b="1" dirty="0"/>
          </a:p>
        </p:txBody>
      </p:sp>
      <p:sp>
        <p:nvSpPr>
          <p:cNvPr id="10" name="TextBox 9">
            <a:extLst>
              <a:ext uri="{FF2B5EF4-FFF2-40B4-BE49-F238E27FC236}">
                <a16:creationId xmlns:a16="http://schemas.microsoft.com/office/drawing/2014/main" id="{3B940B89-7A3B-45EF-8E35-EA43BD2FA979}"/>
              </a:ext>
            </a:extLst>
          </p:cNvPr>
          <p:cNvSpPr txBox="1"/>
          <p:nvPr/>
        </p:nvSpPr>
        <p:spPr>
          <a:xfrm>
            <a:off x="512042" y="3817451"/>
            <a:ext cx="957531" cy="369332"/>
          </a:xfrm>
          <a:prstGeom prst="rect">
            <a:avLst/>
          </a:prstGeom>
          <a:noFill/>
        </p:spPr>
        <p:txBody>
          <a:bodyPr wrap="square" rtlCol="0">
            <a:spAutoFit/>
          </a:bodyPr>
          <a:lstStyle/>
          <a:p>
            <a:pPr algn="r"/>
            <a:r>
              <a:rPr lang="ar-LB" b="1" dirty="0"/>
              <a:t>الاثنية</a:t>
            </a:r>
            <a:endParaRPr lang="en-US" b="1" dirty="0"/>
          </a:p>
        </p:txBody>
      </p:sp>
      <p:sp>
        <p:nvSpPr>
          <p:cNvPr id="11" name="TextBox 10">
            <a:extLst>
              <a:ext uri="{FF2B5EF4-FFF2-40B4-BE49-F238E27FC236}">
                <a16:creationId xmlns:a16="http://schemas.microsoft.com/office/drawing/2014/main" id="{1C2B1F63-E3C3-4265-BE0F-572BE8CF92C1}"/>
              </a:ext>
            </a:extLst>
          </p:cNvPr>
          <p:cNvSpPr txBox="1"/>
          <p:nvPr/>
        </p:nvSpPr>
        <p:spPr>
          <a:xfrm>
            <a:off x="143260" y="4285122"/>
            <a:ext cx="1281949" cy="661198"/>
          </a:xfrm>
          <a:prstGeom prst="rect">
            <a:avLst/>
          </a:prstGeom>
          <a:noFill/>
        </p:spPr>
        <p:txBody>
          <a:bodyPr wrap="square" rtlCol="0">
            <a:spAutoFit/>
          </a:bodyPr>
          <a:lstStyle/>
          <a:p>
            <a:pPr algn="r"/>
            <a:r>
              <a:rPr lang="ar-LB" b="1" dirty="0"/>
              <a:t>نوع التحديات الجسدية</a:t>
            </a:r>
            <a:endParaRPr lang="en-US" b="1" dirty="0"/>
          </a:p>
        </p:txBody>
      </p:sp>
      <p:sp>
        <p:nvSpPr>
          <p:cNvPr id="12" name="TextBox 11">
            <a:extLst>
              <a:ext uri="{FF2B5EF4-FFF2-40B4-BE49-F238E27FC236}">
                <a16:creationId xmlns:a16="http://schemas.microsoft.com/office/drawing/2014/main" id="{4C9DF402-00B6-45FA-8C02-6C0ABE815AFC}"/>
              </a:ext>
            </a:extLst>
          </p:cNvPr>
          <p:cNvSpPr txBox="1"/>
          <p:nvPr/>
        </p:nvSpPr>
        <p:spPr>
          <a:xfrm>
            <a:off x="186395" y="4866590"/>
            <a:ext cx="1281949" cy="369332"/>
          </a:xfrm>
          <a:prstGeom prst="rect">
            <a:avLst/>
          </a:prstGeom>
          <a:noFill/>
        </p:spPr>
        <p:txBody>
          <a:bodyPr wrap="square" rtlCol="0">
            <a:spAutoFit/>
          </a:bodyPr>
          <a:lstStyle/>
          <a:p>
            <a:pPr algn="r"/>
            <a:r>
              <a:rPr lang="ar-LB" b="1" dirty="0"/>
              <a:t>المنطقة</a:t>
            </a:r>
            <a:endParaRPr lang="en-US" b="1" dirty="0"/>
          </a:p>
        </p:txBody>
      </p:sp>
      <p:sp>
        <p:nvSpPr>
          <p:cNvPr id="13" name="TextBox 12">
            <a:extLst>
              <a:ext uri="{FF2B5EF4-FFF2-40B4-BE49-F238E27FC236}">
                <a16:creationId xmlns:a16="http://schemas.microsoft.com/office/drawing/2014/main" id="{CFC4F657-7CDE-424C-9A7E-3E6A2D708876}"/>
              </a:ext>
            </a:extLst>
          </p:cNvPr>
          <p:cNvSpPr txBox="1"/>
          <p:nvPr/>
        </p:nvSpPr>
        <p:spPr>
          <a:xfrm>
            <a:off x="133708" y="5302961"/>
            <a:ext cx="1281949" cy="369332"/>
          </a:xfrm>
          <a:prstGeom prst="rect">
            <a:avLst/>
          </a:prstGeom>
          <a:noFill/>
        </p:spPr>
        <p:txBody>
          <a:bodyPr wrap="square" rtlCol="0">
            <a:spAutoFit/>
          </a:bodyPr>
          <a:lstStyle/>
          <a:p>
            <a:pPr algn="r"/>
            <a:r>
              <a:rPr lang="ar-LB" b="1" dirty="0"/>
              <a:t>حضر-ريف</a:t>
            </a:r>
            <a:endParaRPr lang="en-US" b="1" dirty="0"/>
          </a:p>
        </p:txBody>
      </p:sp>
      <p:sp>
        <p:nvSpPr>
          <p:cNvPr id="14" name="TextBox 13">
            <a:extLst>
              <a:ext uri="{FF2B5EF4-FFF2-40B4-BE49-F238E27FC236}">
                <a16:creationId xmlns:a16="http://schemas.microsoft.com/office/drawing/2014/main" id="{7121B45A-6A12-43E1-9CB0-FA119B43EDB3}"/>
              </a:ext>
            </a:extLst>
          </p:cNvPr>
          <p:cNvSpPr txBox="1"/>
          <p:nvPr/>
        </p:nvSpPr>
        <p:spPr>
          <a:xfrm>
            <a:off x="93355" y="6442552"/>
            <a:ext cx="1281949" cy="369332"/>
          </a:xfrm>
          <a:prstGeom prst="rect">
            <a:avLst/>
          </a:prstGeom>
          <a:noFill/>
        </p:spPr>
        <p:txBody>
          <a:bodyPr wrap="square" rtlCol="0">
            <a:spAutoFit/>
          </a:bodyPr>
          <a:lstStyle/>
          <a:p>
            <a:pPr algn="r"/>
            <a:r>
              <a:rPr lang="ar-LB" b="1" dirty="0"/>
              <a:t>دخل الأسرة</a:t>
            </a:r>
            <a:endParaRPr lang="en-US" b="1" dirty="0"/>
          </a:p>
        </p:txBody>
      </p:sp>
      <p:sp>
        <p:nvSpPr>
          <p:cNvPr id="15" name="TextBox 14">
            <a:extLst>
              <a:ext uri="{FF2B5EF4-FFF2-40B4-BE49-F238E27FC236}">
                <a16:creationId xmlns:a16="http://schemas.microsoft.com/office/drawing/2014/main" id="{B348BD20-E2E8-4CA7-9809-C670A14E5F40}"/>
              </a:ext>
            </a:extLst>
          </p:cNvPr>
          <p:cNvSpPr txBox="1"/>
          <p:nvPr/>
        </p:nvSpPr>
        <p:spPr>
          <a:xfrm>
            <a:off x="84727" y="5869972"/>
            <a:ext cx="1281949" cy="369332"/>
          </a:xfrm>
          <a:prstGeom prst="rect">
            <a:avLst/>
          </a:prstGeom>
          <a:noFill/>
        </p:spPr>
        <p:txBody>
          <a:bodyPr wrap="square" rtlCol="0">
            <a:spAutoFit/>
          </a:bodyPr>
          <a:lstStyle/>
          <a:p>
            <a:pPr algn="r"/>
            <a:r>
              <a:rPr lang="ar-LB" b="1" dirty="0"/>
              <a:t>المواطنة</a:t>
            </a:r>
            <a:endParaRPr lang="en-US" b="1" dirty="0"/>
          </a:p>
        </p:txBody>
      </p:sp>
      <p:sp>
        <p:nvSpPr>
          <p:cNvPr id="4" name="Oval 3">
            <a:extLst>
              <a:ext uri="{FF2B5EF4-FFF2-40B4-BE49-F238E27FC236}">
                <a16:creationId xmlns:a16="http://schemas.microsoft.com/office/drawing/2014/main" id="{EF1118E6-8E77-46CB-80D7-0AB3E5B7CC4A}"/>
              </a:ext>
            </a:extLst>
          </p:cNvPr>
          <p:cNvSpPr/>
          <p:nvPr/>
        </p:nvSpPr>
        <p:spPr>
          <a:xfrm>
            <a:off x="11057931" y="1828801"/>
            <a:ext cx="922817" cy="77637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b="1" dirty="0"/>
              <a:t>25%</a:t>
            </a:r>
            <a:endParaRPr lang="en-US" b="1" dirty="0"/>
          </a:p>
        </p:txBody>
      </p:sp>
      <p:sp>
        <p:nvSpPr>
          <p:cNvPr id="6" name="TextBox 5">
            <a:extLst>
              <a:ext uri="{FF2B5EF4-FFF2-40B4-BE49-F238E27FC236}">
                <a16:creationId xmlns:a16="http://schemas.microsoft.com/office/drawing/2014/main" id="{6900C1A1-F227-47A1-9C14-D38B430AB4CD}"/>
              </a:ext>
            </a:extLst>
          </p:cNvPr>
          <p:cNvSpPr txBox="1"/>
          <p:nvPr/>
        </p:nvSpPr>
        <p:spPr>
          <a:xfrm>
            <a:off x="5726806" y="2808474"/>
            <a:ext cx="5331125" cy="954107"/>
          </a:xfrm>
          <a:prstGeom prst="rect">
            <a:avLst/>
          </a:prstGeom>
          <a:noFill/>
        </p:spPr>
        <p:txBody>
          <a:bodyPr wrap="square" rtlCol="0">
            <a:spAutoFit/>
          </a:bodyPr>
          <a:lstStyle/>
          <a:p>
            <a:pPr algn="r"/>
            <a:r>
              <a:rPr lang="ar-LB" sz="2800" b="1" dirty="0"/>
              <a:t>نسبة الذين اعتبروا أنه يمكنهم التأثير على القرارات في مناطقهم</a:t>
            </a:r>
            <a:endParaRPr lang="en-US" sz="2800" b="1" dirty="0"/>
          </a:p>
        </p:txBody>
      </p:sp>
      <p:pic>
        <p:nvPicPr>
          <p:cNvPr id="2052" name="Picture 4" descr="Image result for UK">
            <a:extLst>
              <a:ext uri="{FF2B5EF4-FFF2-40B4-BE49-F238E27FC236}">
                <a16:creationId xmlns:a16="http://schemas.microsoft.com/office/drawing/2014/main" id="{01734653-018A-4F4B-B28E-D65DCBEC2D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55" y="116308"/>
            <a:ext cx="1388654" cy="694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382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35D3C1D-A6AE-4FCA-BB76-A4748CE5DE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6500B6-A5C4-410F-B84F-7286B0E07CEF}"/>
              </a:ext>
            </a:extLst>
          </p:cNvPr>
          <p:cNvSpPr>
            <a:spLocks noGrp="1"/>
          </p:cNvSpPr>
          <p:nvPr>
            <p:ph type="title"/>
          </p:nvPr>
        </p:nvSpPr>
        <p:spPr>
          <a:xfrm>
            <a:off x="558210" y="1365472"/>
            <a:ext cx="10978470" cy="3564636"/>
          </a:xfrm>
        </p:spPr>
        <p:txBody>
          <a:bodyPr vert="horz" lIns="91440" tIns="45720" rIns="91440" bIns="45720" rtlCol="0" anchor="ctr">
            <a:normAutofit/>
          </a:bodyPr>
          <a:lstStyle/>
          <a:p>
            <a:r>
              <a:rPr lang="en-US" sz="3500" b="1" kern="1200" dirty="0">
                <a:solidFill>
                  <a:schemeClr val="tx1"/>
                </a:solidFill>
                <a:latin typeface="Calibri" panose="020F0502020204030204" pitchFamily="34" charset="0"/>
              </a:rPr>
              <a:t>1. SDG 16: Selected Targets and Indicators</a:t>
            </a:r>
          </a:p>
        </p:txBody>
      </p:sp>
      <p:sp>
        <p:nvSpPr>
          <p:cNvPr id="15" name="Rectangle 14">
            <a:extLst>
              <a:ext uri="{FF2B5EF4-FFF2-40B4-BE49-F238E27FC236}">
                <a16:creationId xmlns:a16="http://schemas.microsoft.com/office/drawing/2014/main" id="{6D5BF818-2283-4CC9-A120-9225CEDFA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3350"/>
            <a:ext cx="128016" cy="2468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63A42EF-20CC-4BCC-9D0B-222CF3AAE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945" y="5831269"/>
            <a:ext cx="109270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7" name="Picture 6" descr="C:\Users\diana.assaf\AppData\Local\Microsoft\Windows\INetCache\Content.Word\UNDP_Logo-Blue w Tagline-ENG.PNG">
            <a:extLst>
              <a:ext uri="{FF2B5EF4-FFF2-40B4-BE49-F238E27FC236}">
                <a16:creationId xmlns:a16="http://schemas.microsoft.com/office/drawing/2014/main" id="{2B00AEFE-699A-4083-9B7D-8F47B6EF0CE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5027" y="196394"/>
            <a:ext cx="992164" cy="1950063"/>
          </a:xfrm>
          <a:prstGeom prst="rect">
            <a:avLst/>
          </a:prstGeom>
          <a:noFill/>
          <a:ln>
            <a:noFill/>
          </a:ln>
        </p:spPr>
      </p:pic>
    </p:spTree>
    <p:extLst>
      <p:ext uri="{BB962C8B-B14F-4D97-AF65-F5344CB8AC3E}">
        <p14:creationId xmlns:p14="http://schemas.microsoft.com/office/powerpoint/2010/main" val="1365617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F6CF2-9BB8-489D-8588-35A7D46769C8}"/>
              </a:ext>
            </a:extLst>
          </p:cNvPr>
          <p:cNvSpPr>
            <a:spLocks noGrp="1"/>
          </p:cNvSpPr>
          <p:nvPr>
            <p:ph type="title"/>
          </p:nvPr>
        </p:nvSpPr>
        <p:spPr>
          <a:xfrm>
            <a:off x="168476" y="229699"/>
            <a:ext cx="10940053" cy="739784"/>
          </a:xfrm>
        </p:spPr>
        <p:txBody>
          <a:bodyPr>
            <a:normAutofit/>
          </a:bodyPr>
          <a:lstStyle/>
          <a:p>
            <a:r>
              <a:rPr lang="en-GB" b="1" dirty="0">
                <a:solidFill>
                  <a:srgbClr val="0070C0"/>
                </a:solidFill>
                <a:latin typeface="+mn-lt"/>
              </a:rPr>
              <a:t>SDG 16: Selected Targets and Indicators</a:t>
            </a:r>
          </a:p>
        </p:txBody>
      </p:sp>
      <p:cxnSp>
        <p:nvCxnSpPr>
          <p:cNvPr id="10" name="Straight Connector 9">
            <a:extLst>
              <a:ext uri="{FF2B5EF4-FFF2-40B4-BE49-F238E27FC236}">
                <a16:creationId xmlns:a16="http://schemas.microsoft.com/office/drawing/2014/main" id="{C33AE6E6-59C6-441E-A34C-158C61FF59A6}"/>
              </a:ext>
            </a:extLst>
          </p:cNvPr>
          <p:cNvCxnSpPr/>
          <p:nvPr/>
        </p:nvCxnSpPr>
        <p:spPr>
          <a:xfrm>
            <a:off x="299798" y="992692"/>
            <a:ext cx="10699442"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026" name="Picture 2" descr="https://miro.medium.com/max/1800/0*9RO0qqExU5N8dy5A.png">
            <a:extLst>
              <a:ext uri="{FF2B5EF4-FFF2-40B4-BE49-F238E27FC236}">
                <a16:creationId xmlns:a16="http://schemas.microsoft.com/office/drawing/2014/main" id="{9D710EA5-07A3-474A-B789-E30A5ADD04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476" y="1069396"/>
            <a:ext cx="12440795" cy="5287338"/>
          </a:xfrm>
          <a:prstGeom prst="rect">
            <a:avLst/>
          </a:prstGeom>
          <a:noFill/>
          <a:extLst>
            <a:ext uri="{909E8E84-426E-40DD-AFC4-6F175D3DCCD1}">
              <a14:hiddenFill xmlns:a14="http://schemas.microsoft.com/office/drawing/2010/main">
                <a:solidFill>
                  <a:srgbClr val="FFFFFF"/>
                </a:solidFill>
              </a14:hiddenFill>
            </a:ext>
          </a:extLst>
        </p:spPr>
      </p:pic>
      <p:sp>
        <p:nvSpPr>
          <p:cNvPr id="12" name="Star: 5 Points 11">
            <a:extLst>
              <a:ext uri="{FF2B5EF4-FFF2-40B4-BE49-F238E27FC236}">
                <a16:creationId xmlns:a16="http://schemas.microsoft.com/office/drawing/2014/main" id="{8C911ED1-582B-4476-85D0-387C4F897D81}"/>
              </a:ext>
            </a:extLst>
          </p:cNvPr>
          <p:cNvSpPr/>
          <p:nvPr/>
        </p:nvSpPr>
        <p:spPr>
          <a:xfrm>
            <a:off x="4121695" y="1125241"/>
            <a:ext cx="294232" cy="22033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5 Points 12">
            <a:extLst>
              <a:ext uri="{FF2B5EF4-FFF2-40B4-BE49-F238E27FC236}">
                <a16:creationId xmlns:a16="http://schemas.microsoft.com/office/drawing/2014/main" id="{5900D4F2-44F2-4A89-A3B6-DE1AAF842A20}"/>
              </a:ext>
            </a:extLst>
          </p:cNvPr>
          <p:cNvSpPr/>
          <p:nvPr/>
        </p:nvSpPr>
        <p:spPr>
          <a:xfrm>
            <a:off x="2985122" y="2489496"/>
            <a:ext cx="294232" cy="22033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r: 5 Points 17">
            <a:extLst>
              <a:ext uri="{FF2B5EF4-FFF2-40B4-BE49-F238E27FC236}">
                <a16:creationId xmlns:a16="http://schemas.microsoft.com/office/drawing/2014/main" id="{6BC9B6F5-C7A4-4194-B115-B0C4E953FC89}"/>
              </a:ext>
            </a:extLst>
          </p:cNvPr>
          <p:cNvSpPr/>
          <p:nvPr/>
        </p:nvSpPr>
        <p:spPr>
          <a:xfrm>
            <a:off x="8899344" y="1832779"/>
            <a:ext cx="294232" cy="22033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C:\Users\diana.assaf\AppData\Local\Microsoft\Windows\INetCache\Content.Word\UNDP_Logo-Blue w Tagline-ENG.PNG">
            <a:extLst>
              <a:ext uri="{FF2B5EF4-FFF2-40B4-BE49-F238E27FC236}">
                <a16:creationId xmlns:a16="http://schemas.microsoft.com/office/drawing/2014/main" id="{5EC7DA58-D60A-4E9E-9D7C-D0C2FE9E296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31360" y="150209"/>
            <a:ext cx="992164" cy="1950063"/>
          </a:xfrm>
          <a:prstGeom prst="rect">
            <a:avLst/>
          </a:prstGeom>
          <a:noFill/>
          <a:ln>
            <a:noFill/>
          </a:ln>
        </p:spPr>
      </p:pic>
    </p:spTree>
    <p:extLst>
      <p:ext uri="{BB962C8B-B14F-4D97-AF65-F5344CB8AC3E}">
        <p14:creationId xmlns:p14="http://schemas.microsoft.com/office/powerpoint/2010/main" val="2233236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F6CF2-9BB8-489D-8588-35A7D46769C8}"/>
              </a:ext>
            </a:extLst>
          </p:cNvPr>
          <p:cNvSpPr>
            <a:spLocks noGrp="1"/>
          </p:cNvSpPr>
          <p:nvPr>
            <p:ph type="title"/>
          </p:nvPr>
        </p:nvSpPr>
        <p:spPr>
          <a:xfrm>
            <a:off x="0" y="0"/>
            <a:ext cx="10940053" cy="928637"/>
          </a:xfrm>
        </p:spPr>
        <p:txBody>
          <a:bodyPr>
            <a:normAutofit/>
          </a:bodyPr>
          <a:lstStyle/>
          <a:p>
            <a:r>
              <a:rPr lang="en-GB" b="1" dirty="0">
                <a:solidFill>
                  <a:srgbClr val="0070C0"/>
                </a:solidFill>
                <a:latin typeface="+mn-lt"/>
              </a:rPr>
              <a:t>SDG 16: Selected Targets and Indicators</a:t>
            </a:r>
          </a:p>
        </p:txBody>
      </p:sp>
      <p:cxnSp>
        <p:nvCxnSpPr>
          <p:cNvPr id="10" name="Straight Connector 9">
            <a:extLst>
              <a:ext uri="{FF2B5EF4-FFF2-40B4-BE49-F238E27FC236}">
                <a16:creationId xmlns:a16="http://schemas.microsoft.com/office/drawing/2014/main" id="{C33AE6E6-59C6-441E-A34C-158C61FF59A6}"/>
              </a:ext>
            </a:extLst>
          </p:cNvPr>
          <p:cNvCxnSpPr/>
          <p:nvPr/>
        </p:nvCxnSpPr>
        <p:spPr>
          <a:xfrm>
            <a:off x="120305" y="880565"/>
            <a:ext cx="10699442"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050" name="Picture 2" descr="https://miro.medium.com/max/1200/0*sK1MR6kXzm9sFL08.png">
            <a:extLst>
              <a:ext uri="{FF2B5EF4-FFF2-40B4-BE49-F238E27FC236}">
                <a16:creationId xmlns:a16="http://schemas.microsoft.com/office/drawing/2014/main" id="{41360807-AE3D-49AA-825E-831CCE36C4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234" y="832494"/>
            <a:ext cx="10172692" cy="5963741"/>
          </a:xfrm>
          <a:prstGeom prst="rect">
            <a:avLst/>
          </a:prstGeom>
          <a:noFill/>
          <a:extLst>
            <a:ext uri="{909E8E84-426E-40DD-AFC4-6F175D3DCCD1}">
              <a14:hiddenFill xmlns:a14="http://schemas.microsoft.com/office/drawing/2010/main">
                <a:solidFill>
                  <a:srgbClr val="FFFFFF"/>
                </a:solidFill>
              </a14:hiddenFill>
            </a:ext>
          </a:extLst>
        </p:spPr>
      </p:pic>
      <p:sp>
        <p:nvSpPr>
          <p:cNvPr id="7" name="Star: 5 Points 6">
            <a:extLst>
              <a:ext uri="{FF2B5EF4-FFF2-40B4-BE49-F238E27FC236}">
                <a16:creationId xmlns:a16="http://schemas.microsoft.com/office/drawing/2014/main" id="{DF7C0582-47A7-478D-B3E7-914CA9C3D74D}"/>
              </a:ext>
            </a:extLst>
          </p:cNvPr>
          <p:cNvSpPr/>
          <p:nvPr/>
        </p:nvSpPr>
        <p:spPr>
          <a:xfrm>
            <a:off x="1183053" y="4765523"/>
            <a:ext cx="294232" cy="22033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195ECEC4-7AC2-4D43-9E49-DD8BC8861E82}"/>
              </a:ext>
            </a:extLst>
          </p:cNvPr>
          <p:cNvSpPr/>
          <p:nvPr/>
        </p:nvSpPr>
        <p:spPr>
          <a:xfrm>
            <a:off x="8755312" y="1197161"/>
            <a:ext cx="294232" cy="22033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0A378352-CFAE-4509-8984-96565FB0D582}"/>
              </a:ext>
            </a:extLst>
          </p:cNvPr>
          <p:cNvSpPr/>
          <p:nvPr/>
        </p:nvSpPr>
        <p:spPr>
          <a:xfrm>
            <a:off x="10084542" y="1904080"/>
            <a:ext cx="294232" cy="22033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5 Points 12">
            <a:extLst>
              <a:ext uri="{FF2B5EF4-FFF2-40B4-BE49-F238E27FC236}">
                <a16:creationId xmlns:a16="http://schemas.microsoft.com/office/drawing/2014/main" id="{AD8FAE37-E258-4955-A72D-5DE6C1D12B29}"/>
              </a:ext>
            </a:extLst>
          </p:cNvPr>
          <p:cNvSpPr/>
          <p:nvPr/>
        </p:nvSpPr>
        <p:spPr>
          <a:xfrm>
            <a:off x="9937426" y="4055193"/>
            <a:ext cx="294232" cy="22033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C:\Users\diana.assaf\AppData\Local\Microsoft\Windows\INetCache\Content.Word\UNDP_Logo-Blue w Tagline-ENG.PNG">
            <a:extLst>
              <a:ext uri="{FF2B5EF4-FFF2-40B4-BE49-F238E27FC236}">
                <a16:creationId xmlns:a16="http://schemas.microsoft.com/office/drawing/2014/main" id="{C46948B9-99CB-4084-95A5-9F04FFC5A2B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05854" y="174354"/>
            <a:ext cx="992164" cy="1950063"/>
          </a:xfrm>
          <a:prstGeom prst="rect">
            <a:avLst/>
          </a:prstGeom>
          <a:noFill/>
          <a:ln>
            <a:noFill/>
          </a:ln>
        </p:spPr>
      </p:pic>
    </p:spTree>
    <p:extLst>
      <p:ext uri="{BB962C8B-B14F-4D97-AF65-F5344CB8AC3E}">
        <p14:creationId xmlns:p14="http://schemas.microsoft.com/office/powerpoint/2010/main" val="3657376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35D3C1D-A6AE-4FCA-BB76-A4748CE5DE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F5DB32-7627-4D98-B17D-3E8B6B274618}"/>
              </a:ext>
            </a:extLst>
          </p:cNvPr>
          <p:cNvSpPr>
            <a:spLocks noGrp="1"/>
          </p:cNvSpPr>
          <p:nvPr>
            <p:ph type="title"/>
          </p:nvPr>
        </p:nvSpPr>
        <p:spPr>
          <a:xfrm>
            <a:off x="558210" y="1365472"/>
            <a:ext cx="10978470" cy="3564636"/>
          </a:xfrm>
        </p:spPr>
        <p:txBody>
          <a:bodyPr vert="horz" lIns="91440" tIns="45720" rIns="91440" bIns="45720" rtlCol="0" anchor="ctr">
            <a:normAutofit/>
          </a:bodyPr>
          <a:lstStyle/>
          <a:p>
            <a:r>
              <a:rPr lang="en-US" kern="1200" dirty="0">
                <a:solidFill>
                  <a:schemeClr val="tx1"/>
                </a:solidFill>
                <a:latin typeface="Arial Black" panose="020B0A04020102020204" pitchFamily="34" charset="0"/>
              </a:rPr>
              <a:t>2. Global and Regional Databases</a:t>
            </a:r>
          </a:p>
        </p:txBody>
      </p:sp>
      <p:sp>
        <p:nvSpPr>
          <p:cNvPr id="15" name="Rectangle 14">
            <a:extLst>
              <a:ext uri="{FF2B5EF4-FFF2-40B4-BE49-F238E27FC236}">
                <a16:creationId xmlns:a16="http://schemas.microsoft.com/office/drawing/2014/main" id="{6D5BF818-2283-4CC9-A120-9225CEDFA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3350"/>
            <a:ext cx="128016" cy="2468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63A42EF-20CC-4BCC-9D0B-222CF3AAE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945" y="5831269"/>
            <a:ext cx="109270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Rectangle: Rounded Corners 3">
            <a:extLst>
              <a:ext uri="{FF2B5EF4-FFF2-40B4-BE49-F238E27FC236}">
                <a16:creationId xmlns:a16="http://schemas.microsoft.com/office/drawing/2014/main" id="{00E6131A-0665-42A6-93C1-935C46977447}"/>
              </a:ext>
            </a:extLst>
          </p:cNvPr>
          <p:cNvSpPr/>
          <p:nvPr/>
        </p:nvSpPr>
        <p:spPr>
          <a:xfrm>
            <a:off x="1630392" y="4580626"/>
            <a:ext cx="2277085" cy="91190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32 sources</a:t>
            </a:r>
          </a:p>
        </p:txBody>
      </p:sp>
      <p:sp>
        <p:nvSpPr>
          <p:cNvPr id="8" name="Rectangle: Rounded Corners 7">
            <a:extLst>
              <a:ext uri="{FF2B5EF4-FFF2-40B4-BE49-F238E27FC236}">
                <a16:creationId xmlns:a16="http://schemas.microsoft.com/office/drawing/2014/main" id="{A45E8D69-004B-4351-B814-FAEBC0434176}"/>
              </a:ext>
            </a:extLst>
          </p:cNvPr>
          <p:cNvSpPr/>
          <p:nvPr/>
        </p:nvSpPr>
        <p:spPr>
          <a:xfrm>
            <a:off x="4958748" y="4580625"/>
            <a:ext cx="2321946" cy="87110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440 governance indicators</a:t>
            </a:r>
          </a:p>
        </p:txBody>
      </p:sp>
      <p:sp>
        <p:nvSpPr>
          <p:cNvPr id="9" name="Rectangle: Rounded Corners 8">
            <a:extLst>
              <a:ext uri="{FF2B5EF4-FFF2-40B4-BE49-F238E27FC236}">
                <a16:creationId xmlns:a16="http://schemas.microsoft.com/office/drawing/2014/main" id="{2B674823-5F95-448E-A0D1-E690A50872FB}"/>
              </a:ext>
            </a:extLst>
          </p:cNvPr>
          <p:cNvSpPr/>
          <p:nvPr/>
        </p:nvSpPr>
        <p:spPr>
          <a:xfrm>
            <a:off x="8163463" y="4596853"/>
            <a:ext cx="2321946" cy="83658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193 SDG indicators</a:t>
            </a:r>
          </a:p>
        </p:txBody>
      </p:sp>
      <p:pic>
        <p:nvPicPr>
          <p:cNvPr id="10" name="Picture 9" descr="C:\Users\diana.assaf\AppData\Local\Microsoft\Windows\INetCache\Content.Word\UNDP_Logo-Blue w Tagline-ENG.PNG">
            <a:extLst>
              <a:ext uri="{FF2B5EF4-FFF2-40B4-BE49-F238E27FC236}">
                <a16:creationId xmlns:a16="http://schemas.microsoft.com/office/drawing/2014/main" id="{637E9CF8-4173-47E7-9667-2CD5203561F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31360" y="150209"/>
            <a:ext cx="992164" cy="1950063"/>
          </a:xfrm>
          <a:prstGeom prst="rect">
            <a:avLst/>
          </a:prstGeom>
          <a:noFill/>
          <a:ln>
            <a:noFill/>
          </a:ln>
        </p:spPr>
      </p:pic>
    </p:spTree>
    <p:extLst>
      <p:ext uri="{BB962C8B-B14F-4D97-AF65-F5344CB8AC3E}">
        <p14:creationId xmlns:p14="http://schemas.microsoft.com/office/powerpoint/2010/main" val="967720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6FAD9490-BF28-4A3F-A47D-1F142E948012}"/>
              </a:ext>
            </a:extLst>
          </p:cNvPr>
          <p:cNvSpPr txBox="1">
            <a:spLocks/>
          </p:cNvSpPr>
          <p:nvPr/>
        </p:nvSpPr>
        <p:spPr>
          <a:xfrm>
            <a:off x="164874" y="0"/>
            <a:ext cx="10295466" cy="10673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70C0"/>
                </a:solidFill>
                <a:latin typeface="Arial Black" panose="020B0A04020102020204" pitchFamily="34" charset="0"/>
              </a:rPr>
              <a:t>Global and Regional Databases (1)</a:t>
            </a:r>
          </a:p>
        </p:txBody>
      </p:sp>
      <p:cxnSp>
        <p:nvCxnSpPr>
          <p:cNvPr id="17" name="Straight Connector 16">
            <a:extLst>
              <a:ext uri="{FF2B5EF4-FFF2-40B4-BE49-F238E27FC236}">
                <a16:creationId xmlns:a16="http://schemas.microsoft.com/office/drawing/2014/main" id="{9B764582-1149-4AA9-9E48-593BBEFE5304}"/>
              </a:ext>
            </a:extLst>
          </p:cNvPr>
          <p:cNvCxnSpPr>
            <a:cxnSpLocks/>
          </p:cNvCxnSpPr>
          <p:nvPr/>
        </p:nvCxnSpPr>
        <p:spPr>
          <a:xfrm>
            <a:off x="164874" y="890275"/>
            <a:ext cx="1091631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EDEA40EC-45FA-4F28-9FD3-86A8718080BD}"/>
              </a:ext>
            </a:extLst>
          </p:cNvPr>
          <p:cNvSpPr>
            <a:spLocks noGrp="1"/>
          </p:cNvSpPr>
          <p:nvPr>
            <p:ph type="title"/>
          </p:nvPr>
        </p:nvSpPr>
        <p:spPr>
          <a:xfrm>
            <a:off x="164874" y="894956"/>
            <a:ext cx="10727734" cy="886566"/>
          </a:xfrm>
        </p:spPr>
        <p:txBody>
          <a:bodyPr>
            <a:noAutofit/>
          </a:bodyPr>
          <a:lstStyle/>
          <a:p>
            <a:r>
              <a:rPr lang="en-US" sz="2600" dirty="0">
                <a:latin typeface="Calibri" panose="020F0502020204030204" pitchFamily="34" charset="0"/>
              </a:rPr>
              <a:t>16.3 Promote the rule of law at the national and international levels and ensure equal access to justice for all</a:t>
            </a:r>
          </a:p>
        </p:txBody>
      </p:sp>
      <p:graphicFrame>
        <p:nvGraphicFramePr>
          <p:cNvPr id="11" name="Content Placeholder 10">
            <a:extLst>
              <a:ext uri="{FF2B5EF4-FFF2-40B4-BE49-F238E27FC236}">
                <a16:creationId xmlns:a16="http://schemas.microsoft.com/office/drawing/2014/main" id="{7637CD14-157B-4FAF-A6CE-D76C7647593B}"/>
              </a:ext>
            </a:extLst>
          </p:cNvPr>
          <p:cNvGraphicFramePr>
            <a:graphicFrameLocks noGrp="1"/>
          </p:cNvGraphicFramePr>
          <p:nvPr>
            <p:ph idx="1"/>
            <p:extLst>
              <p:ext uri="{D42A27DB-BD31-4B8C-83A1-F6EECF244321}">
                <p14:modId xmlns:p14="http://schemas.microsoft.com/office/powerpoint/2010/main" val="1154761528"/>
              </p:ext>
            </p:extLst>
          </p:nvPr>
        </p:nvGraphicFramePr>
        <p:xfrm>
          <a:off x="164874" y="1690384"/>
          <a:ext cx="11318787" cy="5156437"/>
        </p:xfrm>
        <a:graphic>
          <a:graphicData uri="http://schemas.openxmlformats.org/drawingml/2006/table">
            <a:tbl>
              <a:tblPr>
                <a:tableStyleId>{5C22544A-7EE6-4342-B048-85BDC9FD1C3A}</a:tableStyleId>
              </a:tblPr>
              <a:tblGrid>
                <a:gridCol w="3482705">
                  <a:extLst>
                    <a:ext uri="{9D8B030D-6E8A-4147-A177-3AD203B41FA5}">
                      <a16:colId xmlns:a16="http://schemas.microsoft.com/office/drawing/2014/main" val="1869559899"/>
                    </a:ext>
                  </a:extLst>
                </a:gridCol>
                <a:gridCol w="3918041">
                  <a:extLst>
                    <a:ext uri="{9D8B030D-6E8A-4147-A177-3AD203B41FA5}">
                      <a16:colId xmlns:a16="http://schemas.microsoft.com/office/drawing/2014/main" val="1581905281"/>
                    </a:ext>
                  </a:extLst>
                </a:gridCol>
                <a:gridCol w="3918041">
                  <a:extLst>
                    <a:ext uri="{9D8B030D-6E8A-4147-A177-3AD203B41FA5}">
                      <a16:colId xmlns:a16="http://schemas.microsoft.com/office/drawing/2014/main" val="2809521178"/>
                    </a:ext>
                  </a:extLst>
                </a:gridCol>
              </a:tblGrid>
              <a:tr h="533637">
                <a:tc rowSpan="8">
                  <a:txBody>
                    <a:bodyPr/>
                    <a:lstStyle/>
                    <a:p>
                      <a:pPr algn="ctr" fontAlgn="ctr"/>
                      <a:r>
                        <a:rPr lang="en-US" sz="2500" u="none" strike="noStrike" dirty="0">
                          <a:effectLst/>
                        </a:rPr>
                        <a:t>16.3.1 Proportion of victims of violence in the previous 12 months who reported their victimization to competent authorities or other officially recognized conflict resolution mechanisms</a:t>
                      </a:r>
                      <a:endParaRPr lang="en-US" sz="25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b"/>
                      <a:r>
                        <a:rPr lang="en-US" sz="1800" u="none" strike="noStrike" dirty="0">
                          <a:effectLst/>
                        </a:rPr>
                        <a:t>Public trust in the public security apparatus</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800" u="none" strike="noStrike">
                          <a:effectLst/>
                        </a:rPr>
                        <a:t>Arab Barometer</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2530833"/>
                  </a:ext>
                </a:extLst>
              </a:tr>
              <a:tr h="533637">
                <a:tc vMerge="1">
                  <a:txBody>
                    <a:bodyPr/>
                    <a:lstStyle/>
                    <a:p>
                      <a:endParaRPr lang="en-US"/>
                    </a:p>
                  </a:txBody>
                  <a:tcPr/>
                </a:tc>
                <a:tc>
                  <a:txBody>
                    <a:bodyPr/>
                    <a:lstStyle/>
                    <a:p>
                      <a:pPr algn="l" fontAlgn="b"/>
                      <a:r>
                        <a:rPr lang="en-US" sz="1800" u="none" strike="noStrike" dirty="0">
                          <a:effectLst/>
                        </a:rPr>
                        <a:t>Public trust in the armed forced (the army)</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800" u="none" strike="noStrike" dirty="0">
                          <a:effectLst/>
                        </a:rPr>
                        <a:t>Arab Barometer - ALSO WVS</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274367138"/>
                  </a:ext>
                </a:extLst>
              </a:tr>
              <a:tr h="269871">
                <a:tc vMerge="1">
                  <a:txBody>
                    <a:bodyPr/>
                    <a:lstStyle/>
                    <a:p>
                      <a:endParaRPr lang="en-US"/>
                    </a:p>
                  </a:txBody>
                  <a:tcPr/>
                </a:tc>
                <a:tc>
                  <a:txBody>
                    <a:bodyPr/>
                    <a:lstStyle/>
                    <a:p>
                      <a:pPr algn="l" fontAlgn="b"/>
                      <a:r>
                        <a:rPr lang="en-US" sz="1800" u="none" strike="noStrike" dirty="0">
                          <a:effectLst/>
                        </a:rPr>
                        <a:t>Public confidence in the police</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800" u="none" strike="noStrike">
                          <a:effectLst/>
                        </a:rPr>
                        <a:t>WVS</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71710865"/>
                  </a:ext>
                </a:extLst>
              </a:tr>
              <a:tr h="533637">
                <a:tc vMerge="1">
                  <a:txBody>
                    <a:bodyPr/>
                    <a:lstStyle/>
                    <a:p>
                      <a:endParaRPr lang="en-US"/>
                    </a:p>
                  </a:txBody>
                  <a:tcPr/>
                </a:tc>
                <a:tc>
                  <a:txBody>
                    <a:bodyPr/>
                    <a:lstStyle/>
                    <a:p>
                      <a:pPr algn="l" fontAlgn="b"/>
                      <a:r>
                        <a:rPr lang="en-US" sz="1800" u="none" strike="noStrike" dirty="0">
                          <a:effectLst/>
                        </a:rPr>
                        <a:t>Public opinion on involvement in corruption of the police</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800" u="none" strike="noStrike">
                          <a:effectLst/>
                        </a:rPr>
                        <a:t>Global Corruption Barometer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48367782"/>
                  </a:ext>
                </a:extLst>
              </a:tr>
              <a:tr h="533637">
                <a:tc vMerge="1">
                  <a:txBody>
                    <a:bodyPr/>
                    <a:lstStyle/>
                    <a:p>
                      <a:endParaRPr lang="en-US"/>
                    </a:p>
                  </a:txBody>
                  <a:tcPr/>
                </a:tc>
                <a:tc>
                  <a:txBody>
                    <a:bodyPr/>
                    <a:lstStyle/>
                    <a:p>
                      <a:pPr algn="l" fontAlgn="b"/>
                      <a:r>
                        <a:rPr lang="en-US" sz="1800" u="none" strike="noStrike" dirty="0">
                          <a:effectLst/>
                        </a:rPr>
                        <a:t>Public opinion on involvement in corruption of judges and magistrates</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800" u="none" strike="noStrike">
                          <a:effectLst/>
                        </a:rPr>
                        <a:t>Global Corruption Barometer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650291728"/>
                  </a:ext>
                </a:extLst>
              </a:tr>
              <a:tr h="533637">
                <a:tc vMerge="1">
                  <a:txBody>
                    <a:bodyPr/>
                    <a:lstStyle/>
                    <a:p>
                      <a:endParaRPr lang="en-US"/>
                    </a:p>
                  </a:txBody>
                  <a:tcPr/>
                </a:tc>
                <a:tc>
                  <a:txBody>
                    <a:bodyPr/>
                    <a:lstStyle/>
                    <a:p>
                      <a:pPr algn="l" fontAlgn="b"/>
                      <a:r>
                        <a:rPr lang="en-US" sz="1800" u="none" strike="noStrike" dirty="0">
                          <a:effectLst/>
                        </a:rPr>
                        <a:t>Correctional system is effective in reducing criminal behavior</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800" u="none" strike="noStrike" dirty="0">
                          <a:effectLst/>
                        </a:rPr>
                        <a:t>WJP Rule of Law Index</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81945135"/>
                  </a:ext>
                </a:extLst>
              </a:tr>
              <a:tr h="533637">
                <a:tc vMerge="1">
                  <a:txBody>
                    <a:bodyPr/>
                    <a:lstStyle/>
                    <a:p>
                      <a:endParaRPr lang="en-US"/>
                    </a:p>
                  </a:txBody>
                  <a:tcPr/>
                </a:tc>
                <a:tc>
                  <a:txBody>
                    <a:bodyPr/>
                    <a:lstStyle/>
                    <a:p>
                      <a:pPr algn="l" fontAlgn="b"/>
                      <a:r>
                        <a:rPr lang="en-US" sz="1800" u="none" strike="noStrike" dirty="0">
                          <a:effectLst/>
                        </a:rPr>
                        <a:t>Public trust in the courts and legal system</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800" u="none" strike="noStrike" dirty="0">
                          <a:effectLst/>
                        </a:rPr>
                        <a:t>Arab Barometer - AND WVS</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83293119"/>
                  </a:ext>
                </a:extLst>
              </a:tr>
              <a:tr h="533637">
                <a:tc vMerge="1">
                  <a:txBody>
                    <a:bodyPr/>
                    <a:lstStyle/>
                    <a:p>
                      <a:endParaRPr lang="en-US"/>
                    </a:p>
                  </a:txBody>
                  <a:tcPr/>
                </a:tc>
                <a:tc>
                  <a:txBody>
                    <a:bodyPr/>
                    <a:lstStyle/>
                    <a:p>
                      <a:pPr algn="l" fontAlgn="b"/>
                      <a:r>
                        <a:rPr lang="en-US" sz="1800" u="none" strike="noStrike" dirty="0">
                          <a:effectLst/>
                        </a:rPr>
                        <a:t>Police services</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800" u="none" strike="noStrike" dirty="0">
                          <a:effectLst/>
                        </a:rPr>
                        <a:t>Ibrahim Index of African Governance (IIAG) </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02866118"/>
                  </a:ext>
                </a:extLst>
              </a:tr>
              <a:tr h="533637">
                <a:tc rowSpan="2">
                  <a:txBody>
                    <a:bodyPr/>
                    <a:lstStyle/>
                    <a:p>
                      <a:pPr algn="ctr" fontAlgn="ctr"/>
                      <a:r>
                        <a:rPr lang="en-US" sz="2200" u="none" strike="noStrike" dirty="0">
                          <a:effectLst/>
                        </a:rPr>
                        <a:t>16.3.2 Unsentenced detainees as a proportion of overall prison population</a:t>
                      </a:r>
                      <a:endParaRPr lang="en-US" sz="22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b"/>
                      <a:r>
                        <a:rPr lang="en-US" sz="1800" u="none" strike="noStrike">
                          <a:effectLst/>
                        </a:rPr>
                        <a:t>Criminal adjudication system is timely and effective</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800" u="none" strike="noStrike" dirty="0">
                          <a:effectLst/>
                        </a:rPr>
                        <a:t>WJP Rule of Law Index</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41942802"/>
                  </a:ext>
                </a:extLst>
              </a:tr>
              <a:tr h="439610">
                <a:tc vMerge="1">
                  <a:txBody>
                    <a:bodyPr/>
                    <a:lstStyle/>
                    <a:p>
                      <a:endParaRPr lang="en-US"/>
                    </a:p>
                  </a:txBody>
                  <a:tcPr/>
                </a:tc>
                <a:tc>
                  <a:txBody>
                    <a:bodyPr/>
                    <a:lstStyle/>
                    <a:p>
                      <a:pPr algn="l" fontAlgn="b"/>
                      <a:r>
                        <a:rPr lang="en-US" sz="1800" u="none" strike="noStrike" dirty="0">
                          <a:effectLst/>
                        </a:rPr>
                        <a:t>Detention without a charge</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800" u="none" strike="noStrike" dirty="0">
                          <a:effectLst/>
                        </a:rPr>
                        <a:t>Arab Democracy Index </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72004653"/>
                  </a:ext>
                </a:extLst>
              </a:tr>
            </a:tbl>
          </a:graphicData>
        </a:graphic>
      </p:graphicFrame>
      <p:pic>
        <p:nvPicPr>
          <p:cNvPr id="6" name="Picture 5" descr="C:\Users\diana.assaf\AppData\Local\Microsoft\Windows\INetCache\Content.Word\UNDP_Logo-Blue w Tagline-ENG.PNG">
            <a:extLst>
              <a:ext uri="{FF2B5EF4-FFF2-40B4-BE49-F238E27FC236}">
                <a16:creationId xmlns:a16="http://schemas.microsoft.com/office/drawing/2014/main" id="{36A4F0A3-79A5-4A7D-8B07-A61A6B55815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31360" y="150209"/>
            <a:ext cx="992164" cy="1950063"/>
          </a:xfrm>
          <a:prstGeom prst="rect">
            <a:avLst/>
          </a:prstGeom>
          <a:noFill/>
          <a:ln>
            <a:noFill/>
          </a:ln>
        </p:spPr>
      </p:pic>
    </p:spTree>
    <p:extLst>
      <p:ext uri="{BB962C8B-B14F-4D97-AF65-F5344CB8AC3E}">
        <p14:creationId xmlns:p14="http://schemas.microsoft.com/office/powerpoint/2010/main" val="2136774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6FAD9490-BF28-4A3F-A47D-1F142E948012}"/>
              </a:ext>
            </a:extLst>
          </p:cNvPr>
          <p:cNvSpPr txBox="1">
            <a:spLocks/>
          </p:cNvSpPr>
          <p:nvPr/>
        </p:nvSpPr>
        <p:spPr>
          <a:xfrm>
            <a:off x="164874" y="1"/>
            <a:ext cx="10295466" cy="7131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70C0"/>
                </a:solidFill>
                <a:latin typeface="Arial Black" panose="020B0A04020102020204" pitchFamily="34" charset="0"/>
              </a:rPr>
              <a:t>Global and Regional Databases (1)</a:t>
            </a:r>
          </a:p>
        </p:txBody>
      </p:sp>
      <p:cxnSp>
        <p:nvCxnSpPr>
          <p:cNvPr id="17" name="Straight Connector 16">
            <a:extLst>
              <a:ext uri="{FF2B5EF4-FFF2-40B4-BE49-F238E27FC236}">
                <a16:creationId xmlns:a16="http://schemas.microsoft.com/office/drawing/2014/main" id="{9B764582-1149-4AA9-9E48-593BBEFE5304}"/>
              </a:ext>
            </a:extLst>
          </p:cNvPr>
          <p:cNvCxnSpPr>
            <a:cxnSpLocks/>
          </p:cNvCxnSpPr>
          <p:nvPr/>
        </p:nvCxnSpPr>
        <p:spPr>
          <a:xfrm>
            <a:off x="164874" y="552553"/>
            <a:ext cx="1091631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EDEA40EC-45FA-4F28-9FD3-86A8718080BD}"/>
              </a:ext>
            </a:extLst>
          </p:cNvPr>
          <p:cNvSpPr>
            <a:spLocks noGrp="1"/>
          </p:cNvSpPr>
          <p:nvPr>
            <p:ph type="title"/>
          </p:nvPr>
        </p:nvSpPr>
        <p:spPr>
          <a:xfrm>
            <a:off x="164874" y="611333"/>
            <a:ext cx="10727734" cy="632136"/>
          </a:xfrm>
        </p:spPr>
        <p:txBody>
          <a:bodyPr>
            <a:noAutofit/>
          </a:bodyPr>
          <a:lstStyle/>
          <a:p>
            <a:r>
              <a:rPr lang="en-US" sz="3000" dirty="0">
                <a:latin typeface="Calibri" panose="020F0502020204030204" pitchFamily="34" charset="0"/>
              </a:rPr>
              <a:t>16.5 Substantially reduce corruption and bribery in all their forms</a:t>
            </a:r>
          </a:p>
        </p:txBody>
      </p:sp>
      <p:graphicFrame>
        <p:nvGraphicFramePr>
          <p:cNvPr id="5" name="Content Placeholder 4">
            <a:extLst>
              <a:ext uri="{FF2B5EF4-FFF2-40B4-BE49-F238E27FC236}">
                <a16:creationId xmlns:a16="http://schemas.microsoft.com/office/drawing/2014/main" id="{D5987704-35A2-4DEF-9C8B-CAB5AE875524}"/>
              </a:ext>
            </a:extLst>
          </p:cNvPr>
          <p:cNvGraphicFramePr>
            <a:graphicFrameLocks noGrp="1"/>
          </p:cNvGraphicFramePr>
          <p:nvPr>
            <p:ph idx="1"/>
            <p:extLst>
              <p:ext uri="{D42A27DB-BD31-4B8C-83A1-F6EECF244321}">
                <p14:modId xmlns:p14="http://schemas.microsoft.com/office/powerpoint/2010/main" val="1441204055"/>
              </p:ext>
            </p:extLst>
          </p:nvPr>
        </p:nvGraphicFramePr>
        <p:xfrm>
          <a:off x="285271" y="1179008"/>
          <a:ext cx="11621457" cy="7048500"/>
        </p:xfrm>
        <a:graphic>
          <a:graphicData uri="http://schemas.openxmlformats.org/drawingml/2006/table">
            <a:tbl>
              <a:tblPr>
                <a:tableStyleId>{5C22544A-7EE6-4342-B048-85BDC9FD1C3A}</a:tableStyleId>
              </a:tblPr>
              <a:tblGrid>
                <a:gridCol w="3575833">
                  <a:extLst>
                    <a:ext uri="{9D8B030D-6E8A-4147-A177-3AD203B41FA5}">
                      <a16:colId xmlns:a16="http://schemas.microsoft.com/office/drawing/2014/main" val="649718176"/>
                    </a:ext>
                  </a:extLst>
                </a:gridCol>
                <a:gridCol w="4022812">
                  <a:extLst>
                    <a:ext uri="{9D8B030D-6E8A-4147-A177-3AD203B41FA5}">
                      <a16:colId xmlns:a16="http://schemas.microsoft.com/office/drawing/2014/main" val="2727739944"/>
                    </a:ext>
                  </a:extLst>
                </a:gridCol>
                <a:gridCol w="4022812">
                  <a:extLst>
                    <a:ext uri="{9D8B030D-6E8A-4147-A177-3AD203B41FA5}">
                      <a16:colId xmlns:a16="http://schemas.microsoft.com/office/drawing/2014/main" val="2413393625"/>
                    </a:ext>
                  </a:extLst>
                </a:gridCol>
              </a:tblGrid>
              <a:tr h="298254">
                <a:tc rowSpan="18">
                  <a:txBody>
                    <a:bodyPr/>
                    <a:lstStyle/>
                    <a:p>
                      <a:pPr algn="ctr" fontAlgn="ctr"/>
                      <a:r>
                        <a:rPr lang="en-US" sz="2500" u="none" strike="noStrike" dirty="0">
                          <a:effectLst/>
                        </a:rPr>
                        <a:t>16.5.1 Proportion of persons who had at least one contact with a public official and who paid a bribe to a public official,  or were asked for a bribe by those public officials,  during the previous 12 months</a:t>
                      </a:r>
                      <a:endParaRPr lang="en-US" sz="25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b"/>
                      <a:r>
                        <a:rPr lang="en-US" sz="1300" u="none" strike="noStrike" dirty="0">
                          <a:effectLst/>
                        </a:rPr>
                        <a:t>Public opinion on whether corruption has increased over the past year</a:t>
                      </a:r>
                      <a:endParaRPr lang="en-US" sz="13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300" u="none" strike="noStrike">
                          <a:effectLst/>
                        </a:rPr>
                        <a:t>Global Corruption Barometer </a:t>
                      </a:r>
                      <a:endParaRPr lang="en-US" sz="13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320806193"/>
                  </a:ext>
                </a:extLst>
              </a:tr>
              <a:tr h="298254">
                <a:tc vMerge="1">
                  <a:txBody>
                    <a:bodyPr/>
                    <a:lstStyle/>
                    <a:p>
                      <a:endParaRPr lang="en-US"/>
                    </a:p>
                  </a:txBody>
                  <a:tcPr/>
                </a:tc>
                <a:tc>
                  <a:txBody>
                    <a:bodyPr/>
                    <a:lstStyle/>
                    <a:p>
                      <a:pPr algn="l" fontAlgn="b"/>
                      <a:r>
                        <a:rPr lang="en-US" sz="1300" u="none" strike="noStrike">
                          <a:effectLst/>
                        </a:rPr>
                        <a:t>Public opinion on involvement in corruption of the President/Prime Minister and Officials in his office</a:t>
                      </a:r>
                      <a:endParaRPr lang="en-US" sz="13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300" u="none" strike="noStrike">
                          <a:effectLst/>
                        </a:rPr>
                        <a:t>Global Corruption Barometer </a:t>
                      </a:r>
                      <a:endParaRPr lang="en-US" sz="13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985125162"/>
                  </a:ext>
                </a:extLst>
              </a:tr>
              <a:tr h="445028">
                <a:tc vMerge="1">
                  <a:txBody>
                    <a:bodyPr/>
                    <a:lstStyle/>
                    <a:p>
                      <a:endParaRPr lang="en-US"/>
                    </a:p>
                  </a:txBody>
                  <a:tcPr/>
                </a:tc>
                <a:tc>
                  <a:txBody>
                    <a:bodyPr/>
                    <a:lstStyle/>
                    <a:p>
                      <a:pPr algn="l" fontAlgn="b"/>
                      <a:r>
                        <a:rPr lang="en-US" sz="1300" u="none" strike="noStrike">
                          <a:effectLst/>
                        </a:rPr>
                        <a:t>Public opinion on involvement in corruption of Representatives in the Legislature (i.e. Members of the Parliament or Sentators)</a:t>
                      </a:r>
                      <a:endParaRPr lang="en-US" sz="13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300" u="none" strike="noStrike">
                          <a:effectLst/>
                        </a:rPr>
                        <a:t>Global Corruption Barometer </a:t>
                      </a:r>
                      <a:endParaRPr lang="en-US" sz="13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93258764"/>
                  </a:ext>
                </a:extLst>
              </a:tr>
              <a:tr h="298254">
                <a:tc vMerge="1">
                  <a:txBody>
                    <a:bodyPr/>
                    <a:lstStyle/>
                    <a:p>
                      <a:endParaRPr lang="en-US"/>
                    </a:p>
                  </a:txBody>
                  <a:tcPr/>
                </a:tc>
                <a:tc>
                  <a:txBody>
                    <a:bodyPr/>
                    <a:lstStyle/>
                    <a:p>
                      <a:pPr algn="l" fontAlgn="b"/>
                      <a:r>
                        <a:rPr lang="en-US" sz="1300" u="none" strike="noStrike">
                          <a:effectLst/>
                        </a:rPr>
                        <a:t>Public opinion on involvement in corruption of government officials</a:t>
                      </a:r>
                      <a:endParaRPr lang="en-US" sz="13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300" u="none" strike="noStrike">
                          <a:effectLst/>
                        </a:rPr>
                        <a:t>Global Corruption Barometer </a:t>
                      </a:r>
                      <a:endParaRPr lang="en-US" sz="13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32223942"/>
                  </a:ext>
                </a:extLst>
              </a:tr>
              <a:tr h="298254">
                <a:tc vMerge="1">
                  <a:txBody>
                    <a:bodyPr/>
                    <a:lstStyle/>
                    <a:p>
                      <a:endParaRPr lang="en-US"/>
                    </a:p>
                  </a:txBody>
                  <a:tcPr/>
                </a:tc>
                <a:tc>
                  <a:txBody>
                    <a:bodyPr/>
                    <a:lstStyle/>
                    <a:p>
                      <a:pPr algn="l" fontAlgn="b"/>
                      <a:r>
                        <a:rPr lang="en-US" sz="1300" u="none" strike="noStrike">
                          <a:effectLst/>
                        </a:rPr>
                        <a:t>Public opinion on involvement in corruption of local government councilors</a:t>
                      </a:r>
                      <a:endParaRPr lang="en-US" sz="13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300" u="none" strike="noStrike">
                          <a:effectLst/>
                        </a:rPr>
                        <a:t>Global Corruption Barometer </a:t>
                      </a:r>
                      <a:endParaRPr lang="en-US" sz="13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936898406"/>
                  </a:ext>
                </a:extLst>
              </a:tr>
              <a:tr h="151479">
                <a:tc vMerge="1">
                  <a:txBody>
                    <a:bodyPr/>
                    <a:lstStyle/>
                    <a:p>
                      <a:endParaRPr lang="en-US"/>
                    </a:p>
                  </a:txBody>
                  <a:tcPr/>
                </a:tc>
                <a:tc>
                  <a:txBody>
                    <a:bodyPr/>
                    <a:lstStyle/>
                    <a:p>
                      <a:pPr algn="l" fontAlgn="b"/>
                      <a:r>
                        <a:rPr lang="en-US" sz="1300" u="none" strike="noStrike">
                          <a:effectLst/>
                        </a:rPr>
                        <a:t>Public opinion on involvement in corruption of the police</a:t>
                      </a:r>
                      <a:endParaRPr lang="en-US" sz="13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300" u="none" strike="noStrike">
                          <a:effectLst/>
                        </a:rPr>
                        <a:t>Global Corruption Barometer </a:t>
                      </a:r>
                      <a:endParaRPr lang="en-US" sz="13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97310657"/>
                  </a:ext>
                </a:extLst>
              </a:tr>
              <a:tr h="445028">
                <a:tc vMerge="1">
                  <a:txBody>
                    <a:bodyPr/>
                    <a:lstStyle/>
                    <a:p>
                      <a:endParaRPr lang="en-US"/>
                    </a:p>
                  </a:txBody>
                  <a:tcPr/>
                </a:tc>
                <a:tc>
                  <a:txBody>
                    <a:bodyPr/>
                    <a:lstStyle/>
                    <a:p>
                      <a:pPr algn="l" fontAlgn="b"/>
                      <a:r>
                        <a:rPr lang="en-US" sz="1300" u="none" strike="noStrike">
                          <a:effectLst/>
                        </a:rPr>
                        <a:t>Public opinion on involvement in corruption of Tax Officials,  like Ministry of Finance officials or Local Government tax collectors</a:t>
                      </a:r>
                      <a:endParaRPr lang="en-US" sz="13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300" u="none" strike="noStrike">
                          <a:effectLst/>
                        </a:rPr>
                        <a:t>Global Corruption Barometer </a:t>
                      </a:r>
                      <a:endParaRPr lang="en-US" sz="13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67958853"/>
                  </a:ext>
                </a:extLst>
              </a:tr>
              <a:tr h="298254">
                <a:tc vMerge="1">
                  <a:txBody>
                    <a:bodyPr/>
                    <a:lstStyle/>
                    <a:p>
                      <a:endParaRPr lang="en-US"/>
                    </a:p>
                  </a:txBody>
                  <a:tcPr/>
                </a:tc>
                <a:tc>
                  <a:txBody>
                    <a:bodyPr/>
                    <a:lstStyle/>
                    <a:p>
                      <a:pPr algn="l" fontAlgn="b"/>
                      <a:r>
                        <a:rPr lang="en-US" sz="1300" u="none" strike="noStrike">
                          <a:effectLst/>
                        </a:rPr>
                        <a:t>Public opinion on involvement in corruption of judges and magistrates</a:t>
                      </a:r>
                      <a:endParaRPr lang="en-US" sz="13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300" u="none" strike="noStrike">
                          <a:effectLst/>
                        </a:rPr>
                        <a:t>Global Corruption Barometer </a:t>
                      </a:r>
                      <a:endParaRPr lang="en-US" sz="13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888073397"/>
                  </a:ext>
                </a:extLst>
              </a:tr>
              <a:tr h="298254">
                <a:tc vMerge="1">
                  <a:txBody>
                    <a:bodyPr/>
                    <a:lstStyle/>
                    <a:p>
                      <a:endParaRPr lang="en-US"/>
                    </a:p>
                  </a:txBody>
                  <a:tcPr/>
                </a:tc>
                <a:tc>
                  <a:txBody>
                    <a:bodyPr/>
                    <a:lstStyle/>
                    <a:p>
                      <a:pPr algn="l" fontAlgn="b"/>
                      <a:r>
                        <a:rPr lang="en-US" sz="1300" u="none" strike="noStrike">
                          <a:effectLst/>
                        </a:rPr>
                        <a:t>Public opinion on involvement in corruption of religious leaders</a:t>
                      </a:r>
                      <a:endParaRPr lang="en-US" sz="13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300" u="none" strike="noStrike">
                          <a:effectLst/>
                        </a:rPr>
                        <a:t>Global Corruption Barometer </a:t>
                      </a:r>
                      <a:endParaRPr lang="en-US" sz="13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33481476"/>
                  </a:ext>
                </a:extLst>
              </a:tr>
              <a:tr h="298254">
                <a:tc vMerge="1">
                  <a:txBody>
                    <a:bodyPr/>
                    <a:lstStyle/>
                    <a:p>
                      <a:endParaRPr lang="en-US"/>
                    </a:p>
                  </a:txBody>
                  <a:tcPr/>
                </a:tc>
                <a:tc>
                  <a:txBody>
                    <a:bodyPr/>
                    <a:lstStyle/>
                    <a:p>
                      <a:pPr algn="l" fontAlgn="b"/>
                      <a:r>
                        <a:rPr lang="en-US" sz="1300" u="none" strike="noStrike">
                          <a:effectLst/>
                        </a:rPr>
                        <a:t>Public opinion on involvement in corruption of business executives</a:t>
                      </a:r>
                      <a:endParaRPr lang="en-US" sz="13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300" u="none" strike="noStrike">
                          <a:effectLst/>
                        </a:rPr>
                        <a:t>Global Corruption Barometer </a:t>
                      </a:r>
                      <a:endParaRPr lang="en-US" sz="13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69194126"/>
                  </a:ext>
                </a:extLst>
              </a:tr>
              <a:tr h="151479">
                <a:tc vMerge="1">
                  <a:txBody>
                    <a:bodyPr/>
                    <a:lstStyle/>
                    <a:p>
                      <a:endParaRPr lang="en-US"/>
                    </a:p>
                  </a:txBody>
                  <a:tcPr/>
                </a:tc>
                <a:tc>
                  <a:txBody>
                    <a:bodyPr/>
                    <a:lstStyle/>
                    <a:p>
                      <a:pPr algn="l" fontAlgn="b"/>
                      <a:r>
                        <a:rPr lang="en-US" sz="1300" u="none" strike="noStrike">
                          <a:effectLst/>
                        </a:rPr>
                        <a:t>Total bribery rate </a:t>
                      </a:r>
                      <a:endParaRPr lang="en-US" sz="13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300" u="none" strike="noStrike">
                          <a:effectLst/>
                        </a:rPr>
                        <a:t>Global Corruption Barometer </a:t>
                      </a:r>
                      <a:endParaRPr lang="en-US" sz="13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09256653"/>
                  </a:ext>
                </a:extLst>
              </a:tr>
              <a:tr h="151479">
                <a:tc vMerge="1">
                  <a:txBody>
                    <a:bodyPr/>
                    <a:lstStyle/>
                    <a:p>
                      <a:endParaRPr lang="en-US"/>
                    </a:p>
                  </a:txBody>
                  <a:tcPr/>
                </a:tc>
                <a:tc>
                  <a:txBody>
                    <a:bodyPr/>
                    <a:lstStyle/>
                    <a:p>
                      <a:pPr algn="l" fontAlgn="b"/>
                      <a:r>
                        <a:rPr lang="en-US" sz="1300" u="none" strike="noStrike">
                          <a:effectLst/>
                        </a:rPr>
                        <a:t>Public opinion on level of corruption in state agencies </a:t>
                      </a:r>
                      <a:endParaRPr lang="en-US" sz="13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300" u="none" strike="noStrike">
                          <a:effectLst/>
                        </a:rPr>
                        <a:t>Arab Barometer </a:t>
                      </a:r>
                      <a:endParaRPr lang="en-US" sz="13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99958011"/>
                  </a:ext>
                </a:extLst>
              </a:tr>
              <a:tr h="298254">
                <a:tc vMerge="1">
                  <a:txBody>
                    <a:bodyPr/>
                    <a:lstStyle/>
                    <a:p>
                      <a:endParaRPr lang="en-US"/>
                    </a:p>
                  </a:txBody>
                  <a:tcPr/>
                </a:tc>
                <a:tc>
                  <a:txBody>
                    <a:bodyPr/>
                    <a:lstStyle/>
                    <a:p>
                      <a:pPr algn="l" fontAlgn="b"/>
                      <a:r>
                        <a:rPr lang="en-US" sz="1300" u="none" strike="noStrike">
                          <a:effectLst/>
                        </a:rPr>
                        <a:t>Public opinion on obtaining employment through connections</a:t>
                      </a:r>
                      <a:endParaRPr lang="en-US" sz="13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300" u="none" strike="noStrike">
                          <a:effectLst/>
                        </a:rPr>
                        <a:t>Arab Barometer </a:t>
                      </a:r>
                      <a:endParaRPr lang="en-US" sz="13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922100814"/>
                  </a:ext>
                </a:extLst>
              </a:tr>
              <a:tr h="298254">
                <a:tc vMerge="1">
                  <a:txBody>
                    <a:bodyPr/>
                    <a:lstStyle/>
                    <a:p>
                      <a:endParaRPr lang="en-US"/>
                    </a:p>
                  </a:txBody>
                  <a:tcPr/>
                </a:tc>
                <a:tc>
                  <a:txBody>
                    <a:bodyPr/>
                    <a:lstStyle/>
                    <a:p>
                      <a:pPr algn="l" fontAlgn="b"/>
                      <a:r>
                        <a:rPr lang="en-US" sz="1300" u="none" strike="noStrike">
                          <a:effectLst/>
                        </a:rPr>
                        <a:t>Public opinion on use of wasta (favoritism) in public employment</a:t>
                      </a:r>
                      <a:endParaRPr lang="en-US" sz="13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300" u="none" strike="noStrike">
                          <a:effectLst/>
                        </a:rPr>
                        <a:t>Arab Democracy Index </a:t>
                      </a:r>
                      <a:endParaRPr lang="en-US" sz="13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949511589"/>
                  </a:ext>
                </a:extLst>
              </a:tr>
              <a:tr h="298254">
                <a:tc vMerge="1">
                  <a:txBody>
                    <a:bodyPr/>
                    <a:lstStyle/>
                    <a:p>
                      <a:endParaRPr lang="en-US"/>
                    </a:p>
                  </a:txBody>
                  <a:tcPr/>
                </a:tc>
                <a:tc>
                  <a:txBody>
                    <a:bodyPr/>
                    <a:lstStyle/>
                    <a:p>
                      <a:pPr algn="l" fontAlgn="b"/>
                      <a:r>
                        <a:rPr lang="en-US" sz="1300" u="none" strike="noStrike">
                          <a:effectLst/>
                        </a:rPr>
                        <a:t>Government offcials in the executive branch do not use public office for private gain</a:t>
                      </a:r>
                      <a:endParaRPr lang="en-US" sz="13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300" u="none" strike="noStrike" dirty="0">
                          <a:effectLst/>
                        </a:rPr>
                        <a:t>WJP Rule of Law Index+B18:C18</a:t>
                      </a:r>
                      <a:endParaRPr lang="en-US" sz="13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983519670"/>
                  </a:ext>
                </a:extLst>
              </a:tr>
              <a:tr h="298254">
                <a:tc vMerge="1">
                  <a:txBody>
                    <a:bodyPr/>
                    <a:lstStyle/>
                    <a:p>
                      <a:endParaRPr lang="en-US"/>
                    </a:p>
                  </a:txBody>
                  <a:tcPr/>
                </a:tc>
                <a:tc>
                  <a:txBody>
                    <a:bodyPr/>
                    <a:lstStyle/>
                    <a:p>
                      <a:pPr algn="l" fontAlgn="b"/>
                      <a:r>
                        <a:rPr lang="en-US" sz="1300" u="none" strike="noStrike">
                          <a:effectLst/>
                        </a:rPr>
                        <a:t>Government offcials in the judicial branch do not use public office for private gain</a:t>
                      </a:r>
                      <a:endParaRPr lang="en-US" sz="13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300" u="none" strike="noStrike" dirty="0">
                          <a:effectLst/>
                        </a:rPr>
                        <a:t>WJP Rule of Law Index</a:t>
                      </a:r>
                      <a:endParaRPr lang="en-US" sz="13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15732808"/>
                  </a:ext>
                </a:extLst>
              </a:tr>
              <a:tr h="298254">
                <a:tc vMerge="1">
                  <a:txBody>
                    <a:bodyPr/>
                    <a:lstStyle/>
                    <a:p>
                      <a:endParaRPr lang="en-US"/>
                    </a:p>
                  </a:txBody>
                  <a:tcPr/>
                </a:tc>
                <a:tc>
                  <a:txBody>
                    <a:bodyPr/>
                    <a:lstStyle/>
                    <a:p>
                      <a:pPr algn="l" fontAlgn="b"/>
                      <a:r>
                        <a:rPr lang="en-US" sz="1300" u="none" strike="noStrike">
                          <a:effectLst/>
                        </a:rPr>
                        <a:t>Government officials in the police and military do not use public office for private gain</a:t>
                      </a:r>
                      <a:endParaRPr lang="en-US" sz="13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300" u="none" strike="noStrike" dirty="0">
                          <a:effectLst/>
                        </a:rPr>
                        <a:t>WJP Rule of Law Index</a:t>
                      </a:r>
                      <a:endParaRPr lang="en-US" sz="13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929393807"/>
                  </a:ext>
                </a:extLst>
              </a:tr>
              <a:tr h="298254">
                <a:tc vMerge="1">
                  <a:txBody>
                    <a:bodyPr/>
                    <a:lstStyle/>
                    <a:p>
                      <a:endParaRPr lang="en-US"/>
                    </a:p>
                  </a:txBody>
                  <a:tcPr/>
                </a:tc>
                <a:tc>
                  <a:txBody>
                    <a:bodyPr/>
                    <a:lstStyle/>
                    <a:p>
                      <a:pPr algn="l" fontAlgn="b"/>
                      <a:r>
                        <a:rPr lang="en-US" sz="1300" u="none" strike="noStrike">
                          <a:effectLst/>
                        </a:rPr>
                        <a:t>Government officials in the legislative branch do not use public office for private gain</a:t>
                      </a:r>
                      <a:endParaRPr lang="en-US" sz="13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300" u="none" strike="noStrike" dirty="0">
                          <a:effectLst/>
                        </a:rPr>
                        <a:t>WJP Rule of Law Index</a:t>
                      </a:r>
                      <a:endParaRPr lang="en-US" sz="13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9928733"/>
                  </a:ext>
                </a:extLst>
              </a:tr>
            </a:tbl>
          </a:graphicData>
        </a:graphic>
      </p:graphicFrame>
      <p:pic>
        <p:nvPicPr>
          <p:cNvPr id="6" name="Picture 5" descr="C:\Users\diana.assaf\AppData\Local\Microsoft\Windows\INetCache\Content.Word\UNDP_Logo-Blue w Tagline-ENG.PNG">
            <a:extLst>
              <a:ext uri="{FF2B5EF4-FFF2-40B4-BE49-F238E27FC236}">
                <a16:creationId xmlns:a16="http://schemas.microsoft.com/office/drawing/2014/main" id="{1A60371F-5F41-4B0D-A8B6-458869C23EC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31360" y="150209"/>
            <a:ext cx="992164" cy="1950063"/>
          </a:xfrm>
          <a:prstGeom prst="rect">
            <a:avLst/>
          </a:prstGeom>
          <a:noFill/>
          <a:ln>
            <a:noFill/>
          </a:ln>
        </p:spPr>
      </p:pic>
    </p:spTree>
    <p:extLst>
      <p:ext uri="{BB962C8B-B14F-4D97-AF65-F5344CB8AC3E}">
        <p14:creationId xmlns:p14="http://schemas.microsoft.com/office/powerpoint/2010/main" val="2839315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6FAD9490-BF28-4A3F-A47D-1F142E948012}"/>
              </a:ext>
            </a:extLst>
          </p:cNvPr>
          <p:cNvSpPr txBox="1">
            <a:spLocks/>
          </p:cNvSpPr>
          <p:nvPr/>
        </p:nvSpPr>
        <p:spPr>
          <a:xfrm>
            <a:off x="164874" y="1"/>
            <a:ext cx="10295466" cy="7131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70C0"/>
                </a:solidFill>
                <a:latin typeface="Arial Black" panose="020B0A04020102020204" pitchFamily="34" charset="0"/>
              </a:rPr>
              <a:t>Global and Regional Databases (1)</a:t>
            </a:r>
          </a:p>
        </p:txBody>
      </p:sp>
      <p:cxnSp>
        <p:nvCxnSpPr>
          <p:cNvPr id="17" name="Straight Connector 16">
            <a:extLst>
              <a:ext uri="{FF2B5EF4-FFF2-40B4-BE49-F238E27FC236}">
                <a16:creationId xmlns:a16="http://schemas.microsoft.com/office/drawing/2014/main" id="{9B764582-1149-4AA9-9E48-593BBEFE5304}"/>
              </a:ext>
            </a:extLst>
          </p:cNvPr>
          <p:cNvCxnSpPr>
            <a:cxnSpLocks/>
          </p:cNvCxnSpPr>
          <p:nvPr/>
        </p:nvCxnSpPr>
        <p:spPr>
          <a:xfrm>
            <a:off x="164874" y="713191"/>
            <a:ext cx="1091631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EDEA40EC-45FA-4F28-9FD3-86A8718080BD}"/>
              </a:ext>
            </a:extLst>
          </p:cNvPr>
          <p:cNvSpPr>
            <a:spLocks noGrp="1"/>
          </p:cNvSpPr>
          <p:nvPr>
            <p:ph type="title"/>
          </p:nvPr>
        </p:nvSpPr>
        <p:spPr>
          <a:xfrm>
            <a:off x="164874" y="711917"/>
            <a:ext cx="10727734" cy="632136"/>
          </a:xfrm>
        </p:spPr>
        <p:txBody>
          <a:bodyPr>
            <a:noAutofit/>
          </a:bodyPr>
          <a:lstStyle/>
          <a:p>
            <a:r>
              <a:rPr lang="en-US" sz="3000" dirty="0">
                <a:latin typeface="Calibri" panose="020F0502020204030204" pitchFamily="34" charset="0"/>
              </a:rPr>
              <a:t>16.5 Substantially reduce corruption and bribery in all their forms</a:t>
            </a:r>
          </a:p>
        </p:txBody>
      </p:sp>
      <p:graphicFrame>
        <p:nvGraphicFramePr>
          <p:cNvPr id="6" name="Content Placeholder 5">
            <a:extLst>
              <a:ext uri="{FF2B5EF4-FFF2-40B4-BE49-F238E27FC236}">
                <a16:creationId xmlns:a16="http://schemas.microsoft.com/office/drawing/2014/main" id="{2F0916A9-068E-4F79-8A69-9EDC2DEE59C6}"/>
              </a:ext>
            </a:extLst>
          </p:cNvPr>
          <p:cNvGraphicFramePr>
            <a:graphicFrameLocks noGrp="1"/>
          </p:cNvGraphicFramePr>
          <p:nvPr>
            <p:ph idx="1"/>
            <p:extLst>
              <p:ext uri="{D42A27DB-BD31-4B8C-83A1-F6EECF244321}">
                <p14:modId xmlns:p14="http://schemas.microsoft.com/office/powerpoint/2010/main" val="4080001492"/>
              </p:ext>
            </p:extLst>
          </p:nvPr>
        </p:nvGraphicFramePr>
        <p:xfrm>
          <a:off x="0" y="1344053"/>
          <a:ext cx="12027126" cy="5562600"/>
        </p:xfrm>
        <a:graphic>
          <a:graphicData uri="http://schemas.openxmlformats.org/drawingml/2006/table">
            <a:tbl>
              <a:tblPr>
                <a:tableStyleId>{5C22544A-7EE6-4342-B048-85BDC9FD1C3A}</a:tableStyleId>
              </a:tblPr>
              <a:tblGrid>
                <a:gridCol w="3471861">
                  <a:extLst>
                    <a:ext uri="{9D8B030D-6E8A-4147-A177-3AD203B41FA5}">
                      <a16:colId xmlns:a16="http://schemas.microsoft.com/office/drawing/2014/main" val="1320761314"/>
                    </a:ext>
                  </a:extLst>
                </a:gridCol>
                <a:gridCol w="4266433">
                  <a:extLst>
                    <a:ext uri="{9D8B030D-6E8A-4147-A177-3AD203B41FA5}">
                      <a16:colId xmlns:a16="http://schemas.microsoft.com/office/drawing/2014/main" val="3709340453"/>
                    </a:ext>
                  </a:extLst>
                </a:gridCol>
                <a:gridCol w="4288832">
                  <a:extLst>
                    <a:ext uri="{9D8B030D-6E8A-4147-A177-3AD203B41FA5}">
                      <a16:colId xmlns:a16="http://schemas.microsoft.com/office/drawing/2014/main" val="1438920772"/>
                    </a:ext>
                  </a:extLst>
                </a:gridCol>
              </a:tblGrid>
              <a:tr h="451257">
                <a:tc rowSpan="12">
                  <a:txBody>
                    <a:bodyPr/>
                    <a:lstStyle/>
                    <a:p>
                      <a:pPr algn="ctr" fontAlgn="ctr"/>
                      <a:r>
                        <a:rPr lang="en-US" sz="2600" u="none" strike="noStrike" dirty="0">
                          <a:effectLst/>
                        </a:rPr>
                        <a:t>16.5.2 Proportion of businesses that had at least one contact with a public official and that paid a bribe to a public official,  or were asked for a bribe by those public officials during the previous 12 months</a:t>
                      </a:r>
                      <a:endParaRPr lang="en-US" sz="2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b"/>
                      <a:r>
                        <a:rPr lang="en-US" sz="1500" u="none" strike="noStrike">
                          <a:effectLst/>
                        </a:rPr>
                        <a:t>Bribery incidence (percent of firms experiencing at least one bribe payment request)</a:t>
                      </a:r>
                      <a:endParaRPr lang="en-US" sz="15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500" u="none" strike="noStrike">
                          <a:effectLst/>
                        </a:rPr>
                        <a:t>Enterprise surveys (World Bank) </a:t>
                      </a:r>
                      <a:endParaRPr lang="en-US" sz="15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316900676"/>
                  </a:ext>
                </a:extLst>
              </a:tr>
              <a:tr h="107758">
                <a:tc vMerge="1">
                  <a:txBody>
                    <a:bodyPr/>
                    <a:lstStyle/>
                    <a:p>
                      <a:endParaRPr lang="en-US"/>
                    </a:p>
                  </a:txBody>
                  <a:tcPr/>
                </a:tc>
                <a:tc>
                  <a:txBody>
                    <a:bodyPr/>
                    <a:lstStyle/>
                    <a:p>
                      <a:pPr algn="l" fontAlgn="b"/>
                      <a:r>
                        <a:rPr lang="en-US" sz="1500" u="none" strike="noStrike" dirty="0">
                          <a:effectLst/>
                        </a:rPr>
                        <a:t>Bribery depth (% of public transactions where a gift or informal payment was requested)</a:t>
                      </a:r>
                      <a:endParaRPr lang="en-US" sz="15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500" u="none" strike="noStrike">
                          <a:effectLst/>
                        </a:rPr>
                        <a:t>Enterprise surveys (World Bank) </a:t>
                      </a:r>
                      <a:endParaRPr lang="en-US" sz="15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139351110"/>
                  </a:ext>
                </a:extLst>
              </a:tr>
              <a:tr h="451257">
                <a:tc vMerge="1">
                  <a:txBody>
                    <a:bodyPr/>
                    <a:lstStyle/>
                    <a:p>
                      <a:endParaRPr lang="en-US"/>
                    </a:p>
                  </a:txBody>
                  <a:tcPr/>
                </a:tc>
                <a:tc>
                  <a:txBody>
                    <a:bodyPr/>
                    <a:lstStyle/>
                    <a:p>
                      <a:pPr algn="l" fontAlgn="b"/>
                      <a:r>
                        <a:rPr lang="en-US" sz="1500" u="none" strike="noStrike" dirty="0">
                          <a:effectLst/>
                        </a:rPr>
                        <a:t>Percent of firms expected to give gifts in meetings with tax officials</a:t>
                      </a:r>
                      <a:endParaRPr lang="en-US" sz="15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500" u="none" strike="noStrike">
                          <a:effectLst/>
                        </a:rPr>
                        <a:t>Enterprise surveys (World Bank) </a:t>
                      </a:r>
                      <a:endParaRPr lang="en-US" sz="15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914757336"/>
                  </a:ext>
                </a:extLst>
              </a:tr>
              <a:tr h="451257">
                <a:tc vMerge="1">
                  <a:txBody>
                    <a:bodyPr/>
                    <a:lstStyle/>
                    <a:p>
                      <a:endParaRPr lang="en-US"/>
                    </a:p>
                  </a:txBody>
                  <a:tcPr/>
                </a:tc>
                <a:tc>
                  <a:txBody>
                    <a:bodyPr/>
                    <a:lstStyle/>
                    <a:p>
                      <a:pPr algn="l" fontAlgn="b"/>
                      <a:r>
                        <a:rPr lang="en-US" sz="1500" u="none" strike="noStrike" dirty="0">
                          <a:effectLst/>
                        </a:rPr>
                        <a:t>Percent of firms expected to give gifts to secure government contract</a:t>
                      </a:r>
                      <a:endParaRPr lang="en-US" sz="15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500" u="none" strike="noStrike">
                          <a:effectLst/>
                        </a:rPr>
                        <a:t>Enterprise surveys (World Bank) </a:t>
                      </a:r>
                      <a:endParaRPr lang="en-US" sz="15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487184216"/>
                  </a:ext>
                </a:extLst>
              </a:tr>
              <a:tr h="451257">
                <a:tc vMerge="1">
                  <a:txBody>
                    <a:bodyPr/>
                    <a:lstStyle/>
                    <a:p>
                      <a:endParaRPr lang="en-US"/>
                    </a:p>
                  </a:txBody>
                  <a:tcPr/>
                </a:tc>
                <a:tc>
                  <a:txBody>
                    <a:bodyPr/>
                    <a:lstStyle/>
                    <a:p>
                      <a:pPr algn="l" fontAlgn="b"/>
                      <a:r>
                        <a:rPr lang="en-US" sz="1500" u="none" strike="noStrike" dirty="0">
                          <a:effectLst/>
                        </a:rPr>
                        <a:t>Value of gift expected to secure a government contract (% of contract value)</a:t>
                      </a:r>
                      <a:endParaRPr lang="en-US" sz="15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500" u="none" strike="noStrike" dirty="0">
                          <a:effectLst/>
                        </a:rPr>
                        <a:t>Enterprise surveys (World Bank) </a:t>
                      </a:r>
                      <a:endParaRPr lang="en-US" sz="15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455594462"/>
                  </a:ext>
                </a:extLst>
              </a:tr>
              <a:tr h="451257">
                <a:tc vMerge="1">
                  <a:txBody>
                    <a:bodyPr/>
                    <a:lstStyle/>
                    <a:p>
                      <a:endParaRPr lang="en-US"/>
                    </a:p>
                  </a:txBody>
                  <a:tcPr/>
                </a:tc>
                <a:tc>
                  <a:txBody>
                    <a:bodyPr/>
                    <a:lstStyle/>
                    <a:p>
                      <a:pPr algn="l" fontAlgn="b"/>
                      <a:r>
                        <a:rPr lang="en-US" sz="1500" u="none" strike="noStrike" dirty="0">
                          <a:effectLst/>
                        </a:rPr>
                        <a:t>Percent of firms expected to give gifts to get an operating license</a:t>
                      </a:r>
                      <a:endParaRPr lang="en-US" sz="15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500" u="none" strike="noStrike" dirty="0">
                          <a:effectLst/>
                        </a:rPr>
                        <a:t>Enterprise surveys (World Bank) </a:t>
                      </a:r>
                      <a:endParaRPr lang="en-US" sz="15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09903136"/>
                  </a:ext>
                </a:extLst>
              </a:tr>
              <a:tr h="451257">
                <a:tc vMerge="1">
                  <a:txBody>
                    <a:bodyPr/>
                    <a:lstStyle/>
                    <a:p>
                      <a:endParaRPr lang="en-US"/>
                    </a:p>
                  </a:txBody>
                  <a:tcPr/>
                </a:tc>
                <a:tc>
                  <a:txBody>
                    <a:bodyPr/>
                    <a:lstStyle/>
                    <a:p>
                      <a:pPr algn="l" fontAlgn="b"/>
                      <a:r>
                        <a:rPr lang="en-US" sz="1500" u="none" strike="noStrike">
                          <a:effectLst/>
                        </a:rPr>
                        <a:t>Percent of firms expected to give gifts to get an import license</a:t>
                      </a:r>
                      <a:endParaRPr lang="en-US" sz="15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500" u="none" strike="noStrike" dirty="0">
                          <a:effectLst/>
                        </a:rPr>
                        <a:t>Enterprise surveys (World Bank) </a:t>
                      </a:r>
                      <a:endParaRPr lang="en-US" sz="15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79090088"/>
                  </a:ext>
                </a:extLst>
              </a:tr>
              <a:tr h="451257">
                <a:tc vMerge="1">
                  <a:txBody>
                    <a:bodyPr/>
                    <a:lstStyle/>
                    <a:p>
                      <a:endParaRPr lang="en-US"/>
                    </a:p>
                  </a:txBody>
                  <a:tcPr/>
                </a:tc>
                <a:tc>
                  <a:txBody>
                    <a:bodyPr/>
                    <a:lstStyle/>
                    <a:p>
                      <a:pPr algn="l" fontAlgn="b"/>
                      <a:r>
                        <a:rPr lang="en-US" sz="1500" u="none" strike="noStrike">
                          <a:effectLst/>
                        </a:rPr>
                        <a:t>Percent of firms expected to give gifts to get a construction permit</a:t>
                      </a:r>
                      <a:endParaRPr lang="en-US" sz="15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500" u="none" strike="noStrike" dirty="0">
                          <a:effectLst/>
                        </a:rPr>
                        <a:t>Enterprise surveys (World Bank) </a:t>
                      </a:r>
                      <a:endParaRPr lang="en-US" sz="15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24492680"/>
                  </a:ext>
                </a:extLst>
              </a:tr>
              <a:tr h="451257">
                <a:tc vMerge="1">
                  <a:txBody>
                    <a:bodyPr/>
                    <a:lstStyle/>
                    <a:p>
                      <a:endParaRPr lang="en-US"/>
                    </a:p>
                  </a:txBody>
                  <a:tcPr/>
                </a:tc>
                <a:tc>
                  <a:txBody>
                    <a:bodyPr/>
                    <a:lstStyle/>
                    <a:p>
                      <a:pPr algn="l" fontAlgn="b"/>
                      <a:r>
                        <a:rPr lang="en-US" sz="1500" u="none" strike="noStrike">
                          <a:effectLst/>
                        </a:rPr>
                        <a:t>Percent of firms expected to give gifts to get an electrical connection</a:t>
                      </a:r>
                      <a:endParaRPr lang="en-US" sz="15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500" u="none" strike="noStrike" dirty="0">
                          <a:effectLst/>
                        </a:rPr>
                        <a:t>Enterprise surveys (World Bank) </a:t>
                      </a:r>
                      <a:endParaRPr lang="en-US" sz="15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312643247"/>
                  </a:ext>
                </a:extLst>
              </a:tr>
              <a:tr h="451257">
                <a:tc vMerge="1">
                  <a:txBody>
                    <a:bodyPr/>
                    <a:lstStyle/>
                    <a:p>
                      <a:endParaRPr lang="en-US"/>
                    </a:p>
                  </a:txBody>
                  <a:tcPr/>
                </a:tc>
                <a:tc>
                  <a:txBody>
                    <a:bodyPr/>
                    <a:lstStyle/>
                    <a:p>
                      <a:pPr algn="l" fontAlgn="b"/>
                      <a:r>
                        <a:rPr lang="en-US" sz="1500" u="none" strike="noStrike">
                          <a:effectLst/>
                        </a:rPr>
                        <a:t>Percent of firms expected to give gifts to get a water connection</a:t>
                      </a:r>
                      <a:endParaRPr lang="en-US" sz="15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500" u="none" strike="noStrike" dirty="0">
                          <a:effectLst/>
                        </a:rPr>
                        <a:t>Enterprise surveys (World Bank) </a:t>
                      </a:r>
                      <a:endParaRPr lang="en-US" sz="15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7346619"/>
                  </a:ext>
                </a:extLst>
              </a:tr>
              <a:tr h="451257">
                <a:tc vMerge="1">
                  <a:txBody>
                    <a:bodyPr/>
                    <a:lstStyle/>
                    <a:p>
                      <a:endParaRPr lang="en-US"/>
                    </a:p>
                  </a:txBody>
                  <a:tcPr/>
                </a:tc>
                <a:tc>
                  <a:txBody>
                    <a:bodyPr/>
                    <a:lstStyle/>
                    <a:p>
                      <a:pPr algn="l" fontAlgn="b"/>
                      <a:r>
                        <a:rPr lang="en-US" sz="1500" u="none" strike="noStrike">
                          <a:effectLst/>
                        </a:rPr>
                        <a:t>Percent of firms expected to give gifts to public officials "to get things done"</a:t>
                      </a:r>
                      <a:endParaRPr lang="en-US" sz="15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500" u="none" strike="noStrike" dirty="0">
                          <a:effectLst/>
                        </a:rPr>
                        <a:t>Enterprise surveys (World Bank) </a:t>
                      </a:r>
                      <a:endParaRPr lang="en-US" sz="15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400809765"/>
                  </a:ext>
                </a:extLst>
              </a:tr>
              <a:tr h="451257">
                <a:tc vMerge="1">
                  <a:txBody>
                    <a:bodyPr/>
                    <a:lstStyle/>
                    <a:p>
                      <a:endParaRPr lang="en-US"/>
                    </a:p>
                  </a:txBody>
                  <a:tcPr/>
                </a:tc>
                <a:tc>
                  <a:txBody>
                    <a:bodyPr/>
                    <a:lstStyle/>
                    <a:p>
                      <a:pPr algn="l" fontAlgn="b"/>
                      <a:r>
                        <a:rPr lang="en-US" sz="1500" u="none" strike="noStrike" dirty="0">
                          <a:effectLst/>
                        </a:rPr>
                        <a:t>Percent of firms identifying corruption as a major constraint</a:t>
                      </a:r>
                      <a:endParaRPr lang="en-US" sz="15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500" u="none" strike="noStrike" dirty="0">
                          <a:effectLst/>
                        </a:rPr>
                        <a:t>Enterprise surveys (World Bank) </a:t>
                      </a:r>
                      <a:endParaRPr lang="en-US" sz="15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84294901"/>
                  </a:ext>
                </a:extLst>
              </a:tr>
            </a:tbl>
          </a:graphicData>
        </a:graphic>
      </p:graphicFrame>
      <p:pic>
        <p:nvPicPr>
          <p:cNvPr id="7" name="Picture 6" descr="C:\Users\diana.assaf\AppData\Local\Microsoft\Windows\INetCache\Content.Word\UNDP_Logo-Blue w Tagline-ENG.PNG">
            <a:extLst>
              <a:ext uri="{FF2B5EF4-FFF2-40B4-BE49-F238E27FC236}">
                <a16:creationId xmlns:a16="http://schemas.microsoft.com/office/drawing/2014/main" id="{53DD7FB8-6571-4B88-B643-7081ABE0F93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31360" y="150209"/>
            <a:ext cx="992164" cy="1950063"/>
          </a:xfrm>
          <a:prstGeom prst="rect">
            <a:avLst/>
          </a:prstGeom>
          <a:noFill/>
          <a:ln>
            <a:noFill/>
          </a:ln>
        </p:spPr>
      </p:pic>
    </p:spTree>
    <p:extLst>
      <p:ext uri="{BB962C8B-B14F-4D97-AF65-F5344CB8AC3E}">
        <p14:creationId xmlns:p14="http://schemas.microsoft.com/office/powerpoint/2010/main" val="5565859"/>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My Custom Fonts">
      <a:majorFont>
        <a:latin typeface="Rockwell"/>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433</TotalTime>
  <Words>1823</Words>
  <Application>Microsoft Office PowerPoint</Application>
  <PresentationFormat>Widescreen</PresentationFormat>
  <Paragraphs>261</Paragraphs>
  <Slides>23</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Arial</vt:lpstr>
      <vt:lpstr>Arial Black</vt:lpstr>
      <vt:lpstr>Calibri</vt:lpstr>
      <vt:lpstr>Gill Sans MT</vt:lpstr>
      <vt:lpstr>Open Sans</vt:lpstr>
      <vt:lpstr>Rockwell</vt:lpstr>
      <vt:lpstr>Source Sans Pro</vt:lpstr>
      <vt:lpstr>Office Theme</vt:lpstr>
      <vt:lpstr>   Expert Group Meeting  “Towards a Regional Monitoring Framework for  Enhancing Institutional Effectiveness, Advancing Inclusiveness  Ending Violence, and Strengthening Anti-Corruption”  Relevance and Limitations of Secondary Data Analysis   Amman - Jordan 12-13 December 2019   </vt:lpstr>
      <vt:lpstr>SDG 16: Relevance and Limitations of Secondary Data Analysis </vt:lpstr>
      <vt:lpstr>1. SDG 16: Selected Targets and Indicators</vt:lpstr>
      <vt:lpstr>SDG 16: Selected Targets and Indicators</vt:lpstr>
      <vt:lpstr>SDG 16: Selected Targets and Indicators</vt:lpstr>
      <vt:lpstr>2. Global and Regional Databases</vt:lpstr>
      <vt:lpstr>16.3 Promote the rule of law at the national and international levels and ensure equal access to justice for all</vt:lpstr>
      <vt:lpstr>16.5 Substantially reduce corruption and bribery in all their forms</vt:lpstr>
      <vt:lpstr>16.5 Substantially reduce corruption and bribery in all their forms</vt:lpstr>
      <vt:lpstr>16.6 Develop effective, accountable and transparent institutions at all levels </vt:lpstr>
      <vt:lpstr>16.7 Ensure responsive, inclusive, participatory and representative decision-making at all levels </vt:lpstr>
      <vt:lpstr>16.7 Ensure responsive, inclusive, participatory and representative decision-making at all levels </vt:lpstr>
      <vt:lpstr>16.10</vt:lpstr>
      <vt:lpstr>16.10</vt:lpstr>
      <vt:lpstr>3. Relevance &amp; Limitations</vt:lpstr>
      <vt:lpstr>16.3.1 Proportion of victims of violence in the previous 12 months who reported their victimization to competent authorities or other officially recognized conflict resolution mechanisms</vt:lpstr>
      <vt:lpstr>Source: V-Dem Institute, University of Gothenburg.   </vt:lpstr>
      <vt:lpstr>16.3.1 Proportion of victims of violence in the previous 12 months who reported their victimization to competent authorities or other officially recognized conflict resolution mechanisms</vt:lpstr>
      <vt:lpstr>16.7.2: Proportion of population who believe decision-making is inclusive and responsive, by sex, age, disability and population group</vt:lpstr>
      <vt:lpstr>The World Justice Project Rule of Law Index measures how the rule of law is experienced and perceived by the general public in 126 countries and jurisdictions worldwide based on more than 120,000 household and 3,800 expert surveys. Featuring primary data, the WJP Rule of Law Index measures countries’ rule of law performance across eight factors: Constraints on Government Powers, Absence of Corruption, Open Government, Fundamental Rights, Order and Security, Regulatory Enforcement, Civil Justice, and Criminal Justice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SDG 16  Monitor and measure progress to achieve peace, just and inclusive societies</dc:title>
  <dc:creator>Ulrika Jonsson</dc:creator>
  <cp:lastModifiedBy>Farah Choucair</cp:lastModifiedBy>
  <cp:revision>50</cp:revision>
  <dcterms:created xsi:type="dcterms:W3CDTF">2019-12-03T09:33:06Z</dcterms:created>
  <dcterms:modified xsi:type="dcterms:W3CDTF">2019-12-12T08:58:54Z</dcterms:modified>
</cp:coreProperties>
</file>