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notesSlides/notesSlide27.xml" ContentType="application/vnd.openxmlformats-officedocument.presentationml.notesSlide+xml"/>
  <Override PartName="/ppt/tags/tag30.xml" ContentType="application/vnd.openxmlformats-officedocument.presentationml.tags+xml"/>
  <Override PartName="/ppt/notesSlides/notesSlide28.xml" ContentType="application/vnd.openxmlformats-officedocument.presentationml.notesSlide+xml"/>
  <Override PartName="/ppt/tags/tag31.xml" ContentType="application/vnd.openxmlformats-officedocument.presentationml.tags+xml"/>
  <Override PartName="/ppt/notesSlides/notesSlide29.xml" ContentType="application/vnd.openxmlformats-officedocument.presentationml.notesSlide+xml"/>
  <Override PartName="/ppt/tags/tag32.xml" ContentType="application/vnd.openxmlformats-officedocument.presentationml.tags+xml"/>
  <Override PartName="/ppt/notesSlides/notesSlide30.xml" ContentType="application/vnd.openxmlformats-officedocument.presentationml.notesSlide+xml"/>
  <Override PartName="/ppt/tags/tag33.xml" ContentType="application/vnd.openxmlformats-officedocument.presentationml.tags+xml"/>
  <Override PartName="/ppt/notesSlides/notesSlide31.xml" ContentType="application/vnd.openxmlformats-officedocument.presentationml.notesSlide+xml"/>
  <Override PartName="/ppt/tags/tag34.xml" ContentType="application/vnd.openxmlformats-officedocument.presentationml.tags+xml"/>
  <Override PartName="/ppt/notesSlides/notesSlide32.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33.xml" ContentType="application/vnd.openxmlformats-officedocument.presentationml.notesSlide+xml"/>
  <Override PartName="/ppt/tags/tag37.xml" ContentType="application/vnd.openxmlformats-officedocument.presentationml.tags+xml"/>
  <Override PartName="/ppt/notesSlides/notesSlide34.xml" ContentType="application/vnd.openxmlformats-officedocument.presentationml.notesSlide+xml"/>
  <Override PartName="/ppt/tags/tag38.xml" ContentType="application/vnd.openxmlformats-officedocument.presentationml.tags+xml"/>
  <Override PartName="/ppt/notesSlides/notesSlide35.xml" ContentType="application/vnd.openxmlformats-officedocument.presentationml.notesSlide+xml"/>
  <Override PartName="/ppt/tags/tag39.xml" ContentType="application/vnd.openxmlformats-officedocument.presentationml.tags+xml"/>
  <Override PartName="/ppt/notesSlides/notesSlide36.xml" ContentType="application/vnd.openxmlformats-officedocument.presentationml.notesSlide+xml"/>
  <Override PartName="/ppt/tags/tag40.xml" ContentType="application/vnd.openxmlformats-officedocument.presentationml.tags+xml"/>
  <Override PartName="/ppt/notesSlides/notesSlide37.xml" ContentType="application/vnd.openxmlformats-officedocument.presentationml.notesSlide+xml"/>
  <Override PartName="/ppt/tags/tag41.xml" ContentType="application/vnd.openxmlformats-officedocument.presentationml.tags+xml"/>
  <Override PartName="/ppt/notesSlides/notesSlide38.xml" ContentType="application/vnd.openxmlformats-officedocument.presentationml.notesSlide+xml"/>
  <Override PartName="/ppt/tags/tag42.xml" ContentType="application/vnd.openxmlformats-officedocument.presentationml.tags+xml"/>
  <Override PartName="/ppt/notesSlides/notesSlide39.xml" ContentType="application/vnd.openxmlformats-officedocument.presentationml.notesSlide+xml"/>
  <Override PartName="/ppt/tags/tag43.xml" ContentType="application/vnd.openxmlformats-officedocument.presentationml.tags+xml"/>
  <Override PartName="/ppt/notesSlides/notesSlide40.xml" ContentType="application/vnd.openxmlformats-officedocument.presentationml.notesSlide+xml"/>
  <Override PartName="/ppt/tags/tag44.xml" ContentType="application/vnd.openxmlformats-officedocument.presentationml.tags+xml"/>
  <Override PartName="/ppt/notesSlides/notesSlide41.xml" ContentType="application/vnd.openxmlformats-officedocument.presentationml.notesSlide+xml"/>
  <Override PartName="/ppt/tags/tag45.xml" ContentType="application/vnd.openxmlformats-officedocument.presentationml.tags+xml"/>
  <Override PartName="/ppt/notesSlides/notesSlide42.xml" ContentType="application/vnd.openxmlformats-officedocument.presentationml.notesSlide+xml"/>
  <Override PartName="/ppt/tags/tag46.xml" ContentType="application/vnd.openxmlformats-officedocument.presentationml.tags+xml"/>
  <Override PartName="/ppt/notesSlides/notesSlide43.xml" ContentType="application/vnd.openxmlformats-officedocument.presentationml.notesSlide+xml"/>
  <Override PartName="/ppt/tags/tag47.xml" ContentType="application/vnd.openxmlformats-officedocument.presentationml.tags+xml"/>
  <Override PartName="/ppt/notesSlides/notesSlide44.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45.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46.xml" ContentType="application/vnd.openxmlformats-officedocument.presentationml.notesSlide+xml"/>
  <Override PartName="/ppt/tags/tag59.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2"/>
  </p:notesMasterIdLst>
  <p:sldIdLst>
    <p:sldId id="262" r:id="rId2"/>
    <p:sldId id="314" r:id="rId3"/>
    <p:sldId id="801" r:id="rId4"/>
    <p:sldId id="287" r:id="rId5"/>
    <p:sldId id="302" r:id="rId6"/>
    <p:sldId id="787" r:id="rId7"/>
    <p:sldId id="786" r:id="rId8"/>
    <p:sldId id="802" r:id="rId9"/>
    <p:sldId id="785" r:id="rId10"/>
    <p:sldId id="795" r:id="rId11"/>
    <p:sldId id="796" r:id="rId12"/>
    <p:sldId id="797" r:id="rId13"/>
    <p:sldId id="798" r:id="rId14"/>
    <p:sldId id="799" r:id="rId15"/>
    <p:sldId id="784" r:id="rId16"/>
    <p:sldId id="800" r:id="rId17"/>
    <p:sldId id="305" r:id="rId18"/>
    <p:sldId id="781" r:id="rId19"/>
    <p:sldId id="312" r:id="rId20"/>
    <p:sldId id="260" r:id="rId21"/>
    <p:sldId id="310" r:id="rId22"/>
    <p:sldId id="304" r:id="rId23"/>
    <p:sldId id="306" r:id="rId24"/>
    <p:sldId id="307" r:id="rId25"/>
    <p:sldId id="309" r:id="rId26"/>
    <p:sldId id="788" r:id="rId27"/>
    <p:sldId id="263" r:id="rId28"/>
    <p:sldId id="311" r:id="rId29"/>
    <p:sldId id="308" r:id="rId30"/>
    <p:sldId id="268" r:id="rId31"/>
    <p:sldId id="793" r:id="rId32"/>
    <p:sldId id="790" r:id="rId33"/>
    <p:sldId id="789" r:id="rId34"/>
    <p:sldId id="286" r:id="rId35"/>
    <p:sldId id="267" r:id="rId36"/>
    <p:sldId id="791" r:id="rId37"/>
    <p:sldId id="278" r:id="rId38"/>
    <p:sldId id="794" r:id="rId39"/>
    <p:sldId id="281" r:id="rId40"/>
    <p:sldId id="315" r:id="rId41"/>
    <p:sldId id="277" r:id="rId42"/>
    <p:sldId id="270" r:id="rId43"/>
    <p:sldId id="313" r:id="rId44"/>
    <p:sldId id="777" r:id="rId45"/>
    <p:sldId id="779" r:id="rId46"/>
    <p:sldId id="778" r:id="rId47"/>
    <p:sldId id="275" r:id="rId48"/>
    <p:sldId id="280" r:id="rId49"/>
    <p:sldId id="282" r:id="rId50"/>
    <p:sldId id="283" r:id="rId51"/>
    <p:sldId id="266" r:id="rId52"/>
    <p:sldId id="272" r:id="rId53"/>
    <p:sldId id="297" r:id="rId54"/>
    <p:sldId id="780" r:id="rId55"/>
    <p:sldId id="273" r:id="rId56"/>
    <p:sldId id="274" r:id="rId57"/>
    <p:sldId id="296" r:id="rId58"/>
    <p:sldId id="288" r:id="rId59"/>
    <p:sldId id="271" r:id="rId60"/>
    <p:sldId id="264" r:id="rId61"/>
  </p:sldIdLst>
  <p:sldSz cx="9144000" cy="5143500" type="screen16x9"/>
  <p:notesSz cx="6742113" cy="9872663"/>
  <p:custDataLst>
    <p:tags r:id="rId6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DA89106-FDE5-E177-43C5-7B2B12FD2AAB}" name="Abdulla Gozalov" initials="AG" userId="S::gozalov@un.org::a2de045a-68a6-4d03-ba6d-31275eda1754" providerId="AD"/>
  <p188:author id="{2A6DC525-2057-3ACB-9EF9-378DB4E1B6D9}" name="Rabie El-Hubta" initials="REH" userId="S::rabie.el-hubta@un.org::05b490dd-dc38-40c8-80f2-7d616a44893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abie El-Hubta" initials="REH" lastIdx="1" clrIdx="0">
    <p:extLst>
      <p:ext uri="{19B8F6BF-5375-455C-9EA6-DF929625EA0E}">
        <p15:presenceInfo xmlns:p15="http://schemas.microsoft.com/office/powerpoint/2012/main" userId="S::rabie.el-hubta@un.org::05b490dd-dc38-40c8-80f2-7d616a448939" providerId="AD"/>
      </p:ext>
    </p:extLst>
  </p:cmAuthor>
  <p:cmAuthor id="2" name="Abdulla Gozalov" initials="AG" lastIdx="7" clrIdx="1">
    <p:extLst>
      <p:ext uri="{19B8F6BF-5375-455C-9EA6-DF929625EA0E}">
        <p15:presenceInfo xmlns:p15="http://schemas.microsoft.com/office/powerpoint/2012/main" userId="S::gozalov@un.org::a2de045a-68a6-4d03-ba6d-31275eda17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06C815-3429-470B-A6A5-FF5221A8B277}" v="21" dt="2023-06-04T13:30:28.4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84750" autoAdjust="0"/>
  </p:normalViewPr>
  <p:slideViewPr>
    <p:cSldViewPr snapToGrid="0">
      <p:cViewPr varScale="1">
        <p:scale>
          <a:sx n="71" d="100"/>
          <a:sy n="71" d="100"/>
        </p:scale>
        <p:origin x="1084" y="40"/>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tags" Target="tags/tag1.xml"/><Relationship Id="rId68" Type="http://schemas.openxmlformats.org/officeDocument/2006/relationships/tableStyles" Target="tableStyles.xml"/><Relationship Id="rId7" Type="http://schemas.openxmlformats.org/officeDocument/2006/relationships/slide" Target="slides/slide6.xml"/><Relationship Id="rId71"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69"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bie El-Hubta" userId="05b490dd-dc38-40c8-80f2-7d616a448939" providerId="ADAL" clId="{0406C815-3429-470B-A6A5-FF5221A8B277}"/>
    <pc:docChg chg="undo custSel addSld modSld">
      <pc:chgData name="Rabie El-Hubta" userId="05b490dd-dc38-40c8-80f2-7d616a448939" providerId="ADAL" clId="{0406C815-3429-470B-A6A5-FF5221A8B277}" dt="2023-06-07T11:01:22.653" v="152" actId="14100"/>
      <pc:docMkLst>
        <pc:docMk/>
      </pc:docMkLst>
      <pc:sldChg chg="modSp mod">
        <pc:chgData name="Rabie El-Hubta" userId="05b490dd-dc38-40c8-80f2-7d616a448939" providerId="ADAL" clId="{0406C815-3429-470B-A6A5-FF5221A8B277}" dt="2023-06-04T13:31:54.749" v="148" actId="20577"/>
        <pc:sldMkLst>
          <pc:docMk/>
          <pc:sldMk cId="3300768652" sldId="262"/>
        </pc:sldMkLst>
        <pc:spChg chg="mod">
          <ac:chgData name="Rabie El-Hubta" userId="05b490dd-dc38-40c8-80f2-7d616a448939" providerId="ADAL" clId="{0406C815-3429-470B-A6A5-FF5221A8B277}" dt="2023-06-04T13:31:54.749" v="148" actId="20577"/>
          <ac:spMkLst>
            <pc:docMk/>
            <pc:sldMk cId="3300768652" sldId="262"/>
            <ac:spMk id="5" creationId="{D5838865-8F78-4C10-9F9F-EEA758E37BBA}"/>
          </ac:spMkLst>
        </pc:spChg>
      </pc:sldChg>
      <pc:sldChg chg="modSp mod delCm modCm">
        <pc:chgData name="Rabie El-Hubta" userId="05b490dd-dc38-40c8-80f2-7d616a448939" providerId="ADAL" clId="{0406C815-3429-470B-A6A5-FF5221A8B277}" dt="2023-06-04T13:29:02.012" v="125"/>
        <pc:sldMkLst>
          <pc:docMk/>
          <pc:sldMk cId="1325404894" sldId="263"/>
        </pc:sldMkLst>
        <pc:graphicFrameChg chg="modGraphic">
          <ac:chgData name="Rabie El-Hubta" userId="05b490dd-dc38-40c8-80f2-7d616a448939" providerId="ADAL" clId="{0406C815-3429-470B-A6A5-FF5221A8B277}" dt="2023-06-04T13:28:56.728" v="123" actId="20577"/>
          <ac:graphicFrameMkLst>
            <pc:docMk/>
            <pc:sldMk cId="1325404894" sldId="263"/>
            <ac:graphicFrameMk id="22" creationId="{87FF4B04-6A2C-4470-9C34-CC110FF64034}"/>
          </ac:graphicFrameMkLst>
        </pc:graphicFrameChg>
        <pc:extLst>
          <p:ext xmlns:p="http://schemas.openxmlformats.org/presentationml/2006/main" uri="{D6D511B9-2390-475A-947B-AFAB55BFBCF1}">
            <pc226:cmChg xmlns:pc226="http://schemas.microsoft.com/office/powerpoint/2022/06/main/command" chg="del mod">
              <pc226:chgData name="Rabie El-Hubta" userId="05b490dd-dc38-40c8-80f2-7d616a448939" providerId="ADAL" clId="{0406C815-3429-470B-A6A5-FF5221A8B277}" dt="2023-06-04T13:29:02.012" v="125"/>
              <pc2:cmMkLst xmlns:pc2="http://schemas.microsoft.com/office/powerpoint/2019/9/main/command">
                <pc:docMk/>
                <pc:sldMk cId="1325404894" sldId="263"/>
                <pc2:cmMk id="{B411040C-AC6E-457B-AFE9-5D62452D81CA}"/>
              </pc2:cmMkLst>
            </pc226:cmChg>
          </p:ext>
        </pc:extLst>
      </pc:sldChg>
      <pc:sldChg chg="modSp mod">
        <pc:chgData name="Rabie El-Hubta" userId="05b490dd-dc38-40c8-80f2-7d616a448939" providerId="ADAL" clId="{0406C815-3429-470B-A6A5-FF5221A8B277}" dt="2023-06-04T13:28:10.641" v="100" actId="732"/>
        <pc:sldMkLst>
          <pc:docMk/>
          <pc:sldMk cId="2572757383" sldId="278"/>
        </pc:sldMkLst>
        <pc:picChg chg="mod modCrop">
          <ac:chgData name="Rabie El-Hubta" userId="05b490dd-dc38-40c8-80f2-7d616a448939" providerId="ADAL" clId="{0406C815-3429-470B-A6A5-FF5221A8B277}" dt="2023-06-04T13:28:10.641" v="100" actId="732"/>
          <ac:picMkLst>
            <pc:docMk/>
            <pc:sldMk cId="2572757383" sldId="278"/>
            <ac:picMk id="22" creationId="{9EC505AC-5E25-4C5B-A714-745EEE5376FA}"/>
          </ac:picMkLst>
        </pc:picChg>
      </pc:sldChg>
      <pc:sldChg chg="delCm modCm">
        <pc:chgData name="Rabie El-Hubta" userId="05b490dd-dc38-40c8-80f2-7d616a448939" providerId="ADAL" clId="{0406C815-3429-470B-A6A5-FF5221A8B277}" dt="2023-06-04T13:28:26.867" v="102"/>
        <pc:sldMkLst>
          <pc:docMk/>
          <pc:sldMk cId="1517401342" sldId="281"/>
        </pc:sldMkLst>
        <pc:extLst>
          <p:ext xmlns:p="http://schemas.openxmlformats.org/presentationml/2006/main" uri="{D6D511B9-2390-475A-947B-AFAB55BFBCF1}">
            <pc226:cmChg xmlns:pc226="http://schemas.microsoft.com/office/powerpoint/2022/06/main/command" chg="del mod">
              <pc226:chgData name="Rabie El-Hubta" userId="05b490dd-dc38-40c8-80f2-7d616a448939" providerId="ADAL" clId="{0406C815-3429-470B-A6A5-FF5221A8B277}" dt="2023-06-04T13:28:26.867" v="102"/>
              <pc2:cmMkLst xmlns:pc2="http://schemas.microsoft.com/office/powerpoint/2019/9/main/command">
                <pc:docMk/>
                <pc:sldMk cId="1517401342" sldId="281"/>
                <pc2:cmMk id="{E2C94BE8-2798-4977-8DBD-B846BA1DC3D7}"/>
              </pc2:cmMkLst>
            </pc226:cmChg>
          </p:ext>
        </pc:extLst>
      </pc:sldChg>
      <pc:sldChg chg="addSp delSp modSp mod">
        <pc:chgData name="Rabie El-Hubta" userId="05b490dd-dc38-40c8-80f2-7d616a448939" providerId="ADAL" clId="{0406C815-3429-470B-A6A5-FF5221A8B277}" dt="2023-06-05T05:46:23.318" v="150" actId="1076"/>
        <pc:sldMkLst>
          <pc:docMk/>
          <pc:sldMk cId="839295011" sldId="287"/>
        </pc:sldMkLst>
        <pc:spChg chg="mod">
          <ac:chgData name="Rabie El-Hubta" userId="05b490dd-dc38-40c8-80f2-7d616a448939" providerId="ADAL" clId="{0406C815-3429-470B-A6A5-FF5221A8B277}" dt="2023-06-04T13:22:06.539" v="12" actId="1076"/>
          <ac:spMkLst>
            <pc:docMk/>
            <pc:sldMk cId="839295011" sldId="287"/>
            <ac:spMk id="9" creationId="{FC8A2140-1640-2DC5-D706-09A25599A16A}"/>
          </ac:spMkLst>
        </pc:spChg>
        <pc:spChg chg="mod">
          <ac:chgData name="Rabie El-Hubta" userId="05b490dd-dc38-40c8-80f2-7d616a448939" providerId="ADAL" clId="{0406C815-3429-470B-A6A5-FF5221A8B277}" dt="2023-06-05T05:24:14.856" v="149" actId="1076"/>
          <ac:spMkLst>
            <pc:docMk/>
            <pc:sldMk cId="839295011" sldId="287"/>
            <ac:spMk id="11" creationId="{15AAB2F4-CD30-EC82-24D4-4F52D94D5BCF}"/>
          </ac:spMkLst>
        </pc:spChg>
        <pc:spChg chg="mod">
          <ac:chgData name="Rabie El-Hubta" userId="05b490dd-dc38-40c8-80f2-7d616a448939" providerId="ADAL" clId="{0406C815-3429-470B-A6A5-FF5221A8B277}" dt="2023-06-05T05:46:23.318" v="150" actId="1076"/>
          <ac:spMkLst>
            <pc:docMk/>
            <pc:sldMk cId="839295011" sldId="287"/>
            <ac:spMk id="14" creationId="{FB155D2C-58CC-584F-10C8-D891BA727902}"/>
          </ac:spMkLst>
        </pc:spChg>
        <pc:spChg chg="mod">
          <ac:chgData name="Rabie El-Hubta" userId="05b490dd-dc38-40c8-80f2-7d616a448939" providerId="ADAL" clId="{0406C815-3429-470B-A6A5-FF5221A8B277}" dt="2023-06-04T13:22:09.318" v="13" actId="1076"/>
          <ac:spMkLst>
            <pc:docMk/>
            <pc:sldMk cId="839295011" sldId="287"/>
            <ac:spMk id="15" creationId="{77123868-57D8-0B40-C516-DA5377587405}"/>
          </ac:spMkLst>
        </pc:spChg>
        <pc:spChg chg="mod">
          <ac:chgData name="Rabie El-Hubta" userId="05b490dd-dc38-40c8-80f2-7d616a448939" providerId="ADAL" clId="{0406C815-3429-470B-A6A5-FF5221A8B277}" dt="2023-06-04T13:22:53.837" v="25" actId="1076"/>
          <ac:spMkLst>
            <pc:docMk/>
            <pc:sldMk cId="839295011" sldId="287"/>
            <ac:spMk id="16" creationId="{C137B46E-F480-E249-961F-F2B7C12F2E7A}"/>
          </ac:spMkLst>
        </pc:spChg>
        <pc:spChg chg="mod ord">
          <ac:chgData name="Rabie El-Hubta" userId="05b490dd-dc38-40c8-80f2-7d616a448939" providerId="ADAL" clId="{0406C815-3429-470B-A6A5-FF5221A8B277}" dt="2023-06-04T13:22:45.187" v="24" actId="14100"/>
          <ac:spMkLst>
            <pc:docMk/>
            <pc:sldMk cId="839295011" sldId="287"/>
            <ac:spMk id="17" creationId="{6F9E72B7-575F-A343-D4A2-2889D282D7B0}"/>
          </ac:spMkLst>
        </pc:spChg>
        <pc:spChg chg="del">
          <ac:chgData name="Rabie El-Hubta" userId="05b490dd-dc38-40c8-80f2-7d616a448939" providerId="ADAL" clId="{0406C815-3429-470B-A6A5-FF5221A8B277}" dt="2023-06-04T13:21:23.440" v="0" actId="478"/>
          <ac:spMkLst>
            <pc:docMk/>
            <pc:sldMk cId="839295011" sldId="287"/>
            <ac:spMk id="19" creationId="{B62D285E-B25F-0271-1528-B2C74F8AE802}"/>
          </ac:spMkLst>
        </pc:spChg>
        <pc:picChg chg="add mod">
          <ac:chgData name="Rabie El-Hubta" userId="05b490dd-dc38-40c8-80f2-7d616a448939" providerId="ADAL" clId="{0406C815-3429-470B-A6A5-FF5221A8B277}" dt="2023-06-04T13:22:20.520" v="16" actId="14100"/>
          <ac:picMkLst>
            <pc:docMk/>
            <pc:sldMk cId="839295011" sldId="287"/>
            <ac:picMk id="4" creationId="{A39C96ED-9601-0C4F-8449-C2186D5A9A7C}"/>
          </ac:picMkLst>
        </pc:picChg>
        <pc:picChg chg="del mod">
          <ac:chgData name="Rabie El-Hubta" userId="05b490dd-dc38-40c8-80f2-7d616a448939" providerId="ADAL" clId="{0406C815-3429-470B-A6A5-FF5221A8B277}" dt="2023-06-04T13:21:25.438" v="2" actId="478"/>
          <ac:picMkLst>
            <pc:docMk/>
            <pc:sldMk cId="839295011" sldId="287"/>
            <ac:picMk id="13" creationId="{D17665BA-967A-354E-0017-02D883FB7F7B}"/>
          </ac:picMkLst>
        </pc:picChg>
      </pc:sldChg>
      <pc:sldChg chg="delCm modCm">
        <pc:chgData name="Rabie El-Hubta" userId="05b490dd-dc38-40c8-80f2-7d616a448939" providerId="ADAL" clId="{0406C815-3429-470B-A6A5-FF5221A8B277}" dt="2023-06-04T13:23:08.278" v="27"/>
        <pc:sldMkLst>
          <pc:docMk/>
          <pc:sldMk cId="534174184" sldId="302"/>
        </pc:sldMkLst>
        <pc:extLst>
          <p:ext xmlns:p="http://schemas.openxmlformats.org/presentationml/2006/main" uri="{D6D511B9-2390-475A-947B-AFAB55BFBCF1}">
            <pc226:cmChg xmlns:pc226="http://schemas.microsoft.com/office/powerpoint/2022/06/main/command" chg="del mod">
              <pc226:chgData name="Rabie El-Hubta" userId="05b490dd-dc38-40c8-80f2-7d616a448939" providerId="ADAL" clId="{0406C815-3429-470B-A6A5-FF5221A8B277}" dt="2023-06-04T13:23:08.278" v="27"/>
              <pc2:cmMkLst xmlns:pc2="http://schemas.microsoft.com/office/powerpoint/2019/9/main/command">
                <pc:docMk/>
                <pc:sldMk cId="534174184" sldId="302"/>
                <pc2:cmMk id="{00801A39-A67E-4299-B2EA-DA0A7EE2E054}"/>
              </pc2:cmMkLst>
            </pc226:cmChg>
          </p:ext>
        </pc:extLst>
      </pc:sldChg>
      <pc:sldChg chg="delCm modCm">
        <pc:chgData name="Rabie El-Hubta" userId="05b490dd-dc38-40c8-80f2-7d616a448939" providerId="ADAL" clId="{0406C815-3429-470B-A6A5-FF5221A8B277}" dt="2023-06-04T13:29:15.330" v="127"/>
        <pc:sldMkLst>
          <pc:docMk/>
          <pc:sldMk cId="1824922958" sldId="307"/>
        </pc:sldMkLst>
        <pc:extLst>
          <p:ext xmlns:p="http://schemas.openxmlformats.org/presentationml/2006/main" uri="{D6D511B9-2390-475A-947B-AFAB55BFBCF1}">
            <pc226:cmChg xmlns:pc226="http://schemas.microsoft.com/office/powerpoint/2022/06/main/command" chg="del mod">
              <pc226:chgData name="Rabie El-Hubta" userId="05b490dd-dc38-40c8-80f2-7d616a448939" providerId="ADAL" clId="{0406C815-3429-470B-A6A5-FF5221A8B277}" dt="2023-06-04T13:29:15.330" v="127"/>
              <pc2:cmMkLst xmlns:pc2="http://schemas.microsoft.com/office/powerpoint/2019/9/main/command">
                <pc:docMk/>
                <pc:sldMk cId="1824922958" sldId="307"/>
                <pc2:cmMk id="{3D2A1B41-8B9C-4ACF-95AD-8DCA723ED8BA}"/>
              </pc2:cmMkLst>
            </pc226:cmChg>
          </p:ext>
        </pc:extLst>
      </pc:sldChg>
      <pc:sldChg chg="addSp modSp mod modAnim">
        <pc:chgData name="Rabie El-Hubta" userId="05b490dd-dc38-40c8-80f2-7d616a448939" providerId="ADAL" clId="{0406C815-3429-470B-A6A5-FF5221A8B277}" dt="2023-06-04T13:27:30.557" v="98"/>
        <pc:sldMkLst>
          <pc:docMk/>
          <pc:sldMk cId="3347711042" sldId="308"/>
        </pc:sldMkLst>
        <pc:spChg chg="add mod">
          <ac:chgData name="Rabie El-Hubta" userId="05b490dd-dc38-40c8-80f2-7d616a448939" providerId="ADAL" clId="{0406C815-3429-470B-A6A5-FF5221A8B277}" dt="2023-06-04T13:26:56.567" v="82" actId="14100"/>
          <ac:spMkLst>
            <pc:docMk/>
            <pc:sldMk cId="3347711042" sldId="308"/>
            <ac:spMk id="2" creationId="{94A8CCE4-A596-76D2-05B5-F890F60E7352}"/>
          </ac:spMkLst>
        </pc:spChg>
        <pc:graphicFrameChg chg="modGraphic">
          <ac:chgData name="Rabie El-Hubta" userId="05b490dd-dc38-40c8-80f2-7d616a448939" providerId="ADAL" clId="{0406C815-3429-470B-A6A5-FF5221A8B277}" dt="2023-06-04T13:26:08.584" v="75" actId="20577"/>
          <ac:graphicFrameMkLst>
            <pc:docMk/>
            <pc:sldMk cId="3347711042" sldId="308"/>
            <ac:graphicFrameMk id="7" creationId="{8C96D0F4-B872-AC8F-093E-F48DFB7EABFA}"/>
          </ac:graphicFrameMkLst>
        </pc:graphicFrameChg>
      </pc:sldChg>
      <pc:sldChg chg="delCm modCm">
        <pc:chgData name="Rabie El-Hubta" userId="05b490dd-dc38-40c8-80f2-7d616a448939" providerId="ADAL" clId="{0406C815-3429-470B-A6A5-FF5221A8B277}" dt="2023-06-04T13:31:21.041" v="138"/>
        <pc:sldMkLst>
          <pc:docMk/>
          <pc:sldMk cId="1081693637" sldId="778"/>
        </pc:sldMkLst>
        <pc:extLst>
          <p:ext xmlns:p="http://schemas.openxmlformats.org/presentationml/2006/main" uri="{D6D511B9-2390-475A-947B-AFAB55BFBCF1}">
            <pc226:cmChg xmlns:pc226="http://schemas.microsoft.com/office/powerpoint/2022/06/main/command" chg="del mod">
              <pc226:chgData name="Rabie El-Hubta" userId="05b490dd-dc38-40c8-80f2-7d616a448939" providerId="ADAL" clId="{0406C815-3429-470B-A6A5-FF5221A8B277}" dt="2023-06-04T13:31:21.041" v="138"/>
              <pc2:cmMkLst xmlns:pc2="http://schemas.microsoft.com/office/powerpoint/2019/9/main/command">
                <pc:docMk/>
                <pc:sldMk cId="1081693637" sldId="778"/>
                <pc2:cmMk id="{7DCE3C58-D902-42F1-B496-B6EBDB0AE0C4}"/>
              </pc2:cmMkLst>
            </pc226:cmChg>
          </p:ext>
        </pc:extLst>
      </pc:sldChg>
      <pc:sldChg chg="addSp modSp mod">
        <pc:chgData name="Rabie El-Hubta" userId="05b490dd-dc38-40c8-80f2-7d616a448939" providerId="ADAL" clId="{0406C815-3429-470B-A6A5-FF5221A8B277}" dt="2023-06-04T13:30:28.477" v="136" actId="571"/>
        <pc:sldMkLst>
          <pc:docMk/>
          <pc:sldMk cId="2889888426" sldId="780"/>
        </pc:sldMkLst>
        <pc:spChg chg="add mod">
          <ac:chgData name="Rabie El-Hubta" userId="05b490dd-dc38-40c8-80f2-7d616a448939" providerId="ADAL" clId="{0406C815-3429-470B-A6A5-FF5221A8B277}" dt="2023-06-04T13:30:04.094" v="131" actId="1582"/>
          <ac:spMkLst>
            <pc:docMk/>
            <pc:sldMk cId="2889888426" sldId="780"/>
            <ac:spMk id="5" creationId="{0A7CD6EC-A406-C549-5719-590CF3CE2F3E}"/>
          </ac:spMkLst>
        </pc:spChg>
        <pc:spChg chg="add mod">
          <ac:chgData name="Rabie El-Hubta" userId="05b490dd-dc38-40c8-80f2-7d616a448939" providerId="ADAL" clId="{0406C815-3429-470B-A6A5-FF5221A8B277}" dt="2023-06-04T13:30:11.512" v="132" actId="571"/>
          <ac:spMkLst>
            <pc:docMk/>
            <pc:sldMk cId="2889888426" sldId="780"/>
            <ac:spMk id="6" creationId="{0CADDBC4-2DFD-CED6-553E-55D037DC46ED}"/>
          </ac:spMkLst>
        </pc:spChg>
        <pc:spChg chg="add mod">
          <ac:chgData name="Rabie El-Hubta" userId="05b490dd-dc38-40c8-80f2-7d616a448939" providerId="ADAL" clId="{0406C815-3429-470B-A6A5-FF5221A8B277}" dt="2023-06-04T13:30:14.125" v="133" actId="571"/>
          <ac:spMkLst>
            <pc:docMk/>
            <pc:sldMk cId="2889888426" sldId="780"/>
            <ac:spMk id="7" creationId="{3ADFF4EA-360F-9DF8-4002-9F4F32F10A23}"/>
          </ac:spMkLst>
        </pc:spChg>
        <pc:spChg chg="add mod">
          <ac:chgData name="Rabie El-Hubta" userId="05b490dd-dc38-40c8-80f2-7d616a448939" providerId="ADAL" clId="{0406C815-3429-470B-A6A5-FF5221A8B277}" dt="2023-06-04T13:30:16.742" v="134" actId="571"/>
          <ac:spMkLst>
            <pc:docMk/>
            <pc:sldMk cId="2889888426" sldId="780"/>
            <ac:spMk id="8" creationId="{2792B363-68E5-153C-8267-AFACF1DE594A}"/>
          </ac:spMkLst>
        </pc:spChg>
        <pc:spChg chg="add mod">
          <ac:chgData name="Rabie El-Hubta" userId="05b490dd-dc38-40c8-80f2-7d616a448939" providerId="ADAL" clId="{0406C815-3429-470B-A6A5-FF5221A8B277}" dt="2023-06-04T13:30:18.445" v="135" actId="571"/>
          <ac:spMkLst>
            <pc:docMk/>
            <pc:sldMk cId="2889888426" sldId="780"/>
            <ac:spMk id="9" creationId="{37A1FE81-3A12-2835-239D-96203BC660D7}"/>
          </ac:spMkLst>
        </pc:spChg>
        <pc:spChg chg="add mod">
          <ac:chgData name="Rabie El-Hubta" userId="05b490dd-dc38-40c8-80f2-7d616a448939" providerId="ADAL" clId="{0406C815-3429-470B-A6A5-FF5221A8B277}" dt="2023-06-04T13:30:28.477" v="136" actId="571"/>
          <ac:spMkLst>
            <pc:docMk/>
            <pc:sldMk cId="2889888426" sldId="780"/>
            <ac:spMk id="10" creationId="{5FF972EB-8A8C-1239-A55D-0BCCC88AC90A}"/>
          </ac:spMkLst>
        </pc:spChg>
      </pc:sldChg>
      <pc:sldChg chg="modSp mod">
        <pc:chgData name="Rabie El-Hubta" userId="05b490dd-dc38-40c8-80f2-7d616a448939" providerId="ADAL" clId="{0406C815-3429-470B-A6A5-FF5221A8B277}" dt="2023-06-07T11:01:22.653" v="152" actId="14100"/>
        <pc:sldMkLst>
          <pc:docMk/>
          <pc:sldMk cId="2565084785" sldId="784"/>
        </pc:sldMkLst>
        <pc:grpChg chg="mod">
          <ac:chgData name="Rabie El-Hubta" userId="05b490dd-dc38-40c8-80f2-7d616a448939" providerId="ADAL" clId="{0406C815-3429-470B-A6A5-FF5221A8B277}" dt="2023-06-07T11:01:22.653" v="152" actId="14100"/>
          <ac:grpSpMkLst>
            <pc:docMk/>
            <pc:sldMk cId="2565084785" sldId="784"/>
            <ac:grpSpMk id="4" creationId="{374769F1-5830-F114-02BE-24FC5611F60D}"/>
          </ac:grpSpMkLst>
        </pc:grpChg>
      </pc:sldChg>
      <pc:sldChg chg="modSp mod">
        <pc:chgData name="Rabie El-Hubta" userId="05b490dd-dc38-40c8-80f2-7d616a448939" providerId="ADAL" clId="{0406C815-3429-470B-A6A5-FF5221A8B277}" dt="2023-06-04T13:24:25.775" v="47" actId="14100"/>
        <pc:sldMkLst>
          <pc:docMk/>
          <pc:sldMk cId="3255889290" sldId="785"/>
        </pc:sldMkLst>
        <pc:spChg chg="mod">
          <ac:chgData name="Rabie El-Hubta" userId="05b490dd-dc38-40c8-80f2-7d616a448939" providerId="ADAL" clId="{0406C815-3429-470B-A6A5-FF5221A8B277}" dt="2023-06-04T13:24:22.233" v="46" actId="14100"/>
          <ac:spMkLst>
            <pc:docMk/>
            <pc:sldMk cId="3255889290" sldId="785"/>
            <ac:spMk id="9" creationId="{FC8A2140-1640-2DC5-D706-09A25599A16A}"/>
          </ac:spMkLst>
        </pc:spChg>
        <pc:picChg chg="mod">
          <ac:chgData name="Rabie El-Hubta" userId="05b490dd-dc38-40c8-80f2-7d616a448939" providerId="ADAL" clId="{0406C815-3429-470B-A6A5-FF5221A8B277}" dt="2023-06-04T13:24:25.775" v="47" actId="14100"/>
          <ac:picMkLst>
            <pc:docMk/>
            <pc:sldMk cId="3255889290" sldId="785"/>
            <ac:picMk id="18" creationId="{BC20DC65-6B8B-8E78-E327-2E991C129345}"/>
          </ac:picMkLst>
        </pc:picChg>
      </pc:sldChg>
      <pc:sldChg chg="delSp modSp mod">
        <pc:chgData name="Rabie El-Hubta" userId="05b490dd-dc38-40c8-80f2-7d616a448939" providerId="ADAL" clId="{0406C815-3429-470B-A6A5-FF5221A8B277}" dt="2023-06-04T13:23:38.330" v="33" actId="1076"/>
        <pc:sldMkLst>
          <pc:docMk/>
          <pc:sldMk cId="1469871279" sldId="786"/>
        </pc:sldMkLst>
        <pc:picChg chg="mod">
          <ac:chgData name="Rabie El-Hubta" userId="05b490dd-dc38-40c8-80f2-7d616a448939" providerId="ADAL" clId="{0406C815-3429-470B-A6A5-FF5221A8B277}" dt="2023-06-04T13:23:38.330" v="33" actId="1076"/>
          <ac:picMkLst>
            <pc:docMk/>
            <pc:sldMk cId="1469871279" sldId="786"/>
            <ac:picMk id="4" creationId="{F74AC3FA-ABE6-6B9D-D008-52CDA1376179}"/>
          </ac:picMkLst>
        </pc:picChg>
        <pc:picChg chg="del">
          <ac:chgData name="Rabie El-Hubta" userId="05b490dd-dc38-40c8-80f2-7d616a448939" providerId="ADAL" clId="{0406C815-3429-470B-A6A5-FF5221A8B277}" dt="2023-06-04T13:23:31.399" v="29" actId="478"/>
          <ac:picMkLst>
            <pc:docMk/>
            <pc:sldMk cId="1469871279" sldId="786"/>
            <ac:picMk id="8" creationId="{0A18F097-8068-4737-EC4F-CC30CFABDA83}"/>
          </ac:picMkLst>
        </pc:picChg>
      </pc:sldChg>
      <pc:sldChg chg="addSp delSp modSp mod">
        <pc:chgData name="Rabie El-Hubta" userId="05b490dd-dc38-40c8-80f2-7d616a448939" providerId="ADAL" clId="{0406C815-3429-470B-A6A5-FF5221A8B277}" dt="2023-06-04T13:25:05.423" v="58" actId="732"/>
        <pc:sldMkLst>
          <pc:docMk/>
          <pc:sldMk cId="2990720970" sldId="795"/>
        </pc:sldMkLst>
        <pc:picChg chg="add del mod modCrop">
          <ac:chgData name="Rabie El-Hubta" userId="05b490dd-dc38-40c8-80f2-7d616a448939" providerId="ADAL" clId="{0406C815-3429-470B-A6A5-FF5221A8B277}" dt="2023-06-04T13:25:05.423" v="58" actId="732"/>
          <ac:picMkLst>
            <pc:docMk/>
            <pc:sldMk cId="2990720970" sldId="795"/>
            <ac:picMk id="4" creationId="{B7DE4B0D-1047-B4DE-6B51-1E25A0A0BEA1}"/>
          </ac:picMkLst>
        </pc:picChg>
      </pc:sldChg>
      <pc:sldChg chg="delSp modSp add mod">
        <pc:chgData name="Rabie El-Hubta" userId="05b490dd-dc38-40c8-80f2-7d616a448939" providerId="ADAL" clId="{0406C815-3429-470B-A6A5-FF5221A8B277}" dt="2023-06-04T13:23:56.228" v="38" actId="1076"/>
        <pc:sldMkLst>
          <pc:docMk/>
          <pc:sldMk cId="2696022668" sldId="802"/>
        </pc:sldMkLst>
        <pc:picChg chg="del">
          <ac:chgData name="Rabie El-Hubta" userId="05b490dd-dc38-40c8-80f2-7d616a448939" providerId="ADAL" clId="{0406C815-3429-470B-A6A5-FF5221A8B277}" dt="2023-06-04T13:23:40.873" v="34" actId="478"/>
          <ac:picMkLst>
            <pc:docMk/>
            <pc:sldMk cId="2696022668" sldId="802"/>
            <ac:picMk id="4" creationId="{F74AC3FA-ABE6-6B9D-D008-52CDA1376179}"/>
          </ac:picMkLst>
        </pc:picChg>
        <pc:picChg chg="mod modCrop">
          <ac:chgData name="Rabie El-Hubta" userId="05b490dd-dc38-40c8-80f2-7d616a448939" providerId="ADAL" clId="{0406C815-3429-470B-A6A5-FF5221A8B277}" dt="2023-06-04T13:23:56.228" v="38" actId="1076"/>
          <ac:picMkLst>
            <pc:docMk/>
            <pc:sldMk cId="2696022668" sldId="802"/>
            <ac:picMk id="8" creationId="{0A18F097-8068-4737-EC4F-CC30CFABDA8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21582" cy="49534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18971" y="1"/>
            <a:ext cx="2921582" cy="495347"/>
          </a:xfrm>
          <a:prstGeom prst="rect">
            <a:avLst/>
          </a:prstGeom>
        </p:spPr>
        <p:txBody>
          <a:bodyPr vert="horz" lIns="93177" tIns="46589" rIns="93177" bIns="46589" rtlCol="0"/>
          <a:lstStyle>
            <a:lvl1pPr algn="r">
              <a:defRPr sz="1200"/>
            </a:lvl1pPr>
          </a:lstStyle>
          <a:p>
            <a:fld id="{B6522D4D-A95C-407C-91D4-7F0631AA6113}" type="datetimeFigureOut">
              <a:rPr lang="en-US" smtClean="0"/>
              <a:t>07/06/2023</a:t>
            </a:fld>
            <a:endParaRPr lang="en-US"/>
          </a:p>
        </p:txBody>
      </p:sp>
      <p:sp>
        <p:nvSpPr>
          <p:cNvPr id="4" name="Slide Image Placeholder 3"/>
          <p:cNvSpPr>
            <a:spLocks noGrp="1" noRot="1" noChangeAspect="1"/>
          </p:cNvSpPr>
          <p:nvPr>
            <p:ph type="sldImg" idx="2"/>
          </p:nvPr>
        </p:nvSpPr>
        <p:spPr>
          <a:xfrm>
            <a:off x="409575" y="1233488"/>
            <a:ext cx="5922963" cy="3332162"/>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74212" y="4751218"/>
            <a:ext cx="5393690" cy="3887362"/>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7317"/>
            <a:ext cx="2921582" cy="49534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18971" y="9377317"/>
            <a:ext cx="2921582" cy="495346"/>
          </a:xfrm>
          <a:prstGeom prst="rect">
            <a:avLst/>
          </a:prstGeom>
        </p:spPr>
        <p:txBody>
          <a:bodyPr vert="horz" lIns="93177" tIns="46589" rIns="93177" bIns="46589" rtlCol="0" anchor="b"/>
          <a:lstStyle>
            <a:lvl1pPr algn="r">
              <a:defRPr sz="1200"/>
            </a:lvl1pPr>
          </a:lstStyle>
          <a:p>
            <a:fld id="{13D97E61-7C23-4293-9DA8-DE7CB8869890}" type="slidenum">
              <a:rPr lang="en-US" smtClean="0"/>
              <a:t>‹#›</a:t>
            </a:fld>
            <a:endParaRPr lang="en-US"/>
          </a:p>
        </p:txBody>
      </p:sp>
    </p:spTree>
    <p:extLst>
      <p:ext uri="{BB962C8B-B14F-4D97-AF65-F5344CB8AC3E}">
        <p14:creationId xmlns:p14="http://schemas.microsoft.com/office/powerpoint/2010/main" val="3483754334"/>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Rabih El Habta</a:t>
            </a:r>
          </a:p>
          <a:p>
            <a:endParaRPr lang="en-US" sz="1400" dirty="0"/>
          </a:p>
          <a:p>
            <a:r>
              <a:rPr lang="en-US" sz="1400" dirty="0"/>
              <a:t>Economist</a:t>
            </a:r>
          </a:p>
          <a:p>
            <a:endParaRPr lang="en-US" sz="1400" dirty="0"/>
          </a:p>
          <a:p>
            <a:r>
              <a:rPr lang="en-US" sz="1400" dirty="0"/>
              <a:t>Team Assistant - UN-ESCWA, Cluster 4- </a:t>
            </a:r>
            <a:r>
              <a:rPr lang="en-US" sz="1400" dirty="0">
                <a:solidFill>
                  <a:srgbClr val="2E74B5"/>
                </a:solidFill>
                <a:latin typeface="Univers 57 Condensed"/>
                <a:ea typeface="Calibri" panose="020F0502020204030204" pitchFamily="34" charset="0"/>
                <a:cs typeface="Calibri" panose="020F0502020204030204" pitchFamily="34" charset="0"/>
              </a:rPr>
              <a:t>Statistics, Information Society &amp; Technology Cluster</a:t>
            </a:r>
            <a:endParaRPr lang="en-US" sz="1400" dirty="0"/>
          </a:p>
        </p:txBody>
      </p:sp>
      <p:sp>
        <p:nvSpPr>
          <p:cNvPr id="4" name="Slide Number Placeholder 3"/>
          <p:cNvSpPr>
            <a:spLocks noGrp="1"/>
          </p:cNvSpPr>
          <p:nvPr>
            <p:ph type="sldNum" sz="quarter" idx="5"/>
          </p:nvPr>
        </p:nvSpPr>
        <p:spPr/>
        <p:txBody>
          <a:bodyPr/>
          <a:lstStyle/>
          <a:p>
            <a:fld id="{13D97E61-7C23-4293-9DA8-DE7CB8869890}" type="slidenum">
              <a:rPr lang="en-US" smtClean="0"/>
              <a:t>1</a:t>
            </a:fld>
            <a:endParaRPr lang="en-US"/>
          </a:p>
        </p:txBody>
      </p:sp>
    </p:spTree>
    <p:extLst>
      <p:ext uri="{BB962C8B-B14F-4D97-AF65-F5344CB8AC3E}">
        <p14:creationId xmlns:p14="http://schemas.microsoft.com/office/powerpoint/2010/main" val="2445868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97E61-7C23-4293-9DA8-DE7CB8869890}" type="slidenum">
              <a:rPr lang="en-US" smtClean="0"/>
              <a:t>11</a:t>
            </a:fld>
            <a:endParaRPr lang="en-US"/>
          </a:p>
        </p:txBody>
      </p:sp>
    </p:spTree>
    <p:extLst>
      <p:ext uri="{BB962C8B-B14F-4D97-AF65-F5344CB8AC3E}">
        <p14:creationId xmlns:p14="http://schemas.microsoft.com/office/powerpoint/2010/main" val="972181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Converter displays a maximum of 100 errors, yet more errors can be found.</a:t>
            </a:r>
          </a:p>
          <a:p>
            <a:r>
              <a:rPr lang="en-US" dirty="0"/>
              <a:t>Here use the converter to walk participants through and show how to make the correction step by step.</a:t>
            </a:r>
          </a:p>
        </p:txBody>
      </p:sp>
      <p:sp>
        <p:nvSpPr>
          <p:cNvPr id="4" name="Slide Number Placeholder 3"/>
          <p:cNvSpPr>
            <a:spLocks noGrp="1"/>
          </p:cNvSpPr>
          <p:nvPr>
            <p:ph type="sldNum" sz="quarter" idx="5"/>
          </p:nvPr>
        </p:nvSpPr>
        <p:spPr/>
        <p:txBody>
          <a:bodyPr/>
          <a:lstStyle/>
          <a:p>
            <a:fld id="{13D97E61-7C23-4293-9DA8-DE7CB8869890}" type="slidenum">
              <a:rPr lang="en-US" smtClean="0"/>
              <a:t>12</a:t>
            </a:fld>
            <a:endParaRPr lang="en-US"/>
          </a:p>
        </p:txBody>
      </p:sp>
    </p:spTree>
    <p:extLst>
      <p:ext uri="{BB962C8B-B14F-4D97-AF65-F5344CB8AC3E}">
        <p14:creationId xmlns:p14="http://schemas.microsoft.com/office/powerpoint/2010/main" val="251193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Converter displays a maximum of 100 errors, yet more errors can be found.</a:t>
            </a:r>
          </a:p>
          <a:p>
            <a:r>
              <a:rPr lang="en-US" dirty="0"/>
              <a:t>Here use the converter to walk participants through and show how to make the correction step by step.</a:t>
            </a:r>
          </a:p>
        </p:txBody>
      </p:sp>
      <p:sp>
        <p:nvSpPr>
          <p:cNvPr id="4" name="Slide Number Placeholder 3"/>
          <p:cNvSpPr>
            <a:spLocks noGrp="1"/>
          </p:cNvSpPr>
          <p:nvPr>
            <p:ph type="sldNum" sz="quarter" idx="5"/>
          </p:nvPr>
        </p:nvSpPr>
        <p:spPr/>
        <p:txBody>
          <a:bodyPr/>
          <a:lstStyle/>
          <a:p>
            <a:fld id="{13D97E61-7C23-4293-9DA8-DE7CB8869890}" type="slidenum">
              <a:rPr lang="en-US" smtClean="0"/>
              <a:t>13</a:t>
            </a:fld>
            <a:endParaRPr lang="en-US"/>
          </a:p>
        </p:txBody>
      </p:sp>
    </p:spTree>
    <p:extLst>
      <p:ext uri="{BB962C8B-B14F-4D97-AF65-F5344CB8AC3E}">
        <p14:creationId xmlns:p14="http://schemas.microsoft.com/office/powerpoint/2010/main" val="3007619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97E61-7C23-4293-9DA8-DE7CB8869890}" type="slidenum">
              <a:rPr lang="en-US" smtClean="0"/>
              <a:t>14</a:t>
            </a:fld>
            <a:endParaRPr lang="en-US"/>
          </a:p>
        </p:txBody>
      </p:sp>
    </p:spTree>
    <p:extLst>
      <p:ext uri="{BB962C8B-B14F-4D97-AF65-F5344CB8AC3E}">
        <p14:creationId xmlns:p14="http://schemas.microsoft.com/office/powerpoint/2010/main" val="2703161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97E61-7C23-4293-9DA8-DE7CB8869890}" type="slidenum">
              <a:rPr lang="en-US" smtClean="0"/>
              <a:t>15</a:t>
            </a:fld>
            <a:endParaRPr lang="en-US"/>
          </a:p>
        </p:txBody>
      </p:sp>
    </p:spTree>
    <p:extLst>
      <p:ext uri="{BB962C8B-B14F-4D97-AF65-F5344CB8AC3E}">
        <p14:creationId xmlns:p14="http://schemas.microsoft.com/office/powerpoint/2010/main" val="796454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Converter displays a maximum of 100 errors, yet more errors can be found.</a:t>
            </a:r>
          </a:p>
        </p:txBody>
      </p:sp>
      <p:sp>
        <p:nvSpPr>
          <p:cNvPr id="4" name="Slide Number Placeholder 3"/>
          <p:cNvSpPr>
            <a:spLocks noGrp="1"/>
          </p:cNvSpPr>
          <p:nvPr>
            <p:ph type="sldNum" sz="quarter" idx="5"/>
          </p:nvPr>
        </p:nvSpPr>
        <p:spPr/>
        <p:txBody>
          <a:bodyPr/>
          <a:lstStyle/>
          <a:p>
            <a:fld id="{13D97E61-7C23-4293-9DA8-DE7CB8869890}" type="slidenum">
              <a:rPr lang="en-US" smtClean="0"/>
              <a:t>16</a:t>
            </a:fld>
            <a:endParaRPr lang="en-US"/>
          </a:p>
        </p:txBody>
      </p:sp>
    </p:spTree>
    <p:extLst>
      <p:ext uri="{BB962C8B-B14F-4D97-AF65-F5344CB8AC3E}">
        <p14:creationId xmlns:p14="http://schemas.microsoft.com/office/powerpoint/2010/main" val="3501038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that are participating for the first time and are new to SDMX, let us understand what is SDMX, and what is its role in SDGs data, this can be also helpful for senior participants that already have knowledge and background about SDMX and SDGs.</a:t>
            </a:r>
          </a:p>
        </p:txBody>
      </p:sp>
      <p:sp>
        <p:nvSpPr>
          <p:cNvPr id="4" name="Slide Number Placeholder 3"/>
          <p:cNvSpPr>
            <a:spLocks noGrp="1"/>
          </p:cNvSpPr>
          <p:nvPr>
            <p:ph type="sldNum" sz="quarter" idx="5"/>
          </p:nvPr>
        </p:nvSpPr>
        <p:spPr/>
        <p:txBody>
          <a:bodyPr/>
          <a:lstStyle/>
          <a:p>
            <a:fld id="{13D97E61-7C23-4293-9DA8-DE7CB8869890}" type="slidenum">
              <a:rPr lang="en-US" smtClean="0"/>
              <a:t>17</a:t>
            </a:fld>
            <a:endParaRPr lang="en-US"/>
          </a:p>
        </p:txBody>
      </p:sp>
    </p:spTree>
    <p:extLst>
      <p:ext uri="{BB962C8B-B14F-4D97-AF65-F5344CB8AC3E}">
        <p14:creationId xmlns:p14="http://schemas.microsoft.com/office/powerpoint/2010/main" val="41470815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SDMX enables the automation of data and metadata exchange by setting the statistical standards i.e., normalization, it also facilitates the validation of the data.</a:t>
            </a:r>
          </a:p>
          <a:p>
            <a:r>
              <a:rPr lang="en-US" dirty="0"/>
              <a:t>i.e., if the data follows the international standards, this is very important for SDGs as well as it will validate the allowed disaggregation. </a:t>
            </a:r>
          </a:p>
        </p:txBody>
      </p:sp>
      <p:sp>
        <p:nvSpPr>
          <p:cNvPr id="4" name="Slide Number Placeholder 3"/>
          <p:cNvSpPr>
            <a:spLocks noGrp="1"/>
          </p:cNvSpPr>
          <p:nvPr>
            <p:ph type="sldNum" sz="quarter" idx="5"/>
          </p:nvPr>
        </p:nvSpPr>
        <p:spPr/>
        <p:txBody>
          <a:bodyPr/>
          <a:lstStyle/>
          <a:p>
            <a:fld id="{13D97E61-7C23-4293-9DA8-DE7CB8869890}" type="slidenum">
              <a:rPr lang="en-US" smtClean="0"/>
              <a:t>18</a:t>
            </a:fld>
            <a:endParaRPr lang="en-US"/>
          </a:p>
        </p:txBody>
      </p:sp>
    </p:spTree>
    <p:extLst>
      <p:ext uri="{BB962C8B-B14F-4D97-AF65-F5344CB8AC3E}">
        <p14:creationId xmlns:p14="http://schemas.microsoft.com/office/powerpoint/2010/main" val="2939695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what is needed to work with SDMX?</a:t>
            </a:r>
          </a:p>
          <a:p>
            <a:endParaRPr lang="en-US" dirty="0"/>
          </a:p>
          <a:p>
            <a:r>
              <a:rPr lang="en-US" dirty="0"/>
              <a:t>In short, the most important artifact in SDMX is the DSD.</a:t>
            </a:r>
          </a:p>
        </p:txBody>
      </p:sp>
      <p:sp>
        <p:nvSpPr>
          <p:cNvPr id="4" name="Slide Number Placeholder 3"/>
          <p:cNvSpPr>
            <a:spLocks noGrp="1"/>
          </p:cNvSpPr>
          <p:nvPr>
            <p:ph type="sldNum" sz="quarter" idx="5"/>
          </p:nvPr>
        </p:nvSpPr>
        <p:spPr/>
        <p:txBody>
          <a:bodyPr/>
          <a:lstStyle/>
          <a:p>
            <a:fld id="{13D97E61-7C23-4293-9DA8-DE7CB8869890}" type="slidenum">
              <a:rPr lang="en-US" smtClean="0"/>
              <a:t>19</a:t>
            </a:fld>
            <a:endParaRPr lang="en-US"/>
          </a:p>
        </p:txBody>
      </p:sp>
    </p:spTree>
    <p:extLst>
      <p:ext uri="{BB962C8B-B14F-4D97-AF65-F5344CB8AC3E}">
        <p14:creationId xmlns:p14="http://schemas.microsoft.com/office/powerpoint/2010/main" val="41698896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we know that we need to have a DSD, from where should we start, what are the first steps for creating a DSD?</a:t>
            </a:r>
          </a:p>
          <a:p>
            <a:endParaRPr lang="en-US" dirty="0"/>
          </a:p>
          <a:p>
            <a:r>
              <a:rPr lang="en-US" dirty="0"/>
              <a:t>The first step must be to determine which concepts will serve to identify our dataset, and which one will describe it, then each concept must be represented in a certain format.</a:t>
            </a:r>
          </a:p>
        </p:txBody>
      </p:sp>
      <p:sp>
        <p:nvSpPr>
          <p:cNvPr id="4" name="Slide Number Placeholder 3"/>
          <p:cNvSpPr>
            <a:spLocks noGrp="1"/>
          </p:cNvSpPr>
          <p:nvPr>
            <p:ph type="sldNum" sz="quarter" idx="5"/>
          </p:nvPr>
        </p:nvSpPr>
        <p:spPr/>
        <p:txBody>
          <a:bodyPr/>
          <a:lstStyle/>
          <a:p>
            <a:fld id="{13D97E61-7C23-4293-9DA8-DE7CB8869890}" type="slidenum">
              <a:rPr lang="en-US" smtClean="0"/>
              <a:t>20</a:t>
            </a:fld>
            <a:endParaRPr lang="en-US"/>
          </a:p>
        </p:txBody>
      </p:sp>
    </p:spTree>
    <p:extLst>
      <p:ext uri="{BB962C8B-B14F-4D97-AF65-F5344CB8AC3E}">
        <p14:creationId xmlns:p14="http://schemas.microsoft.com/office/powerpoint/2010/main" val="1753861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97E61-7C23-4293-9DA8-DE7CB8869890}" type="slidenum">
              <a:rPr lang="en-US" smtClean="0"/>
              <a:t>3</a:t>
            </a:fld>
            <a:endParaRPr lang="en-US"/>
          </a:p>
        </p:txBody>
      </p:sp>
    </p:spTree>
    <p:extLst>
      <p:ext uri="{BB962C8B-B14F-4D97-AF65-F5344CB8AC3E}">
        <p14:creationId xmlns:p14="http://schemas.microsoft.com/office/powerpoint/2010/main" val="2584046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are the concepts that pertain to </a:t>
            </a:r>
            <a:r>
              <a:rPr lang="en-US" sz="1100" b="1" u="sng" dirty="0"/>
              <a:t>SDG</a:t>
            </a:r>
            <a:r>
              <a:rPr lang="en-US" dirty="0"/>
              <a:t> data using SDMX?</a:t>
            </a:r>
          </a:p>
          <a:p>
            <a:endParaRPr lang="en-US" dirty="0"/>
          </a:p>
          <a:p>
            <a:r>
              <a:rPr lang="en-US" dirty="0"/>
              <a:t>The DSD for SDG encompasses 32 concepts, of which 16 are dimensions, 15 are attributes (3 of which are mandatory), and one is a primary measure.</a:t>
            </a:r>
          </a:p>
          <a:p>
            <a:r>
              <a:rPr lang="en-US" dirty="0"/>
              <a:t>Each concept has a “Concept ID”, a “Concept Name” and a Concept Restriction.</a:t>
            </a:r>
          </a:p>
          <a:p>
            <a:endParaRPr lang="en-US" dirty="0"/>
          </a:p>
          <a:p>
            <a:r>
              <a:rPr lang="en-US" dirty="0"/>
              <a:t>Notice that all dimensions are mandatory, i.e., “must not be empty or missing from your Excel file”.</a:t>
            </a:r>
          </a:p>
          <a:p>
            <a:r>
              <a:rPr lang="en-US" dirty="0"/>
              <a:t>Also notice that all dimensions are string, except for the time period which follows the “YYYY” format year with four digits.</a:t>
            </a:r>
          </a:p>
          <a:p>
            <a:endParaRPr lang="en-US" dirty="0"/>
          </a:p>
          <a:p>
            <a:r>
              <a:rPr lang="en-US" dirty="0"/>
              <a:t>On the other hand, notice that some attributes are restricted to be a “date” data type, “integer”, “double”, and “string”.</a:t>
            </a:r>
          </a:p>
          <a:p>
            <a:endParaRPr lang="en-US" dirty="0"/>
          </a:p>
          <a:p>
            <a:r>
              <a:rPr lang="en-US" dirty="0"/>
              <a:t>While the primary measure always must double, the default precision in SDMX is 6 decimal digits, but it can go up to 15. </a:t>
            </a:r>
          </a:p>
        </p:txBody>
      </p:sp>
      <p:sp>
        <p:nvSpPr>
          <p:cNvPr id="4" name="Slide Number Placeholder 3"/>
          <p:cNvSpPr>
            <a:spLocks noGrp="1"/>
          </p:cNvSpPr>
          <p:nvPr>
            <p:ph type="sldNum" sz="quarter" idx="5"/>
          </p:nvPr>
        </p:nvSpPr>
        <p:spPr/>
        <p:txBody>
          <a:bodyPr/>
          <a:lstStyle/>
          <a:p>
            <a:fld id="{13D97E61-7C23-4293-9DA8-DE7CB8869890}" type="slidenum">
              <a:rPr lang="en-US" smtClean="0"/>
              <a:t>21</a:t>
            </a:fld>
            <a:endParaRPr lang="en-US"/>
          </a:p>
        </p:txBody>
      </p:sp>
    </p:spTree>
    <p:extLst>
      <p:ext uri="{BB962C8B-B14F-4D97-AF65-F5344CB8AC3E}">
        <p14:creationId xmlns:p14="http://schemas.microsoft.com/office/powerpoint/2010/main" val="32113005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quickly, what is a string data type, double data type, date data type and integer data type?</a:t>
            </a:r>
          </a:p>
        </p:txBody>
      </p:sp>
      <p:sp>
        <p:nvSpPr>
          <p:cNvPr id="4" name="Slide Number Placeholder 3"/>
          <p:cNvSpPr>
            <a:spLocks noGrp="1"/>
          </p:cNvSpPr>
          <p:nvPr>
            <p:ph type="sldNum" sz="quarter" idx="5"/>
          </p:nvPr>
        </p:nvSpPr>
        <p:spPr/>
        <p:txBody>
          <a:bodyPr/>
          <a:lstStyle/>
          <a:p>
            <a:fld id="{13D97E61-7C23-4293-9DA8-DE7CB8869890}" type="slidenum">
              <a:rPr lang="en-US" smtClean="0"/>
              <a:t>22</a:t>
            </a:fld>
            <a:endParaRPr lang="en-US"/>
          </a:p>
        </p:txBody>
      </p:sp>
    </p:spTree>
    <p:extLst>
      <p:ext uri="{BB962C8B-B14F-4D97-AF65-F5344CB8AC3E}">
        <p14:creationId xmlns:p14="http://schemas.microsoft.com/office/powerpoint/2010/main" val="23355837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we learned what are the concepts used in SDMX, for SDGs, but we still don’t know how each one is represented?</a:t>
            </a:r>
          </a:p>
          <a:p>
            <a:endParaRPr lang="en-US" dirty="0"/>
          </a:p>
          <a:p>
            <a:r>
              <a:rPr lang="en-US" dirty="0"/>
              <a:t>Before, we look at the representation of each concepts used for SDGs, let us see what the different possible representations used in SDMX?</a:t>
            </a:r>
          </a:p>
          <a:p>
            <a:r>
              <a:rPr lang="en-US" dirty="0"/>
              <a:t>Three different representation can be used for a concept, either coded, uncoded, and free-text.</a:t>
            </a:r>
          </a:p>
          <a:p>
            <a:endParaRPr lang="en-US" dirty="0"/>
          </a:p>
          <a:p>
            <a:pPr marL="174708" indent="-174708">
              <a:buFont typeface="Arial" panose="020B0604020202020204" pitchFamily="34" charset="0"/>
              <a:buChar char="•"/>
            </a:pPr>
            <a:r>
              <a:rPr lang="en-US" altLang="en-US" dirty="0"/>
              <a:t>*: A predefined list from which some statistical coded concepts take their values.</a:t>
            </a:r>
          </a:p>
          <a:p>
            <a:pPr marL="174708" indent="-174708">
              <a:buFont typeface="Arial" panose="020B0604020202020204" pitchFamily="34" charset="0"/>
              <a:buChar char="•"/>
            </a:pPr>
            <a:r>
              <a:rPr lang="en-US" dirty="0"/>
              <a:t>$: It can be a date, also a footnote, e.g., "Survey ran from 1 Jul 2021 - 30 Jun 2022"</a:t>
            </a:r>
          </a:p>
          <a:p>
            <a:pPr marL="174708" indent="-174708">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13D97E61-7C23-4293-9DA8-DE7CB8869890}" type="slidenum">
              <a:rPr lang="en-US" smtClean="0"/>
              <a:t>23</a:t>
            </a:fld>
            <a:endParaRPr lang="en-US"/>
          </a:p>
        </p:txBody>
      </p:sp>
    </p:spTree>
    <p:extLst>
      <p:ext uri="{BB962C8B-B14F-4D97-AF65-F5344CB8AC3E}">
        <p14:creationId xmlns:p14="http://schemas.microsoft.com/office/powerpoint/2010/main" val="1009440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look first at the representation of the dimensions used in the SDG-DSD.</a:t>
            </a:r>
          </a:p>
          <a:p>
            <a:endParaRPr lang="en-US" dirty="0"/>
          </a:p>
          <a:p>
            <a:r>
              <a:rPr lang="en-US" dirty="0"/>
              <a:t>Notice that dimensions that are drawn from a code list, have the agency name, code list name, as well as its version number.</a:t>
            </a:r>
          </a:p>
          <a:p>
            <a:endParaRPr lang="en-US" dirty="0"/>
          </a:p>
          <a:p>
            <a:r>
              <a:rPr lang="en-US" dirty="0"/>
              <a:t>Before exploring the code lists from the SDMX registry, notice that some code lists are taken from different agencies i.e., FREQ.</a:t>
            </a:r>
          </a:p>
          <a:p>
            <a:endParaRPr lang="en-US" dirty="0"/>
          </a:p>
          <a:p>
            <a:r>
              <a:rPr lang="en-US" dirty="0"/>
              <a:t>Wildcards are useful for adding disaggregation </a:t>
            </a:r>
            <a:r>
              <a:rPr lang="en-US" dirty="0">
                <a:sym typeface="Wingdings" panose="05000000000000000000" pitchFamily="2" charset="2"/>
              </a:rPr>
              <a:t> very useful for a</a:t>
            </a:r>
            <a:r>
              <a:rPr lang="en-US" dirty="0"/>
              <a:t>dding breakdowns with SERIES or COMPOSITE BREAKDOWN // Please check session 6 on customizing a national DSD – 4</a:t>
            </a:r>
            <a:r>
              <a:rPr lang="en-US" baseline="30000" dirty="0"/>
              <a:t>th</a:t>
            </a:r>
            <a:r>
              <a:rPr lang="en-US" dirty="0"/>
              <a:t> regional SDMX workshop.</a:t>
            </a:r>
          </a:p>
          <a:p>
            <a:endParaRPr lang="en-US" dirty="0"/>
          </a:p>
          <a:p>
            <a:r>
              <a:rPr lang="en-US" dirty="0"/>
              <a:t>Now open the SDMX registry, and let is check a code list.</a:t>
            </a:r>
          </a:p>
        </p:txBody>
      </p:sp>
      <p:sp>
        <p:nvSpPr>
          <p:cNvPr id="4" name="Slide Number Placeholder 3"/>
          <p:cNvSpPr>
            <a:spLocks noGrp="1"/>
          </p:cNvSpPr>
          <p:nvPr>
            <p:ph type="sldNum" sz="quarter" idx="5"/>
          </p:nvPr>
        </p:nvSpPr>
        <p:spPr/>
        <p:txBody>
          <a:bodyPr/>
          <a:lstStyle/>
          <a:p>
            <a:fld id="{13D97E61-7C23-4293-9DA8-DE7CB8869890}" type="slidenum">
              <a:rPr lang="en-US" smtClean="0"/>
              <a:t>24</a:t>
            </a:fld>
            <a:endParaRPr lang="en-US"/>
          </a:p>
        </p:txBody>
      </p:sp>
    </p:spTree>
    <p:extLst>
      <p:ext uri="{BB962C8B-B14F-4D97-AF65-F5344CB8AC3E}">
        <p14:creationId xmlns:p14="http://schemas.microsoft.com/office/powerpoint/2010/main" val="19979515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representations used for attributes / primary measures concepts for SDG data?</a:t>
            </a:r>
          </a:p>
          <a:p>
            <a:endParaRPr lang="en-US" dirty="0"/>
          </a:p>
        </p:txBody>
      </p:sp>
      <p:sp>
        <p:nvSpPr>
          <p:cNvPr id="4" name="Slide Number Placeholder 3"/>
          <p:cNvSpPr>
            <a:spLocks noGrp="1"/>
          </p:cNvSpPr>
          <p:nvPr>
            <p:ph type="sldNum" sz="quarter" idx="5"/>
          </p:nvPr>
        </p:nvSpPr>
        <p:spPr/>
        <p:txBody>
          <a:bodyPr/>
          <a:lstStyle/>
          <a:p>
            <a:fld id="{13D97E61-7C23-4293-9DA8-DE7CB8869890}" type="slidenum">
              <a:rPr lang="en-US" smtClean="0"/>
              <a:t>25</a:t>
            </a:fld>
            <a:endParaRPr lang="en-US"/>
          </a:p>
        </p:txBody>
      </p:sp>
    </p:spTree>
    <p:extLst>
      <p:ext uri="{BB962C8B-B14F-4D97-AF65-F5344CB8AC3E}">
        <p14:creationId xmlns:p14="http://schemas.microsoft.com/office/powerpoint/2010/main" val="20835115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code lists use generic cross-domain codes, such for example _T, _O.</a:t>
            </a:r>
          </a:p>
          <a:p>
            <a:endParaRPr lang="en-US" dirty="0"/>
          </a:p>
          <a:p>
            <a:r>
              <a:rPr lang="en-US" dirty="0"/>
              <a:t>These cross-domains are very important, especially _L for customizing national DSD.</a:t>
            </a:r>
          </a:p>
          <a:p>
            <a:endParaRPr lang="en-US" dirty="0"/>
          </a:p>
          <a:p>
            <a:pPr defTabSz="698830">
              <a:defRPr/>
            </a:pPr>
            <a:r>
              <a:rPr lang="en-US" dirty="0"/>
              <a:t>//Please check session 6 on customizing a national DSD – 4</a:t>
            </a:r>
            <a:r>
              <a:rPr lang="en-US" baseline="30000" dirty="0"/>
              <a:t>th</a:t>
            </a:r>
            <a:r>
              <a:rPr lang="en-US" dirty="0"/>
              <a:t> regional SDMX workshop //the recommendation on writing the codes, for example, with AGE, it is recommended to use LE (Less or Equal), GE (Greater or Equal) instead of LT (Less Than) or GT (Greater Than).</a:t>
            </a:r>
          </a:p>
        </p:txBody>
      </p:sp>
      <p:sp>
        <p:nvSpPr>
          <p:cNvPr id="4" name="Slide Number Placeholder 3"/>
          <p:cNvSpPr>
            <a:spLocks noGrp="1"/>
          </p:cNvSpPr>
          <p:nvPr>
            <p:ph type="sldNum" sz="quarter" idx="5"/>
          </p:nvPr>
        </p:nvSpPr>
        <p:spPr/>
        <p:txBody>
          <a:bodyPr/>
          <a:lstStyle/>
          <a:p>
            <a:fld id="{13D97E61-7C23-4293-9DA8-DE7CB8869890}" type="slidenum">
              <a:rPr lang="en-US" smtClean="0"/>
              <a:t>26</a:t>
            </a:fld>
            <a:endParaRPr lang="en-US"/>
          </a:p>
        </p:txBody>
      </p:sp>
    </p:spTree>
    <p:extLst>
      <p:ext uri="{BB962C8B-B14F-4D97-AF65-F5344CB8AC3E}">
        <p14:creationId xmlns:p14="http://schemas.microsoft.com/office/powerpoint/2010/main" val="38196207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a:t>So, now in a nutshell, let us summarize what we have learned so far about DSD.</a:t>
            </a:r>
          </a:p>
        </p:txBody>
      </p:sp>
      <p:sp>
        <p:nvSpPr>
          <p:cNvPr id="4" name="Slide Number Placeholder 3"/>
          <p:cNvSpPr>
            <a:spLocks noGrp="1"/>
          </p:cNvSpPr>
          <p:nvPr>
            <p:ph type="sldNum" sz="quarter" idx="5"/>
          </p:nvPr>
        </p:nvSpPr>
        <p:spPr/>
        <p:txBody>
          <a:bodyPr/>
          <a:lstStyle/>
          <a:p>
            <a:fld id="{13D97E61-7C23-4293-9DA8-DE7CB8869890}" type="slidenum">
              <a:rPr lang="en-US" smtClean="0"/>
              <a:t>27</a:t>
            </a:fld>
            <a:endParaRPr lang="en-US"/>
          </a:p>
        </p:txBody>
      </p:sp>
    </p:spTree>
    <p:extLst>
      <p:ext uri="{BB962C8B-B14F-4D97-AF65-F5344CB8AC3E}">
        <p14:creationId xmlns:p14="http://schemas.microsoft.com/office/powerpoint/2010/main" val="18960879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Continued.</a:t>
            </a:r>
          </a:p>
        </p:txBody>
      </p:sp>
      <p:sp>
        <p:nvSpPr>
          <p:cNvPr id="4" name="Slide Number Placeholder 3"/>
          <p:cNvSpPr>
            <a:spLocks noGrp="1"/>
          </p:cNvSpPr>
          <p:nvPr>
            <p:ph type="sldNum" sz="quarter" idx="5"/>
          </p:nvPr>
        </p:nvSpPr>
        <p:spPr/>
        <p:txBody>
          <a:bodyPr/>
          <a:lstStyle/>
          <a:p>
            <a:fld id="{13D97E61-7C23-4293-9DA8-DE7CB8869890}" type="slidenum">
              <a:rPr lang="en-US" smtClean="0"/>
              <a:t>28</a:t>
            </a:fld>
            <a:endParaRPr lang="en-US"/>
          </a:p>
        </p:txBody>
      </p:sp>
    </p:spTree>
    <p:extLst>
      <p:ext uri="{BB962C8B-B14F-4D97-AF65-F5344CB8AC3E}">
        <p14:creationId xmlns:p14="http://schemas.microsoft.com/office/powerpoint/2010/main" val="32297861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98830">
              <a:defRPr/>
            </a:pPr>
            <a:r>
              <a:rPr lang="en-US" dirty="0"/>
              <a:t>Recall that among the objectives of SDMX, is to facilitate the </a:t>
            </a:r>
            <a:r>
              <a:rPr lang="en-US" b="1" i="1" u="dotDash" dirty="0">
                <a:latin typeface="Times New Roman" panose="02020603050405020304" pitchFamily="18" charset="0"/>
                <a:cs typeface="Times New Roman" panose="02020603050405020304" pitchFamily="18" charset="0"/>
              </a:rPr>
              <a:t>validation</a:t>
            </a:r>
            <a:r>
              <a:rPr lang="en-US" dirty="0">
                <a:latin typeface="Times New Roman" panose="02020603050405020304" pitchFamily="18" charset="0"/>
                <a:cs typeface="Times New Roman" panose="02020603050405020304" pitchFamily="18" charset="0"/>
              </a:rPr>
              <a:t> of </a:t>
            </a:r>
            <a:r>
              <a:rPr lang="en-US" b="1" dirty="0">
                <a:latin typeface="Times New Roman" panose="02020603050405020304" pitchFamily="18" charset="0"/>
                <a:cs typeface="Times New Roman" panose="02020603050405020304" pitchFamily="18" charset="0"/>
              </a:rPr>
              <a:t>SDG data</a:t>
            </a:r>
            <a:r>
              <a:rPr lang="en-US" dirty="0">
                <a:latin typeface="Times New Roman" panose="02020603050405020304" pitchFamily="18" charset="0"/>
                <a:cs typeface="Times New Roman" panose="02020603050405020304" pitchFamily="18" charset="0"/>
              </a:rPr>
              <a:t>. </a:t>
            </a:r>
          </a:p>
          <a:p>
            <a:pPr defTabSz="698830">
              <a:defRPr/>
            </a:pPr>
            <a:endParaRPr lang="en-US" dirty="0">
              <a:latin typeface="Times New Roman" panose="02020603050405020304" pitchFamily="18" charset="0"/>
              <a:cs typeface="Times New Roman" panose="02020603050405020304" pitchFamily="18" charset="0"/>
            </a:endParaRPr>
          </a:p>
          <a:p>
            <a:pPr defTabSz="698830">
              <a:defRPr/>
            </a:pPr>
            <a:r>
              <a:rPr lang="en-US" dirty="0">
                <a:latin typeface="Times New Roman" panose="02020603050405020304" pitchFamily="18" charset="0"/>
                <a:cs typeface="Times New Roman" panose="02020603050405020304" pitchFamily="18" charset="0"/>
              </a:rPr>
              <a:t>How can we use SDMX to validate the data?</a:t>
            </a:r>
          </a:p>
          <a:p>
            <a:pPr defTabSz="698830">
              <a:defRPr/>
            </a:pPr>
            <a:endParaRPr lang="en-US" dirty="0">
              <a:latin typeface="Times New Roman" panose="02020603050405020304" pitchFamily="18" charset="0"/>
              <a:cs typeface="Times New Roman" panose="02020603050405020304" pitchFamily="18" charset="0"/>
            </a:endParaRPr>
          </a:p>
          <a:p>
            <a:pPr defTabSz="698830">
              <a:defRPr/>
            </a:pPr>
            <a:r>
              <a:rPr lang="en-US" dirty="0">
                <a:latin typeface="Times New Roman" panose="02020603050405020304" pitchFamily="18" charset="0"/>
                <a:cs typeface="Times New Roman" panose="02020603050405020304" pitchFamily="18" charset="0"/>
              </a:rPr>
              <a:t>Can we use the DSD, or there are other artifacts?</a:t>
            </a:r>
          </a:p>
          <a:p>
            <a:pPr defTabSz="698830">
              <a:defRPr/>
            </a:pPr>
            <a:endParaRPr lang="en-US" dirty="0">
              <a:latin typeface="Times New Roman" panose="02020603050405020304" pitchFamily="18" charset="0"/>
              <a:cs typeface="Times New Roman" panose="02020603050405020304" pitchFamily="18" charset="0"/>
            </a:endParaRPr>
          </a:p>
          <a:p>
            <a:pPr defTabSz="698830">
              <a:defRPr/>
            </a:pPr>
            <a:r>
              <a:rPr lang="en-US" dirty="0">
                <a:latin typeface="Times New Roman" panose="02020603050405020304" pitchFamily="18" charset="0"/>
                <a:cs typeface="Times New Roman" panose="02020603050405020304" pitchFamily="18" charset="0"/>
              </a:rPr>
              <a:t>Given the allowed dimensions for indicator 1.2.1, please find what are the mistakes in the table below?</a:t>
            </a:r>
          </a:p>
        </p:txBody>
      </p:sp>
      <p:sp>
        <p:nvSpPr>
          <p:cNvPr id="4" name="Slide Number Placeholder 3"/>
          <p:cNvSpPr>
            <a:spLocks noGrp="1"/>
          </p:cNvSpPr>
          <p:nvPr>
            <p:ph type="sldNum" sz="quarter" idx="5"/>
          </p:nvPr>
        </p:nvSpPr>
        <p:spPr/>
        <p:txBody>
          <a:bodyPr/>
          <a:lstStyle/>
          <a:p>
            <a:fld id="{13D97E61-7C23-4293-9DA8-DE7CB8869890}" type="slidenum">
              <a:rPr lang="en-US" smtClean="0"/>
              <a:t>29</a:t>
            </a:fld>
            <a:endParaRPr lang="en-US"/>
          </a:p>
        </p:txBody>
      </p:sp>
    </p:spTree>
    <p:extLst>
      <p:ext uri="{BB962C8B-B14F-4D97-AF65-F5344CB8AC3E}">
        <p14:creationId xmlns:p14="http://schemas.microsoft.com/office/powerpoint/2010/main" val="34626281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98830">
              <a:defRPr/>
            </a:pPr>
            <a:r>
              <a:rPr lang="en-US" dirty="0">
                <a:latin typeface="Times New Roman" panose="02020603050405020304" pitchFamily="18" charset="0"/>
                <a:cs typeface="Times New Roman" panose="02020603050405020304" pitchFamily="18" charset="0"/>
              </a:rPr>
              <a:t>By now, we know that the DSD is not useful to validate the relationship among dimensions, thus, how can we resolve that issue?</a:t>
            </a:r>
          </a:p>
          <a:p>
            <a:pPr defTabSz="698830">
              <a:defRPr/>
            </a:pPr>
            <a:endParaRPr lang="en-US" dirty="0">
              <a:latin typeface="Times New Roman" panose="02020603050405020304" pitchFamily="18" charset="0"/>
              <a:cs typeface="Times New Roman" panose="02020603050405020304" pitchFamily="18" charset="0"/>
            </a:endParaRPr>
          </a:p>
          <a:p>
            <a:pPr defTabSz="698830">
              <a:defRPr/>
            </a:pPr>
            <a:r>
              <a:rPr lang="en-US" dirty="0">
                <a:latin typeface="Times New Roman" panose="02020603050405020304" pitchFamily="18" charset="0"/>
                <a:cs typeface="Times New Roman" panose="02020603050405020304" pitchFamily="18" charset="0"/>
              </a:rPr>
              <a:t>Another artifact is created,  i.e., the dataflow, so what is a dataflow?</a:t>
            </a:r>
          </a:p>
          <a:p>
            <a:endParaRPr lang="en-US" dirty="0"/>
          </a:p>
        </p:txBody>
      </p:sp>
      <p:sp>
        <p:nvSpPr>
          <p:cNvPr id="4" name="Slide Number Placeholder 3"/>
          <p:cNvSpPr>
            <a:spLocks noGrp="1"/>
          </p:cNvSpPr>
          <p:nvPr>
            <p:ph type="sldNum" sz="quarter" idx="5"/>
          </p:nvPr>
        </p:nvSpPr>
        <p:spPr/>
        <p:txBody>
          <a:bodyPr/>
          <a:lstStyle/>
          <a:p>
            <a:fld id="{13D97E61-7C23-4293-9DA8-DE7CB8869890}" type="slidenum">
              <a:rPr lang="en-US" smtClean="0"/>
              <a:t>30</a:t>
            </a:fld>
            <a:endParaRPr lang="en-US"/>
          </a:p>
        </p:txBody>
      </p:sp>
    </p:spTree>
    <p:extLst>
      <p:ext uri="{BB962C8B-B14F-4D97-AF65-F5344CB8AC3E}">
        <p14:creationId xmlns:p14="http://schemas.microsoft.com/office/powerpoint/2010/main" val="490546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t>
            </a:r>
            <a:r>
              <a:rPr lang="en-US" dirty="0">
                <a:sym typeface="Wingdings" panose="05000000000000000000" pitchFamily="2" charset="2"/>
              </a:rPr>
              <a:t>ESCWA SDMX Converter, and why it is important?</a:t>
            </a:r>
            <a:endParaRPr lang="en-US" dirty="0"/>
          </a:p>
        </p:txBody>
      </p:sp>
      <p:sp>
        <p:nvSpPr>
          <p:cNvPr id="4" name="Slide Number Placeholder 3"/>
          <p:cNvSpPr>
            <a:spLocks noGrp="1"/>
          </p:cNvSpPr>
          <p:nvPr>
            <p:ph type="sldNum" sz="quarter" idx="5"/>
          </p:nvPr>
        </p:nvSpPr>
        <p:spPr/>
        <p:txBody>
          <a:bodyPr/>
          <a:lstStyle/>
          <a:p>
            <a:fld id="{13D97E61-7C23-4293-9DA8-DE7CB8869890}" type="slidenum">
              <a:rPr lang="en-US" smtClean="0"/>
              <a:t>4</a:t>
            </a:fld>
            <a:endParaRPr lang="en-US"/>
          </a:p>
        </p:txBody>
      </p:sp>
    </p:spTree>
    <p:extLst>
      <p:ext uri="{BB962C8B-B14F-4D97-AF65-F5344CB8AC3E}">
        <p14:creationId xmlns:p14="http://schemas.microsoft.com/office/powerpoint/2010/main" val="16643158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98830">
              <a:defRPr/>
            </a:pPr>
            <a:r>
              <a:rPr lang="en-US" dirty="0">
                <a:latin typeface="Times New Roman" panose="02020603050405020304" pitchFamily="18" charset="0"/>
                <a:cs typeface="Times New Roman" panose="02020603050405020304" pitchFamily="18" charset="0"/>
              </a:rPr>
              <a:t>There are two types of dataflows used for SDGs, one is used for global reporting, while the other is used for country reporting.</a:t>
            </a:r>
          </a:p>
        </p:txBody>
      </p:sp>
      <p:sp>
        <p:nvSpPr>
          <p:cNvPr id="4" name="Slide Number Placeholder 3"/>
          <p:cNvSpPr>
            <a:spLocks noGrp="1"/>
          </p:cNvSpPr>
          <p:nvPr>
            <p:ph type="sldNum" sz="quarter" idx="5"/>
          </p:nvPr>
        </p:nvSpPr>
        <p:spPr/>
        <p:txBody>
          <a:bodyPr/>
          <a:lstStyle/>
          <a:p>
            <a:fld id="{13D97E61-7C23-4293-9DA8-DE7CB8869890}" type="slidenum">
              <a:rPr lang="en-US" smtClean="0"/>
              <a:t>31</a:t>
            </a:fld>
            <a:endParaRPr lang="en-US"/>
          </a:p>
        </p:txBody>
      </p:sp>
    </p:spTree>
    <p:extLst>
      <p:ext uri="{BB962C8B-B14F-4D97-AF65-F5344CB8AC3E}">
        <p14:creationId xmlns:p14="http://schemas.microsoft.com/office/powerpoint/2010/main" val="37768392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98830">
              <a:defRPr/>
            </a:pPr>
            <a:r>
              <a:rPr lang="en-US" dirty="0">
                <a:latin typeface="Times New Roman" panose="02020603050405020304" pitchFamily="18" charset="0"/>
                <a:cs typeface="Times New Roman" panose="02020603050405020304" pitchFamily="18" charset="0"/>
              </a:rPr>
              <a:t>So, are there any other artifacts that are used for data validation with SDMX?</a:t>
            </a:r>
          </a:p>
        </p:txBody>
      </p:sp>
      <p:sp>
        <p:nvSpPr>
          <p:cNvPr id="4" name="Slide Number Placeholder 3"/>
          <p:cNvSpPr>
            <a:spLocks noGrp="1"/>
          </p:cNvSpPr>
          <p:nvPr>
            <p:ph type="sldNum" sz="quarter" idx="5"/>
          </p:nvPr>
        </p:nvSpPr>
        <p:spPr/>
        <p:txBody>
          <a:bodyPr/>
          <a:lstStyle/>
          <a:p>
            <a:fld id="{13D97E61-7C23-4293-9DA8-DE7CB8869890}" type="slidenum">
              <a:rPr lang="en-US" smtClean="0"/>
              <a:t>32</a:t>
            </a:fld>
            <a:endParaRPr lang="en-US"/>
          </a:p>
        </p:txBody>
      </p:sp>
    </p:spTree>
    <p:extLst>
      <p:ext uri="{BB962C8B-B14F-4D97-AF65-F5344CB8AC3E}">
        <p14:creationId xmlns:p14="http://schemas.microsoft.com/office/powerpoint/2010/main" val="5318734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98830">
              <a:defRPr/>
            </a:pPr>
            <a:r>
              <a:rPr lang="en-US" dirty="0">
                <a:latin typeface="Times New Roman" panose="02020603050405020304" pitchFamily="18" charset="0"/>
                <a:cs typeface="Times New Roman" panose="02020603050405020304" pitchFamily="18" charset="0"/>
              </a:rPr>
              <a:t>There are two types of content constraints used for SDGs, cube region and cube series.</a:t>
            </a:r>
          </a:p>
        </p:txBody>
      </p:sp>
      <p:sp>
        <p:nvSpPr>
          <p:cNvPr id="4" name="Slide Number Placeholder 3"/>
          <p:cNvSpPr>
            <a:spLocks noGrp="1"/>
          </p:cNvSpPr>
          <p:nvPr>
            <p:ph type="sldNum" sz="quarter" idx="5"/>
          </p:nvPr>
        </p:nvSpPr>
        <p:spPr/>
        <p:txBody>
          <a:bodyPr/>
          <a:lstStyle/>
          <a:p>
            <a:fld id="{13D97E61-7C23-4293-9DA8-DE7CB8869890}" type="slidenum">
              <a:rPr lang="en-US" smtClean="0"/>
              <a:t>33</a:t>
            </a:fld>
            <a:endParaRPr lang="en-US"/>
          </a:p>
        </p:txBody>
      </p:sp>
    </p:spTree>
    <p:extLst>
      <p:ext uri="{BB962C8B-B14F-4D97-AF65-F5344CB8AC3E}">
        <p14:creationId xmlns:p14="http://schemas.microsoft.com/office/powerpoint/2010/main" val="10043623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98830">
              <a:defRPr/>
            </a:pPr>
            <a:r>
              <a:rPr lang="en-US" dirty="0"/>
              <a:t>By now, you should be familiar with key SDMX SDG-related artifacts, how you can now exchange your data?</a:t>
            </a:r>
          </a:p>
          <a:p>
            <a:pPr defTabSz="698830">
              <a:defRPr/>
            </a:pPr>
            <a:endParaRPr lang="en-US" dirty="0"/>
          </a:p>
          <a:p>
            <a:pPr defTabSz="698830">
              <a:defRPr/>
            </a:pPr>
            <a:r>
              <a:rPr lang="en-US" dirty="0"/>
              <a:t>What is the SDMX tool?</a:t>
            </a:r>
          </a:p>
          <a:p>
            <a:pPr defTabSz="698830">
              <a:defRPr/>
            </a:pPr>
            <a:endParaRPr lang="en-US" dirty="0"/>
          </a:p>
          <a:p>
            <a:pPr defTabSz="698830">
              <a:defRPr/>
            </a:pPr>
            <a:r>
              <a:rPr lang="en-US" dirty="0"/>
              <a:t>i.e., SDMX Converter </a:t>
            </a:r>
          </a:p>
          <a:p>
            <a:pPr defTabSz="698830">
              <a:defRPr/>
            </a:pPr>
            <a:endParaRPr lang="en-US" dirty="0"/>
          </a:p>
          <a:p>
            <a:pPr defTabSz="698830">
              <a:defRPr/>
            </a:pPr>
            <a:r>
              <a:rPr lang="en-US" dirty="0"/>
              <a:t>The input used for the SDMX converter can be an XML file (specific structures) can be a CSV Excel file, or an Excel file.</a:t>
            </a:r>
          </a:p>
          <a:p>
            <a:pPr defTabSz="698830">
              <a:defRPr/>
            </a:pPr>
            <a:endParaRPr lang="en-US" dirty="0"/>
          </a:p>
          <a:p>
            <a:pPr defTabSz="698830">
              <a:defRPr/>
            </a:pPr>
            <a:r>
              <a:rPr lang="en-US" dirty="0"/>
              <a:t>However, the most widely used input is Excel files, so let us now have a wholistic review the structure of the Excel.</a:t>
            </a:r>
          </a:p>
          <a:p>
            <a:endParaRPr lang="en-US" dirty="0"/>
          </a:p>
        </p:txBody>
      </p:sp>
      <p:sp>
        <p:nvSpPr>
          <p:cNvPr id="4" name="Slide Number Placeholder 3"/>
          <p:cNvSpPr>
            <a:spLocks noGrp="1"/>
          </p:cNvSpPr>
          <p:nvPr>
            <p:ph type="sldNum" sz="quarter" idx="5"/>
          </p:nvPr>
        </p:nvSpPr>
        <p:spPr/>
        <p:txBody>
          <a:bodyPr/>
          <a:lstStyle/>
          <a:p>
            <a:fld id="{13D97E61-7C23-4293-9DA8-DE7CB8869890}" type="slidenum">
              <a:rPr lang="en-US" smtClean="0"/>
              <a:t>35</a:t>
            </a:fld>
            <a:endParaRPr lang="en-US"/>
          </a:p>
        </p:txBody>
      </p:sp>
    </p:spTree>
    <p:extLst>
      <p:ext uri="{BB962C8B-B14F-4D97-AF65-F5344CB8AC3E}">
        <p14:creationId xmlns:p14="http://schemas.microsoft.com/office/powerpoint/2010/main" val="33618918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are the main sheets that can be used in the Excel file?</a:t>
            </a:r>
          </a:p>
          <a:p>
            <a:endParaRPr lang="en-US" dirty="0"/>
          </a:p>
          <a:p>
            <a:r>
              <a:rPr lang="en-US" dirty="0"/>
              <a:t>1- Data</a:t>
            </a:r>
          </a:p>
          <a:p>
            <a:endParaRPr lang="en-US" dirty="0"/>
          </a:p>
          <a:p>
            <a:r>
              <a:rPr lang="en-US" dirty="0"/>
              <a:t>2- Parameter</a:t>
            </a:r>
          </a:p>
          <a:p>
            <a:endParaRPr lang="en-US" dirty="0"/>
          </a:p>
          <a:p>
            <a:r>
              <a:rPr lang="en-US" dirty="0"/>
              <a:t>3- </a:t>
            </a:r>
            <a:r>
              <a:rPr lang="en-US" dirty="0" err="1"/>
              <a:t>Parameter_mapping</a:t>
            </a:r>
            <a:r>
              <a:rPr lang="en-US" dirty="0"/>
              <a:t> (optional) </a:t>
            </a:r>
            <a:r>
              <a:rPr lang="en-US" dirty="0">
                <a:sym typeface="Wingdings" panose="05000000000000000000" pitchFamily="2" charset="2"/>
              </a:rPr>
              <a:t> two columns: Data sheet &amp; Parameter sheet</a:t>
            </a:r>
          </a:p>
          <a:p>
            <a:endParaRPr lang="en-US" dirty="0">
              <a:sym typeface="Wingdings" panose="05000000000000000000" pitchFamily="2" charset="2"/>
            </a:endParaRPr>
          </a:p>
          <a:p>
            <a:r>
              <a:rPr lang="en-US" dirty="0">
                <a:sym typeface="Wingdings" panose="05000000000000000000" pitchFamily="2" charset="2"/>
              </a:rPr>
              <a:t>4- Transcoding</a:t>
            </a:r>
          </a:p>
          <a:p>
            <a:endParaRPr lang="en-US" dirty="0">
              <a:sym typeface="Wingdings" panose="05000000000000000000" pitchFamily="2" charset="2"/>
            </a:endParaRPr>
          </a:p>
          <a:p>
            <a:r>
              <a:rPr lang="en-US" dirty="0">
                <a:sym typeface="Wingdings" panose="05000000000000000000" pitchFamily="2" charset="2"/>
              </a:rPr>
              <a:t>5- Val</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3D97E61-7C23-4293-9DA8-DE7CB8869890}" type="slidenum">
              <a:rPr lang="en-US" smtClean="0"/>
              <a:t>36</a:t>
            </a:fld>
            <a:endParaRPr lang="en-US"/>
          </a:p>
        </p:txBody>
      </p:sp>
    </p:spTree>
    <p:extLst>
      <p:ext uri="{BB962C8B-B14F-4D97-AF65-F5344CB8AC3E}">
        <p14:creationId xmlns:p14="http://schemas.microsoft.com/office/powerpoint/2010/main" val="10940759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a structure for sheet “data”, it could be built differently, also the position of the concepts can be altered based on user preference, however, any changes in the position of any concept, must be reflected on sheet parameter, and this is what we will look at in the next slides.</a:t>
            </a:r>
          </a:p>
        </p:txBody>
      </p:sp>
      <p:sp>
        <p:nvSpPr>
          <p:cNvPr id="4" name="Slide Number Placeholder 3"/>
          <p:cNvSpPr>
            <a:spLocks noGrp="1"/>
          </p:cNvSpPr>
          <p:nvPr>
            <p:ph type="sldNum" sz="quarter" idx="5"/>
          </p:nvPr>
        </p:nvSpPr>
        <p:spPr/>
        <p:txBody>
          <a:bodyPr/>
          <a:lstStyle/>
          <a:p>
            <a:fld id="{13D97E61-7C23-4293-9DA8-DE7CB8869890}" type="slidenum">
              <a:rPr lang="en-US" smtClean="0"/>
              <a:t>37</a:t>
            </a:fld>
            <a:endParaRPr lang="en-US"/>
          </a:p>
        </p:txBody>
      </p:sp>
    </p:spTree>
    <p:extLst>
      <p:ext uri="{BB962C8B-B14F-4D97-AF65-F5344CB8AC3E}">
        <p14:creationId xmlns:p14="http://schemas.microsoft.com/office/powerpoint/2010/main" val="40316372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review the notions used in sheet parameter and their role.</a:t>
            </a:r>
          </a:p>
        </p:txBody>
      </p:sp>
      <p:sp>
        <p:nvSpPr>
          <p:cNvPr id="4" name="Slide Number Placeholder 3"/>
          <p:cNvSpPr>
            <a:spLocks noGrp="1"/>
          </p:cNvSpPr>
          <p:nvPr>
            <p:ph type="sldNum" sz="quarter" idx="5"/>
          </p:nvPr>
        </p:nvSpPr>
        <p:spPr/>
        <p:txBody>
          <a:bodyPr/>
          <a:lstStyle/>
          <a:p>
            <a:fld id="{13D97E61-7C23-4293-9DA8-DE7CB8869890}" type="slidenum">
              <a:rPr lang="en-US" smtClean="0"/>
              <a:t>38</a:t>
            </a:fld>
            <a:endParaRPr lang="en-US"/>
          </a:p>
        </p:txBody>
      </p:sp>
    </p:spTree>
    <p:extLst>
      <p:ext uri="{BB962C8B-B14F-4D97-AF65-F5344CB8AC3E}">
        <p14:creationId xmlns:p14="http://schemas.microsoft.com/office/powerpoint/2010/main" val="28255947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98830">
              <a:defRPr/>
            </a:pPr>
            <a:r>
              <a:rPr lang="en-US" dirty="0"/>
              <a:t> What are the positions types supported in SDMX?</a:t>
            </a:r>
          </a:p>
        </p:txBody>
      </p:sp>
      <p:sp>
        <p:nvSpPr>
          <p:cNvPr id="4" name="Slide Number Placeholder 3"/>
          <p:cNvSpPr>
            <a:spLocks noGrp="1"/>
          </p:cNvSpPr>
          <p:nvPr>
            <p:ph type="sldNum" sz="quarter" idx="5"/>
          </p:nvPr>
        </p:nvSpPr>
        <p:spPr/>
        <p:txBody>
          <a:bodyPr/>
          <a:lstStyle/>
          <a:p>
            <a:fld id="{13D97E61-7C23-4293-9DA8-DE7CB8869890}" type="slidenum">
              <a:rPr lang="en-US" smtClean="0"/>
              <a:t>39</a:t>
            </a:fld>
            <a:endParaRPr lang="en-US"/>
          </a:p>
        </p:txBody>
      </p:sp>
    </p:spTree>
    <p:extLst>
      <p:ext uri="{BB962C8B-B14F-4D97-AF65-F5344CB8AC3E}">
        <p14:creationId xmlns:p14="http://schemas.microsoft.com/office/powerpoint/2010/main" val="1409463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98830">
              <a:defRPr/>
            </a:pPr>
            <a:r>
              <a:rPr lang="en-US" dirty="0"/>
              <a:t>In Parameter sheet, mandatory parameters must be presented.</a:t>
            </a:r>
          </a:p>
        </p:txBody>
      </p:sp>
      <p:sp>
        <p:nvSpPr>
          <p:cNvPr id="4" name="Slide Number Placeholder 3"/>
          <p:cNvSpPr>
            <a:spLocks noGrp="1"/>
          </p:cNvSpPr>
          <p:nvPr>
            <p:ph type="sldNum" sz="quarter" idx="5"/>
          </p:nvPr>
        </p:nvSpPr>
        <p:spPr/>
        <p:txBody>
          <a:bodyPr/>
          <a:lstStyle/>
          <a:p>
            <a:fld id="{13D97E61-7C23-4293-9DA8-DE7CB8869890}" type="slidenum">
              <a:rPr lang="en-US" smtClean="0"/>
              <a:t>40</a:t>
            </a:fld>
            <a:endParaRPr lang="en-US"/>
          </a:p>
        </p:txBody>
      </p:sp>
    </p:spTree>
    <p:extLst>
      <p:ext uri="{BB962C8B-B14F-4D97-AF65-F5344CB8AC3E}">
        <p14:creationId xmlns:p14="http://schemas.microsoft.com/office/powerpoint/2010/main" val="5936400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different mappings, mainly in time-period.</a:t>
            </a:r>
          </a:p>
        </p:txBody>
      </p:sp>
      <p:sp>
        <p:nvSpPr>
          <p:cNvPr id="4" name="Slide Number Placeholder 3"/>
          <p:cNvSpPr>
            <a:spLocks noGrp="1"/>
          </p:cNvSpPr>
          <p:nvPr>
            <p:ph type="sldNum" sz="quarter" idx="5"/>
          </p:nvPr>
        </p:nvSpPr>
        <p:spPr/>
        <p:txBody>
          <a:bodyPr/>
          <a:lstStyle/>
          <a:p>
            <a:fld id="{13D97E61-7C23-4293-9DA8-DE7CB8869890}" type="slidenum">
              <a:rPr lang="en-US" smtClean="0"/>
              <a:t>41</a:t>
            </a:fld>
            <a:endParaRPr lang="en-US"/>
          </a:p>
        </p:txBody>
      </p:sp>
    </p:spTree>
    <p:extLst>
      <p:ext uri="{BB962C8B-B14F-4D97-AF65-F5344CB8AC3E}">
        <p14:creationId xmlns:p14="http://schemas.microsoft.com/office/powerpoint/2010/main" val="2943093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are logged in to your account, and press on the SDMX Converter tab, and download the template.</a:t>
            </a:r>
          </a:p>
        </p:txBody>
      </p:sp>
      <p:sp>
        <p:nvSpPr>
          <p:cNvPr id="4" name="Slide Number Placeholder 3"/>
          <p:cNvSpPr>
            <a:spLocks noGrp="1"/>
          </p:cNvSpPr>
          <p:nvPr>
            <p:ph type="sldNum" sz="quarter" idx="5"/>
          </p:nvPr>
        </p:nvSpPr>
        <p:spPr/>
        <p:txBody>
          <a:bodyPr/>
          <a:lstStyle/>
          <a:p>
            <a:fld id="{13D97E61-7C23-4293-9DA8-DE7CB8869890}" type="slidenum">
              <a:rPr lang="en-US" smtClean="0"/>
              <a:t>5</a:t>
            </a:fld>
            <a:endParaRPr lang="en-US"/>
          </a:p>
        </p:txBody>
      </p:sp>
    </p:spTree>
    <p:extLst>
      <p:ext uri="{BB962C8B-B14F-4D97-AF65-F5344CB8AC3E}">
        <p14:creationId xmlns:p14="http://schemas.microsoft.com/office/powerpoint/2010/main" val="9848641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sheet transcoding, what is the objective of it?</a:t>
            </a:r>
          </a:p>
        </p:txBody>
      </p:sp>
      <p:sp>
        <p:nvSpPr>
          <p:cNvPr id="4" name="Slide Number Placeholder 3"/>
          <p:cNvSpPr>
            <a:spLocks noGrp="1"/>
          </p:cNvSpPr>
          <p:nvPr>
            <p:ph type="sldNum" sz="quarter" idx="5"/>
          </p:nvPr>
        </p:nvSpPr>
        <p:spPr/>
        <p:txBody>
          <a:bodyPr/>
          <a:lstStyle/>
          <a:p>
            <a:fld id="{13D97E61-7C23-4293-9DA8-DE7CB8869890}" type="slidenum">
              <a:rPr lang="en-US" smtClean="0"/>
              <a:t>42</a:t>
            </a:fld>
            <a:endParaRPr lang="en-US"/>
          </a:p>
        </p:txBody>
      </p:sp>
    </p:spTree>
    <p:extLst>
      <p:ext uri="{BB962C8B-B14F-4D97-AF65-F5344CB8AC3E}">
        <p14:creationId xmlns:p14="http://schemas.microsoft.com/office/powerpoint/2010/main" val="10628912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98830">
              <a:defRPr/>
            </a:pPr>
            <a:r>
              <a:rPr lang="en-US" dirty="0"/>
              <a:t>The list here is not exhaustive, and does not cover all possible errors, but rather covers the most recurrent and encountered by countries.</a:t>
            </a:r>
          </a:p>
        </p:txBody>
      </p:sp>
      <p:sp>
        <p:nvSpPr>
          <p:cNvPr id="4" name="Slide Number Placeholder 3"/>
          <p:cNvSpPr>
            <a:spLocks noGrp="1"/>
          </p:cNvSpPr>
          <p:nvPr>
            <p:ph type="sldNum" sz="quarter" idx="5"/>
          </p:nvPr>
        </p:nvSpPr>
        <p:spPr/>
        <p:txBody>
          <a:bodyPr/>
          <a:lstStyle/>
          <a:p>
            <a:fld id="{13D97E61-7C23-4293-9DA8-DE7CB8869890}" type="slidenum">
              <a:rPr lang="en-US" smtClean="0"/>
              <a:t>43</a:t>
            </a:fld>
            <a:endParaRPr lang="en-US"/>
          </a:p>
        </p:txBody>
      </p:sp>
    </p:spTree>
    <p:extLst>
      <p:ext uri="{BB962C8B-B14F-4D97-AF65-F5344CB8AC3E}">
        <p14:creationId xmlns:p14="http://schemas.microsoft.com/office/powerpoint/2010/main" val="12307716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Bullet 3 </a:t>
            </a:r>
            <a:r>
              <a:rPr lang="en-US" dirty="0">
                <a:sym typeface="Wingdings" panose="05000000000000000000" pitchFamily="2" charset="2"/>
              </a:rPr>
              <a:t> </a:t>
            </a:r>
            <a:r>
              <a:rPr lang="en-US" dirty="0"/>
              <a:t>(</a:t>
            </a:r>
            <a:r>
              <a:rPr lang="en-US" dirty="0">
                <a:highlight>
                  <a:srgbClr val="FFFF00"/>
                </a:highlight>
              </a:rPr>
              <a:t>recall validation with SDMX - Cube Region</a:t>
            </a:r>
            <a:r>
              <a:rPr lang="en-US" dirty="0"/>
              <a:t>)</a:t>
            </a:r>
          </a:p>
        </p:txBody>
      </p:sp>
      <p:sp>
        <p:nvSpPr>
          <p:cNvPr id="4" name="Slide Number Placeholder 3"/>
          <p:cNvSpPr>
            <a:spLocks noGrp="1"/>
          </p:cNvSpPr>
          <p:nvPr>
            <p:ph type="sldNum" sz="quarter" idx="5"/>
          </p:nvPr>
        </p:nvSpPr>
        <p:spPr/>
        <p:txBody>
          <a:bodyPr/>
          <a:lstStyle/>
          <a:p>
            <a:fld id="{13D97E61-7C23-4293-9DA8-DE7CB8869890}" type="slidenum">
              <a:rPr lang="en-US" smtClean="0"/>
              <a:t>44</a:t>
            </a:fld>
            <a:endParaRPr lang="en-US"/>
          </a:p>
        </p:txBody>
      </p:sp>
    </p:spTree>
    <p:extLst>
      <p:ext uri="{BB962C8B-B14F-4D97-AF65-F5344CB8AC3E}">
        <p14:creationId xmlns:p14="http://schemas.microsoft.com/office/powerpoint/2010/main" val="40927053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97E61-7C23-4293-9DA8-DE7CB8869890}" type="slidenum">
              <a:rPr lang="en-US" smtClean="0"/>
              <a:t>45</a:t>
            </a:fld>
            <a:endParaRPr lang="en-US"/>
          </a:p>
        </p:txBody>
      </p:sp>
    </p:spTree>
    <p:extLst>
      <p:ext uri="{BB962C8B-B14F-4D97-AF65-F5344CB8AC3E}">
        <p14:creationId xmlns:p14="http://schemas.microsoft.com/office/powerpoint/2010/main" val="18882886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participants what is the error for bullet 4</a:t>
            </a:r>
          </a:p>
        </p:txBody>
      </p:sp>
      <p:sp>
        <p:nvSpPr>
          <p:cNvPr id="4" name="Slide Number Placeholder 3"/>
          <p:cNvSpPr>
            <a:spLocks noGrp="1"/>
          </p:cNvSpPr>
          <p:nvPr>
            <p:ph type="sldNum" sz="quarter" idx="5"/>
          </p:nvPr>
        </p:nvSpPr>
        <p:spPr/>
        <p:txBody>
          <a:bodyPr/>
          <a:lstStyle/>
          <a:p>
            <a:fld id="{13D97E61-7C23-4293-9DA8-DE7CB8869890}" type="slidenum">
              <a:rPr lang="en-US" smtClean="0"/>
              <a:t>46</a:t>
            </a:fld>
            <a:endParaRPr lang="en-US"/>
          </a:p>
        </p:txBody>
      </p:sp>
    </p:spTree>
    <p:extLst>
      <p:ext uri="{BB962C8B-B14F-4D97-AF65-F5344CB8AC3E}">
        <p14:creationId xmlns:p14="http://schemas.microsoft.com/office/powerpoint/2010/main" val="31776855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98830">
              <a:defRPr/>
            </a:pPr>
            <a:endParaRPr lang="en-US" dirty="0"/>
          </a:p>
        </p:txBody>
      </p:sp>
      <p:sp>
        <p:nvSpPr>
          <p:cNvPr id="4" name="Slide Number Placeholder 3"/>
          <p:cNvSpPr>
            <a:spLocks noGrp="1"/>
          </p:cNvSpPr>
          <p:nvPr>
            <p:ph type="sldNum" sz="quarter" idx="5"/>
          </p:nvPr>
        </p:nvSpPr>
        <p:spPr/>
        <p:txBody>
          <a:bodyPr/>
          <a:lstStyle/>
          <a:p>
            <a:fld id="{13D97E61-7C23-4293-9DA8-DE7CB8869890}" type="slidenum">
              <a:rPr lang="en-US" smtClean="0"/>
              <a:t>48</a:t>
            </a:fld>
            <a:endParaRPr lang="en-US"/>
          </a:p>
        </p:txBody>
      </p:sp>
    </p:spTree>
    <p:extLst>
      <p:ext uri="{BB962C8B-B14F-4D97-AF65-F5344CB8AC3E}">
        <p14:creationId xmlns:p14="http://schemas.microsoft.com/office/powerpoint/2010/main" val="17435947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give an example on the review of coding and transcoding example Egypt (HW)</a:t>
            </a:r>
          </a:p>
        </p:txBody>
      </p:sp>
      <p:sp>
        <p:nvSpPr>
          <p:cNvPr id="4" name="Slide Number Placeholder 3"/>
          <p:cNvSpPr>
            <a:spLocks noGrp="1"/>
          </p:cNvSpPr>
          <p:nvPr>
            <p:ph type="sldNum" sz="quarter" idx="5"/>
          </p:nvPr>
        </p:nvSpPr>
        <p:spPr/>
        <p:txBody>
          <a:bodyPr/>
          <a:lstStyle/>
          <a:p>
            <a:fld id="{13D97E61-7C23-4293-9DA8-DE7CB8869890}" type="slidenum">
              <a:rPr lang="en-US" smtClean="0"/>
              <a:t>57</a:t>
            </a:fld>
            <a:endParaRPr lang="en-US"/>
          </a:p>
        </p:txBody>
      </p:sp>
    </p:spTree>
    <p:extLst>
      <p:ext uri="{BB962C8B-B14F-4D97-AF65-F5344CB8AC3E}">
        <p14:creationId xmlns:p14="http://schemas.microsoft.com/office/powerpoint/2010/main" val="2424866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Remaining issues pertains to copy and paste, here, country must be accurate in entering the data.</a:t>
            </a:r>
          </a:p>
        </p:txBody>
      </p:sp>
      <p:sp>
        <p:nvSpPr>
          <p:cNvPr id="4" name="Slide Number Placeholder 3"/>
          <p:cNvSpPr>
            <a:spLocks noGrp="1"/>
          </p:cNvSpPr>
          <p:nvPr>
            <p:ph type="sldNum" sz="quarter" idx="5"/>
          </p:nvPr>
        </p:nvSpPr>
        <p:spPr/>
        <p:txBody>
          <a:bodyPr/>
          <a:lstStyle/>
          <a:p>
            <a:fld id="{13D97E61-7C23-4293-9DA8-DE7CB8869890}" type="slidenum">
              <a:rPr lang="en-US" smtClean="0"/>
              <a:t>6</a:t>
            </a:fld>
            <a:endParaRPr lang="en-US"/>
          </a:p>
        </p:txBody>
      </p:sp>
    </p:spTree>
    <p:extLst>
      <p:ext uri="{BB962C8B-B14F-4D97-AF65-F5344CB8AC3E}">
        <p14:creationId xmlns:p14="http://schemas.microsoft.com/office/powerpoint/2010/main" val="3433307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97E61-7C23-4293-9DA8-DE7CB8869890}" type="slidenum">
              <a:rPr lang="en-US" smtClean="0"/>
              <a:t>7</a:t>
            </a:fld>
            <a:endParaRPr lang="en-US"/>
          </a:p>
        </p:txBody>
      </p:sp>
    </p:spTree>
    <p:extLst>
      <p:ext uri="{BB962C8B-B14F-4D97-AF65-F5344CB8AC3E}">
        <p14:creationId xmlns:p14="http://schemas.microsoft.com/office/powerpoint/2010/main" val="3776614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97E61-7C23-4293-9DA8-DE7CB8869890}" type="slidenum">
              <a:rPr lang="en-US" smtClean="0"/>
              <a:t>8</a:t>
            </a:fld>
            <a:endParaRPr lang="en-US"/>
          </a:p>
        </p:txBody>
      </p:sp>
    </p:spTree>
    <p:extLst>
      <p:ext uri="{BB962C8B-B14F-4D97-AF65-F5344CB8AC3E}">
        <p14:creationId xmlns:p14="http://schemas.microsoft.com/office/powerpoint/2010/main" val="3679255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97E61-7C23-4293-9DA8-DE7CB8869890}" type="slidenum">
              <a:rPr lang="en-US" smtClean="0"/>
              <a:t>9</a:t>
            </a:fld>
            <a:endParaRPr lang="en-US"/>
          </a:p>
        </p:txBody>
      </p:sp>
    </p:spTree>
    <p:extLst>
      <p:ext uri="{BB962C8B-B14F-4D97-AF65-F5344CB8AC3E}">
        <p14:creationId xmlns:p14="http://schemas.microsoft.com/office/powerpoint/2010/main" val="2344139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97E61-7C23-4293-9DA8-DE7CB8869890}" type="slidenum">
              <a:rPr lang="en-US" smtClean="0"/>
              <a:t>10</a:t>
            </a:fld>
            <a:endParaRPr lang="en-US"/>
          </a:p>
        </p:txBody>
      </p:sp>
    </p:spTree>
    <p:extLst>
      <p:ext uri="{BB962C8B-B14F-4D97-AF65-F5344CB8AC3E}">
        <p14:creationId xmlns:p14="http://schemas.microsoft.com/office/powerpoint/2010/main" val="3017818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8CB008A-03C8-4E6D-B20E-E0A07F6DC014}" type="datetime1">
              <a:rPr lang="en-US" smtClean="0"/>
              <a:t>07/06/2023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CA4384-AE8E-46E5-BBCD-64CFDC07B3E9}" type="slidenum">
              <a:rPr lang="en-US" smtClean="0"/>
              <a:t>‹#›</a:t>
            </a:fld>
            <a:endParaRPr lang="en-US"/>
          </a:p>
        </p:txBody>
      </p:sp>
    </p:spTree>
    <p:extLst>
      <p:ext uri="{BB962C8B-B14F-4D97-AF65-F5344CB8AC3E}">
        <p14:creationId xmlns:p14="http://schemas.microsoft.com/office/powerpoint/2010/main" val="1730648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advClick="0" advTm="4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A6951A-F884-401F-BE07-8C1CF87A78C8}" type="datetime1">
              <a:rPr lang="en-US" smtClean="0"/>
              <a:t>07/06/2023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CA4384-AE8E-46E5-BBCD-64CFDC07B3E9}" type="slidenum">
              <a:rPr lang="en-US" smtClean="0"/>
              <a:t>‹#›</a:t>
            </a:fld>
            <a:endParaRPr lang="en-US"/>
          </a:p>
        </p:txBody>
      </p:sp>
    </p:spTree>
    <p:extLst>
      <p:ext uri="{BB962C8B-B14F-4D97-AF65-F5344CB8AC3E}">
        <p14:creationId xmlns:p14="http://schemas.microsoft.com/office/powerpoint/2010/main" val="74325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advClick="0" advTm="4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5BE98D-51BF-409E-9697-CE6BAE5F1824}" type="datetime1">
              <a:rPr lang="en-US" smtClean="0"/>
              <a:t>07/06/2023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CA4384-AE8E-46E5-BBCD-64CFDC07B3E9}" type="slidenum">
              <a:rPr lang="en-US" smtClean="0"/>
              <a:t>‹#›</a:t>
            </a:fld>
            <a:endParaRPr lang="en-US"/>
          </a:p>
        </p:txBody>
      </p:sp>
    </p:spTree>
    <p:extLst>
      <p:ext uri="{BB962C8B-B14F-4D97-AF65-F5344CB8AC3E}">
        <p14:creationId xmlns:p14="http://schemas.microsoft.com/office/powerpoint/2010/main" val="23316195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advClick="0" advTm="4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A5244C-6DA1-4DEA-A8DC-C83F1C5B1157}" type="datetime1">
              <a:rPr lang="en-US" smtClean="0"/>
              <a:t>07/06/2023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CA4384-AE8E-46E5-BBCD-64CFDC07B3E9}" type="slidenum">
              <a:rPr lang="en-US" smtClean="0"/>
              <a:t>‹#›</a:t>
            </a:fld>
            <a:endParaRPr lang="en-US"/>
          </a:p>
        </p:txBody>
      </p:sp>
    </p:spTree>
    <p:extLst>
      <p:ext uri="{BB962C8B-B14F-4D97-AF65-F5344CB8AC3E}">
        <p14:creationId xmlns:p14="http://schemas.microsoft.com/office/powerpoint/2010/main" val="196654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advClick="0" advTm="4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16093A-1B6C-48B2-95B4-9CE331634D3F}" type="datetime1">
              <a:rPr lang="en-US" smtClean="0"/>
              <a:t>07/06/2023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CA4384-AE8E-46E5-BBCD-64CFDC07B3E9}" type="slidenum">
              <a:rPr lang="en-US" smtClean="0"/>
              <a:t>‹#›</a:t>
            </a:fld>
            <a:endParaRPr lang="en-US"/>
          </a:p>
        </p:txBody>
      </p:sp>
    </p:spTree>
    <p:extLst>
      <p:ext uri="{BB962C8B-B14F-4D97-AF65-F5344CB8AC3E}">
        <p14:creationId xmlns:p14="http://schemas.microsoft.com/office/powerpoint/2010/main" val="36912752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advClick="0" advTm="4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01CC6E-60C5-4AD2-A4D9-7A73CBD70703}" type="datetime1">
              <a:rPr lang="en-US" smtClean="0"/>
              <a:t>07/06/2023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CA4384-AE8E-46E5-BBCD-64CFDC07B3E9}" type="slidenum">
              <a:rPr lang="en-US" smtClean="0"/>
              <a:t>‹#›</a:t>
            </a:fld>
            <a:endParaRPr lang="en-US"/>
          </a:p>
        </p:txBody>
      </p:sp>
    </p:spTree>
    <p:extLst>
      <p:ext uri="{BB962C8B-B14F-4D97-AF65-F5344CB8AC3E}">
        <p14:creationId xmlns:p14="http://schemas.microsoft.com/office/powerpoint/2010/main" val="14924857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advClick="0" advTm="4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80BCF90-60DD-412A-B82C-3E224E26F2E9}" type="datetime1">
              <a:rPr lang="en-US" smtClean="0"/>
              <a:t>07/06/2023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CA4384-AE8E-46E5-BBCD-64CFDC07B3E9}" type="slidenum">
              <a:rPr lang="en-US" smtClean="0"/>
              <a:t>‹#›</a:t>
            </a:fld>
            <a:endParaRPr lang="en-US"/>
          </a:p>
        </p:txBody>
      </p:sp>
    </p:spTree>
    <p:extLst>
      <p:ext uri="{BB962C8B-B14F-4D97-AF65-F5344CB8AC3E}">
        <p14:creationId xmlns:p14="http://schemas.microsoft.com/office/powerpoint/2010/main" val="1006680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advClick="0" advTm="4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31C82D8-1D26-4190-A234-D81118D06E44}" type="datetime1">
              <a:rPr lang="en-US" smtClean="0"/>
              <a:t>07/06/2023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CA4384-AE8E-46E5-BBCD-64CFDC07B3E9}" type="slidenum">
              <a:rPr lang="en-US" smtClean="0"/>
              <a:t>‹#›</a:t>
            </a:fld>
            <a:endParaRPr lang="en-US"/>
          </a:p>
        </p:txBody>
      </p:sp>
    </p:spTree>
    <p:extLst>
      <p:ext uri="{BB962C8B-B14F-4D97-AF65-F5344CB8AC3E}">
        <p14:creationId xmlns:p14="http://schemas.microsoft.com/office/powerpoint/2010/main" val="2828430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advClick="0" advTm="4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DFE9F9-B1FF-4CF3-A7EB-ECB183E26E62}" type="datetime1">
              <a:rPr lang="en-US" smtClean="0"/>
              <a:t>07/06/2023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CA4384-AE8E-46E5-BBCD-64CFDC07B3E9}" type="slidenum">
              <a:rPr lang="en-US" smtClean="0"/>
              <a:t>‹#›</a:t>
            </a:fld>
            <a:endParaRPr lang="en-US"/>
          </a:p>
        </p:txBody>
      </p:sp>
    </p:spTree>
    <p:extLst>
      <p:ext uri="{BB962C8B-B14F-4D97-AF65-F5344CB8AC3E}">
        <p14:creationId xmlns:p14="http://schemas.microsoft.com/office/powerpoint/2010/main" val="15062483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advClick="0" advTm="4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28DF3CD-A3F6-4E33-89E4-C06A0C10B04F}" type="datetime1">
              <a:rPr lang="en-US" smtClean="0"/>
              <a:t>07/06/2023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CA4384-AE8E-46E5-BBCD-64CFDC07B3E9}" type="slidenum">
              <a:rPr lang="en-US" smtClean="0"/>
              <a:t>‹#›</a:t>
            </a:fld>
            <a:endParaRPr lang="en-US"/>
          </a:p>
        </p:txBody>
      </p:sp>
    </p:spTree>
    <p:extLst>
      <p:ext uri="{BB962C8B-B14F-4D97-AF65-F5344CB8AC3E}">
        <p14:creationId xmlns:p14="http://schemas.microsoft.com/office/powerpoint/2010/main" val="1428411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advClick="0" advTm="4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D09C886-5BF5-48E4-AA9D-CED425F4BB74}" type="datetime1">
              <a:rPr lang="en-US" smtClean="0"/>
              <a:t>07/06/2023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CA4384-AE8E-46E5-BBCD-64CFDC07B3E9}" type="slidenum">
              <a:rPr lang="en-US" smtClean="0"/>
              <a:t>‹#›</a:t>
            </a:fld>
            <a:endParaRPr lang="en-US"/>
          </a:p>
        </p:txBody>
      </p:sp>
    </p:spTree>
    <p:extLst>
      <p:ext uri="{BB962C8B-B14F-4D97-AF65-F5344CB8AC3E}">
        <p14:creationId xmlns:p14="http://schemas.microsoft.com/office/powerpoint/2010/main" val="16424683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advClick="0" advTm="4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EA76512-EE32-4410-ACCA-E1AB81E3FB45}" type="datetime1">
              <a:rPr lang="en-US" smtClean="0"/>
              <a:t>07/06/2023</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9CA4384-AE8E-46E5-BBCD-64CFDC07B3E9}" type="slidenum">
              <a:rPr lang="en-US" smtClean="0"/>
              <a:t>‹#›</a:t>
            </a:fld>
            <a:endParaRPr lang="en-US"/>
          </a:p>
        </p:txBody>
      </p:sp>
    </p:spTree>
    <p:extLst>
      <p:ext uri="{BB962C8B-B14F-4D97-AF65-F5344CB8AC3E}">
        <p14:creationId xmlns:p14="http://schemas.microsoft.com/office/powerpoint/2010/main" val="30794845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advClick="0" advTm="4000">
        <p:fade/>
      </p:transition>
    </mc:Fallback>
  </mc:AlternateConten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12.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14.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15.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16.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17.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18.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20.svg"/><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19.png"/><Relationship Id="rId5" Type="http://schemas.openxmlformats.org/officeDocument/2006/relationships/hyperlink" Target="https://unstats.un.org/sdgs/files/SDG-DSD-Guidelines.pdf" TargetMode="Externa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4.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hyperlink" Target="https://unstats.un.org/sdgs/files/SDG-DSD-Customization-Guidelines.pdf" TargetMode="External"/><Relationship Id="rId5" Type="http://schemas.openxmlformats.org/officeDocument/2006/relationships/hyperlink" Target="https://registry.sdmx.org/items/codelist.html" TargetMode="Externa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7.xml"/><Relationship Id="rId5" Type="http://schemas.openxmlformats.org/officeDocument/2006/relationships/hyperlink" Target="https://sdmx.org/wp-content/uploads/SDMX_Guidelines_for_CDCL.docx" TargetMode="Externa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notesSlide" Target="../notesSlides/notesSlide27.xml"/><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hyperlink" Target="https://unstats.un.org/sdgs/files/SDG_DSD_MATRIX.1.8.xlsm" TargetMode="External"/><Relationship Id="rId5" Type="http://schemas.openxmlformats.org/officeDocument/2006/relationships/hyperlink" Target="https://unstats.un.org/sdgs/files/SDG-DSD-Customization-Guidelines.pdf" TargetMode="Externa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30.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hyperlink" Target="https://registry.sdmx.org/ws/public/sdmxapi/rest/dataflow/IAEG-SDGs/DF_SDG_GLC/latest/?format=sdmx-2.1&amp;detail=full&amp;references=children&amp;prettyPrint=true" TargetMode="External"/><Relationship Id="rId3" Type="http://schemas.openxmlformats.org/officeDocument/2006/relationships/notesSlide" Target="../notesSlides/notesSlide30.xml"/><Relationship Id="rId7" Type="http://schemas.openxmlformats.org/officeDocument/2006/relationships/hyperlink" Target="https://registry.sdmx.org/ws/public/sdmxapi/rest/dataflow/IAEG-SDGs/DF_SDG_GLH/latest/?format=sdmx-2.1&amp;detail=full&amp;references=children&amp;prettyPrint=true" TargetMode="External"/><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notesSlide" Target="../notesSlides/notesSlide31.xml"/><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hyperlink" Target="https://unstats.un.org/sdgs/files/SDG%20Series%20Content%20Constraints.1.13.csv" TargetMode="External"/><Relationship Id="rId5" Type="http://schemas.openxmlformats.org/officeDocument/2006/relationships/hyperlink" Target="https://unstats.un.org/sdgs/iaeg-sdgs/sdmx-working-group/" TargetMode="Externa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4.xml"/><Relationship Id="rId5" Type="http://schemas.openxmlformats.org/officeDocument/2006/relationships/image" Target="../media/image23.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6.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7.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38.xml"/><Relationship Id="rId5" Type="http://schemas.openxmlformats.org/officeDocument/2006/relationships/image" Target="../media/image24.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39.xml"/><Relationship Id="rId5" Type="http://schemas.openxmlformats.org/officeDocument/2006/relationships/image" Target="../media/image25.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40.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hyperlink" Target="https://datacatalog.unescwa.org/" TargetMode="External"/><Relationship Id="rId5" Type="http://schemas.openxmlformats.org/officeDocument/2006/relationships/hyperlink" Target="https://arabsdggateway.unescwa.org/" TargetMode="Externa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41.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4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43.xml"/><Relationship Id="rId5" Type="http://schemas.openxmlformats.org/officeDocument/2006/relationships/image" Target="../media/image28.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44.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45.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46.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47.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4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49.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50.xml"/></Relationships>
</file>

<file path=ppt/slides/_rels/slide5.xml.rels><?xml version="1.0" encoding="UTF-8" standalone="yes"?>
<Relationships xmlns="http://schemas.openxmlformats.org/package/2006/relationships"><Relationship Id="rId8" Type="http://schemas.openxmlformats.org/officeDocument/2006/relationships/hyperlink" Target="https://datacatalog.unescwa.org/sdmx/converter" TargetMode="External"/><Relationship Id="rId3" Type="http://schemas.openxmlformats.org/officeDocument/2006/relationships/video" Target="../media/media1.mp4"/><Relationship Id="rId7" Type="http://schemas.openxmlformats.org/officeDocument/2006/relationships/image" Target="../media/image5.png"/><Relationship Id="rId2" Type="http://schemas.microsoft.com/office/2007/relationships/media" Target="../media/media1.mp4"/><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notesSlide" Target="../notesSlides/notesSlide4.xml"/><Relationship Id="rId10" Type="http://schemas.openxmlformats.org/officeDocument/2006/relationships/image" Target="../media/image7.png"/><Relationship Id="rId4" Type="http://schemas.openxmlformats.org/officeDocument/2006/relationships/slideLayout" Target="../slideLayouts/slideLayout7.xml"/><Relationship Id="rId9"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51.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52.xml"/><Relationship Id="rId4" Type="http://schemas.openxmlformats.org/officeDocument/2006/relationships/image" Target="../media/image29.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53.xml"/><Relationship Id="rId4" Type="http://schemas.openxmlformats.org/officeDocument/2006/relationships/image" Target="../media/image29.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54.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55.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56.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5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58.xml"/><Relationship Id="rId6" Type="http://schemas.openxmlformats.org/officeDocument/2006/relationships/hyperlink" Target="https://registry.sdmx.org/ws/public/sdmxapi/rest/dataflow/IAEG-SDGs/all/latest/?format=sdmx-2.1&amp;detail=full&amp;references=parents" TargetMode="External"/><Relationship Id="rId5" Type="http://schemas.openxmlformats.org/officeDocument/2006/relationships/hyperlink" Target="https://unstats.un.org/sdgs/files/SDG_DSD_MATRIX.1.8.xlsm" TargetMode="Externa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8" Type="http://schemas.openxmlformats.org/officeDocument/2006/relationships/hyperlink" Target="https://bit.ly/3y51Kzg" TargetMode="External"/><Relationship Id="rId13" Type="http://schemas.openxmlformats.org/officeDocument/2006/relationships/hyperlink" Target="https://bit.ly/3N9B1ps" TargetMode="External"/><Relationship Id="rId3" Type="http://schemas.openxmlformats.org/officeDocument/2006/relationships/image" Target="../media/image2.png"/><Relationship Id="rId7" Type="http://schemas.openxmlformats.org/officeDocument/2006/relationships/hyperlink" Target="https://bit.ly/3HA28cg" TargetMode="External"/><Relationship Id="rId12" Type="http://schemas.openxmlformats.org/officeDocument/2006/relationships/hyperlink" Target="https://bit.ly/3zSWUX9" TargetMode="External"/><Relationship Id="rId2" Type="http://schemas.openxmlformats.org/officeDocument/2006/relationships/slideLayout" Target="../slideLayouts/slideLayout7.xml"/><Relationship Id="rId1" Type="http://schemas.openxmlformats.org/officeDocument/2006/relationships/tags" Target="../tags/tag59.xml"/><Relationship Id="rId6" Type="http://schemas.openxmlformats.org/officeDocument/2006/relationships/hyperlink" Target="https://bit.ly/3CwdjiA" TargetMode="External"/><Relationship Id="rId11" Type="http://schemas.openxmlformats.org/officeDocument/2006/relationships/hyperlink" Target="https://registry.sdmx.org/overview.html" TargetMode="External"/><Relationship Id="rId5" Type="http://schemas.openxmlformats.org/officeDocument/2006/relationships/hyperlink" Target="https://java.com/en/download/" TargetMode="External"/><Relationship Id="rId15" Type="http://schemas.openxmlformats.org/officeDocument/2006/relationships/hyperlink" Target="https://bit.ly/3ozvbYw" TargetMode="External"/><Relationship Id="rId10" Type="http://schemas.openxmlformats.org/officeDocument/2006/relationships/hyperlink" Target="https://bit.ly/3xXnhse" TargetMode="External"/><Relationship Id="rId4" Type="http://schemas.openxmlformats.org/officeDocument/2006/relationships/hyperlink" Target="https://datacatalog.unescwa.org/" TargetMode="External"/><Relationship Id="rId9" Type="http://schemas.openxmlformats.org/officeDocument/2006/relationships/hyperlink" Target="https://bit.ly/3MZQ5Gc" TargetMode="External"/><Relationship Id="rId14" Type="http://schemas.openxmlformats.org/officeDocument/2006/relationships/hyperlink" Target="https://bit.ly/39Fvmdc"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8.wmf"/><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oleObject" Target="../embeddings/oleObject1.bin"/><Relationship Id="rId5" Type="http://schemas.openxmlformats.org/officeDocument/2006/relationships/hyperlink" Target="https://unitednations-my.sharepoint.com/personal/rabie_el-hubta_un_org/Documents/Desktop/OneDrive/1-WRK/4-SDMX/SDMX%20Training%20Series/Wokshops/6-SDMX%20VI-JUN2023/PPTs%20and%20Exercises/ESCWA%20SDMX%20SDGs%20Template.xls" TargetMode="Externa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11.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5838865-8F78-4C10-9F9F-EEA758E37BBA}"/>
              </a:ext>
            </a:extLst>
          </p:cNvPr>
          <p:cNvSpPr txBox="1"/>
          <p:nvPr/>
        </p:nvSpPr>
        <p:spPr>
          <a:xfrm>
            <a:off x="5321147" y="309880"/>
            <a:ext cx="3606140" cy="738664"/>
          </a:xfrm>
          <a:prstGeom prst="rect">
            <a:avLst/>
          </a:prstGeom>
          <a:noFill/>
        </p:spPr>
        <p:txBody>
          <a:bodyPr wrap="square" rtlCol="0">
            <a:spAutoFit/>
          </a:bodyPr>
          <a:lstStyle/>
          <a:p>
            <a:pPr algn="ctr"/>
            <a:r>
              <a:rPr lang="en-US" sz="1400" b="1" dirty="0">
                <a:solidFill>
                  <a:srgbClr val="FFFFFF"/>
                </a:solidFill>
                <a:effectLst>
                  <a:outerShdw blurRad="38100" dist="38100" dir="2700000" algn="tl">
                    <a:srgbClr val="000000">
                      <a:alpha val="43137"/>
                    </a:srgbClr>
                  </a:outerShdw>
                </a:effectLst>
                <a:latin typeface="Montserrat" panose="00000500000000000000"/>
                <a:ea typeface="Roboto" panose="02000000000000000000" pitchFamily="2" charset="0"/>
                <a:cs typeface="Raavi" panose="020B0502040204020203" pitchFamily="34" charset="0"/>
              </a:rPr>
              <a:t>Sixth Regional Workshop on Data and Metadata Exchange (SDMX) - </a:t>
            </a:r>
            <a:r>
              <a:rPr lang="en-US" sz="1400" b="1">
                <a:solidFill>
                  <a:srgbClr val="FFFFFF"/>
                </a:solidFill>
                <a:effectLst>
                  <a:outerShdw blurRad="38100" dist="38100" dir="2700000" algn="tl">
                    <a:srgbClr val="000000">
                      <a:alpha val="43137"/>
                    </a:srgbClr>
                  </a:outerShdw>
                </a:effectLst>
                <a:latin typeface="Montserrat" panose="00000500000000000000"/>
                <a:ea typeface="Roboto" panose="02000000000000000000" pitchFamily="2" charset="0"/>
                <a:cs typeface="Raavi" panose="020B0502040204020203" pitchFamily="34" charset="0"/>
              </a:rPr>
              <a:t>Advanced Level III</a:t>
            </a:r>
            <a:endParaRPr lang="en-US" sz="1400" dirty="0"/>
          </a:p>
        </p:txBody>
      </p:sp>
      <p:sp>
        <p:nvSpPr>
          <p:cNvPr id="6" name="TextBox 5">
            <a:extLst>
              <a:ext uri="{FF2B5EF4-FFF2-40B4-BE49-F238E27FC236}">
                <a16:creationId xmlns:a16="http://schemas.microsoft.com/office/drawing/2014/main" id="{FF1B9336-10E7-43CC-90B2-F005BBC96837}"/>
              </a:ext>
            </a:extLst>
          </p:cNvPr>
          <p:cNvSpPr txBox="1"/>
          <p:nvPr/>
        </p:nvSpPr>
        <p:spPr>
          <a:xfrm>
            <a:off x="6996705" y="2647778"/>
            <a:ext cx="2396447" cy="536750"/>
          </a:xfrm>
          <a:prstGeom prst="rect">
            <a:avLst/>
          </a:prstGeom>
          <a:noFill/>
        </p:spPr>
        <p:txBody>
          <a:bodyPr wrap="square" rtlCol="0">
            <a:spAutoFit/>
          </a:bodyPr>
          <a:lstStyle/>
          <a:p>
            <a:pPr algn="ctr"/>
            <a:r>
              <a:rPr lang="en-US" sz="1050" b="1" dirty="0">
                <a:solidFill>
                  <a:schemeClr val="bg1"/>
                </a:solidFill>
                <a:latin typeface="Montserrat" panose="00000500000000000000" pitchFamily="2" charset="0"/>
              </a:rPr>
              <a:t>Jordan-Amman</a:t>
            </a:r>
          </a:p>
          <a:p>
            <a:pPr algn="ctr"/>
            <a:endParaRPr lang="en-US" sz="788" b="1" dirty="0">
              <a:solidFill>
                <a:schemeClr val="bg1"/>
              </a:solidFill>
              <a:latin typeface="Montserrat" panose="00000500000000000000" pitchFamily="2" charset="0"/>
            </a:endParaRPr>
          </a:p>
          <a:p>
            <a:pPr algn="ctr"/>
            <a:r>
              <a:rPr lang="en-US" sz="1050" b="1" dirty="0">
                <a:solidFill>
                  <a:schemeClr val="bg1"/>
                </a:solidFill>
                <a:latin typeface="Montserrat" panose="00000500000000000000" pitchFamily="2" charset="0"/>
              </a:rPr>
              <a:t>5 June 2023</a:t>
            </a:r>
          </a:p>
        </p:txBody>
      </p:sp>
      <p:sp>
        <p:nvSpPr>
          <p:cNvPr id="7" name="TextBox 6">
            <a:extLst>
              <a:ext uri="{FF2B5EF4-FFF2-40B4-BE49-F238E27FC236}">
                <a16:creationId xmlns:a16="http://schemas.microsoft.com/office/drawing/2014/main" id="{3E102284-4786-4B7E-A6A5-269FEC810CAA}"/>
              </a:ext>
            </a:extLst>
          </p:cNvPr>
          <p:cNvSpPr txBox="1"/>
          <p:nvPr/>
        </p:nvSpPr>
        <p:spPr>
          <a:xfrm>
            <a:off x="1783853" y="2088169"/>
            <a:ext cx="5675280" cy="646331"/>
          </a:xfrm>
          <a:prstGeom prst="rect">
            <a:avLst/>
          </a:prstGeom>
          <a:noFill/>
        </p:spPr>
        <p:txBody>
          <a:bodyPr wrap="square" rtlCol="0">
            <a:spAutoFit/>
          </a:bodyPr>
          <a:lstStyle/>
          <a:p>
            <a:pPr algn="ctr"/>
            <a:r>
              <a:rPr lang="en-GB" sz="2400" b="1" dirty="0">
                <a:solidFill>
                  <a:schemeClr val="bg1"/>
                </a:solidFill>
                <a:latin typeface="Montserrat" panose="00000500000000000000" pitchFamily="2" charset="0"/>
                <a:ea typeface="Calibri" panose="020F0502020204030204" pitchFamily="34" charset="0"/>
              </a:rPr>
              <a:t>ESCWA SDMX Converter</a:t>
            </a:r>
          </a:p>
          <a:p>
            <a:endParaRPr lang="en-GB" sz="1200" b="1" dirty="0">
              <a:solidFill>
                <a:schemeClr val="bg1"/>
              </a:solidFill>
              <a:latin typeface="Montserrat" panose="00000500000000000000" pitchFamily="2" charset="0"/>
              <a:ea typeface="Calibri" panose="020F0502020204030204" pitchFamily="34" charset="0"/>
            </a:endParaRPr>
          </a:p>
        </p:txBody>
      </p:sp>
      <p:sp>
        <p:nvSpPr>
          <p:cNvPr id="2" name="Slide Number Placeholder 1">
            <a:extLst>
              <a:ext uri="{FF2B5EF4-FFF2-40B4-BE49-F238E27FC236}">
                <a16:creationId xmlns:a16="http://schemas.microsoft.com/office/drawing/2014/main" id="{ED96C548-17D7-6530-7FE9-60A2AA7E8640}"/>
              </a:ext>
            </a:extLst>
          </p:cNvPr>
          <p:cNvSpPr>
            <a:spLocks noGrp="1"/>
          </p:cNvSpPr>
          <p:nvPr>
            <p:ph type="sldNum" sz="quarter" idx="12"/>
          </p:nvPr>
        </p:nvSpPr>
        <p:spPr/>
        <p:txBody>
          <a:bodyPr/>
          <a:lstStyle/>
          <a:p>
            <a:fld id="{C9CA4384-AE8E-46E5-BBCD-64CFDC07B3E9}" type="slidenum">
              <a:rPr lang="en-US" smtClean="0"/>
              <a:t>1</a:t>
            </a:fld>
            <a:endParaRPr lang="en-US"/>
          </a:p>
        </p:txBody>
      </p:sp>
    </p:spTree>
    <p:custDataLst>
      <p:tags r:id="rId1"/>
    </p:custDataLst>
    <p:extLst>
      <p:ext uri="{BB962C8B-B14F-4D97-AF65-F5344CB8AC3E}">
        <p14:creationId xmlns:p14="http://schemas.microsoft.com/office/powerpoint/2010/main" val="33007686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C8A2140-1640-2DC5-D706-09A25599A16A}"/>
              </a:ext>
            </a:extLst>
          </p:cNvPr>
          <p:cNvSpPr txBox="1"/>
          <p:nvPr/>
        </p:nvSpPr>
        <p:spPr>
          <a:xfrm>
            <a:off x="617220" y="548640"/>
            <a:ext cx="3284220" cy="369332"/>
          </a:xfrm>
          <a:prstGeom prst="rect">
            <a:avLst/>
          </a:prstGeom>
          <a:noFill/>
        </p:spPr>
        <p:txBody>
          <a:bodyPr wrap="square" rtlCol="0">
            <a:spAutoFit/>
          </a:bodyPr>
          <a:lstStyle/>
          <a:p>
            <a:r>
              <a:rPr lang="en-US" dirty="0"/>
              <a:t>Sheet Trans in the template</a:t>
            </a:r>
          </a:p>
        </p:txBody>
      </p:sp>
      <p:sp>
        <p:nvSpPr>
          <p:cNvPr id="2" name="Slide Number Placeholder 1">
            <a:extLst>
              <a:ext uri="{FF2B5EF4-FFF2-40B4-BE49-F238E27FC236}">
                <a16:creationId xmlns:a16="http://schemas.microsoft.com/office/drawing/2014/main" id="{3C8FC2BD-30BF-929A-8A66-963C958DF2DC}"/>
              </a:ext>
            </a:extLst>
          </p:cNvPr>
          <p:cNvSpPr>
            <a:spLocks noGrp="1"/>
          </p:cNvSpPr>
          <p:nvPr>
            <p:ph type="sldNum" sz="quarter" idx="12"/>
          </p:nvPr>
        </p:nvSpPr>
        <p:spPr/>
        <p:txBody>
          <a:bodyPr/>
          <a:lstStyle/>
          <a:p>
            <a:fld id="{C9CA4384-AE8E-46E5-BBCD-64CFDC07B3E9}" type="slidenum">
              <a:rPr lang="en-US" smtClean="0"/>
              <a:t>10</a:t>
            </a:fld>
            <a:endParaRPr lang="en-US"/>
          </a:p>
        </p:txBody>
      </p:sp>
      <p:pic>
        <p:nvPicPr>
          <p:cNvPr id="4" name="Picture 3">
            <a:extLst>
              <a:ext uri="{FF2B5EF4-FFF2-40B4-BE49-F238E27FC236}">
                <a16:creationId xmlns:a16="http://schemas.microsoft.com/office/drawing/2014/main" id="{B7DE4B0D-1047-B4DE-6B51-1E25A0A0BEA1}"/>
              </a:ext>
            </a:extLst>
          </p:cNvPr>
          <p:cNvPicPr>
            <a:picLocks noChangeAspect="1"/>
          </p:cNvPicPr>
          <p:nvPr/>
        </p:nvPicPr>
        <p:blipFill rotWithShape="1">
          <a:blip r:embed="rId5"/>
          <a:srcRect b="38119"/>
          <a:stretch/>
        </p:blipFill>
        <p:spPr>
          <a:xfrm>
            <a:off x="3294531" y="548640"/>
            <a:ext cx="5849470" cy="4218623"/>
          </a:xfrm>
          <a:prstGeom prst="rect">
            <a:avLst/>
          </a:prstGeom>
        </p:spPr>
      </p:pic>
      <p:sp>
        <p:nvSpPr>
          <p:cNvPr id="5" name="TextBox 4">
            <a:extLst>
              <a:ext uri="{FF2B5EF4-FFF2-40B4-BE49-F238E27FC236}">
                <a16:creationId xmlns:a16="http://schemas.microsoft.com/office/drawing/2014/main" id="{43306E80-E072-DDB2-0A63-8C7949830378}"/>
              </a:ext>
            </a:extLst>
          </p:cNvPr>
          <p:cNvSpPr txBox="1"/>
          <p:nvPr/>
        </p:nvSpPr>
        <p:spPr>
          <a:xfrm>
            <a:off x="820420" y="1485900"/>
            <a:ext cx="2252980" cy="1938992"/>
          </a:xfrm>
          <a:prstGeom prst="rect">
            <a:avLst/>
          </a:prstGeom>
          <a:noFill/>
        </p:spPr>
        <p:txBody>
          <a:bodyPr wrap="square" rtlCol="0">
            <a:spAutoFit/>
          </a:bodyPr>
          <a:lstStyle/>
          <a:p>
            <a:r>
              <a:rPr lang="en-US" sz="1200" dirty="0"/>
              <a:t>The sheet structure must contain three columns:</a:t>
            </a:r>
          </a:p>
          <a:p>
            <a:endParaRPr lang="en-US" sz="1200" dirty="0"/>
          </a:p>
          <a:p>
            <a:r>
              <a:rPr lang="en-US" sz="1200" dirty="0"/>
              <a:t>Text: to store local codes</a:t>
            </a:r>
          </a:p>
          <a:p>
            <a:endParaRPr lang="en-US" sz="1200" dirty="0"/>
          </a:p>
          <a:p>
            <a:r>
              <a:rPr lang="en-US" sz="1200" dirty="0"/>
              <a:t>Dimension: to store the SDMX name for the dimension</a:t>
            </a:r>
          </a:p>
          <a:p>
            <a:endParaRPr lang="en-US" sz="1200" dirty="0"/>
          </a:p>
          <a:p>
            <a:r>
              <a:rPr lang="en-US" sz="1200" dirty="0"/>
              <a:t>Value: to store the equivalent SDMX code. </a:t>
            </a:r>
          </a:p>
        </p:txBody>
      </p:sp>
    </p:spTree>
    <p:custDataLst>
      <p:tags r:id="rId1"/>
    </p:custDataLst>
    <p:extLst>
      <p:ext uri="{BB962C8B-B14F-4D97-AF65-F5344CB8AC3E}">
        <p14:creationId xmlns:p14="http://schemas.microsoft.com/office/powerpoint/2010/main" val="29907209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C8A2140-1640-2DC5-D706-09A25599A16A}"/>
              </a:ext>
            </a:extLst>
          </p:cNvPr>
          <p:cNvSpPr txBox="1"/>
          <p:nvPr/>
        </p:nvSpPr>
        <p:spPr>
          <a:xfrm>
            <a:off x="617220" y="548640"/>
            <a:ext cx="7898130" cy="369332"/>
          </a:xfrm>
          <a:prstGeom prst="rect">
            <a:avLst/>
          </a:prstGeom>
          <a:noFill/>
        </p:spPr>
        <p:txBody>
          <a:bodyPr wrap="square" rtlCol="0">
            <a:spAutoFit/>
          </a:bodyPr>
          <a:lstStyle/>
          <a:p>
            <a:r>
              <a:rPr lang="en-US" sz="1800" b="1" dirty="0">
                <a:solidFill>
                  <a:srgbClr val="231F20"/>
                </a:solidFill>
                <a:latin typeface="Roboto" panose="02000000000000000000" pitchFamily="2" charset="0"/>
                <a:ea typeface="Roboto" panose="02000000000000000000" pitchFamily="2" charset="0"/>
                <a:cs typeface="Roboto" panose="02000000000000000000" pitchFamily="2" charset="0"/>
              </a:rPr>
              <a:t>File Upload and Successful Conversion</a:t>
            </a:r>
            <a:endParaRPr lang="en-US" dirty="0"/>
          </a:p>
        </p:txBody>
      </p:sp>
      <p:sp>
        <p:nvSpPr>
          <p:cNvPr id="2" name="Slide Number Placeholder 1">
            <a:extLst>
              <a:ext uri="{FF2B5EF4-FFF2-40B4-BE49-F238E27FC236}">
                <a16:creationId xmlns:a16="http://schemas.microsoft.com/office/drawing/2014/main" id="{3C8FC2BD-30BF-929A-8A66-963C958DF2DC}"/>
              </a:ext>
            </a:extLst>
          </p:cNvPr>
          <p:cNvSpPr>
            <a:spLocks noGrp="1"/>
          </p:cNvSpPr>
          <p:nvPr>
            <p:ph type="sldNum" sz="quarter" idx="12"/>
          </p:nvPr>
        </p:nvSpPr>
        <p:spPr/>
        <p:txBody>
          <a:bodyPr/>
          <a:lstStyle/>
          <a:p>
            <a:fld id="{C9CA4384-AE8E-46E5-BBCD-64CFDC07B3E9}" type="slidenum">
              <a:rPr lang="en-US" smtClean="0"/>
              <a:t>11</a:t>
            </a:fld>
            <a:endParaRPr lang="en-US"/>
          </a:p>
        </p:txBody>
      </p:sp>
      <p:sp>
        <p:nvSpPr>
          <p:cNvPr id="3" name="Subtitle 2">
            <a:extLst>
              <a:ext uri="{FF2B5EF4-FFF2-40B4-BE49-F238E27FC236}">
                <a16:creationId xmlns:a16="http://schemas.microsoft.com/office/drawing/2014/main" id="{14CAC366-BDF7-7F04-6AD6-A3528BF6E1E9}"/>
              </a:ext>
            </a:extLst>
          </p:cNvPr>
          <p:cNvSpPr txBox="1">
            <a:spLocks/>
          </p:cNvSpPr>
          <p:nvPr/>
        </p:nvSpPr>
        <p:spPr>
          <a:xfrm>
            <a:off x="2613218" y="2131083"/>
            <a:ext cx="3870132" cy="2275818"/>
          </a:xfrm>
          <a:prstGeom prst="rect">
            <a:avLst/>
          </a:prstGeom>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69900" indent="-457200">
              <a:buClr>
                <a:srgbClr val="009EDB"/>
              </a:buClr>
              <a:buFont typeface="+mj-lt"/>
              <a:buAutoNum type="arabicPeriod"/>
            </a:pPr>
            <a:r>
              <a:rPr lang="en-US" sz="2200" spc="20" dirty="0">
                <a:latin typeface="Roboto" panose="02000000000000000000" pitchFamily="2" charset="0"/>
                <a:ea typeface="Roboto" panose="02000000000000000000" pitchFamily="2" charset="0"/>
                <a:cs typeface="Roboto" panose="02000000000000000000" pitchFamily="2" charset="0"/>
              </a:rPr>
              <a:t>Click on </a:t>
            </a:r>
            <a:r>
              <a:rPr lang="en-US" sz="2200" b="1" spc="20" dirty="0">
                <a:latin typeface="Roboto" panose="02000000000000000000" pitchFamily="2" charset="0"/>
                <a:ea typeface="Roboto" panose="02000000000000000000" pitchFamily="2" charset="0"/>
                <a:cs typeface="Roboto" panose="02000000000000000000" pitchFamily="2" charset="0"/>
              </a:rPr>
              <a:t>Choose File</a:t>
            </a:r>
            <a:endParaRPr lang="en-US" sz="2200" spc="20" dirty="0">
              <a:latin typeface="Roboto" panose="02000000000000000000" pitchFamily="2" charset="0"/>
              <a:ea typeface="Roboto" panose="02000000000000000000" pitchFamily="2" charset="0"/>
              <a:cs typeface="Roboto" panose="02000000000000000000" pitchFamily="2" charset="0"/>
            </a:endParaRPr>
          </a:p>
          <a:p>
            <a:pPr marL="469900" indent="-457200">
              <a:buClr>
                <a:srgbClr val="009EDB"/>
              </a:buClr>
              <a:buFont typeface="+mj-lt"/>
              <a:buAutoNum type="arabicPeriod"/>
            </a:pPr>
            <a:endParaRPr lang="en-US" sz="2200" spc="20" dirty="0">
              <a:latin typeface="Roboto" panose="02000000000000000000" pitchFamily="2" charset="0"/>
              <a:ea typeface="Roboto" panose="02000000000000000000" pitchFamily="2" charset="0"/>
            </a:endParaRPr>
          </a:p>
        </p:txBody>
      </p:sp>
      <p:pic>
        <p:nvPicPr>
          <p:cNvPr id="6" name="Picture 5">
            <a:extLst>
              <a:ext uri="{FF2B5EF4-FFF2-40B4-BE49-F238E27FC236}">
                <a16:creationId xmlns:a16="http://schemas.microsoft.com/office/drawing/2014/main" id="{856097E2-05CD-35AA-4EB9-D8984AC95F17}"/>
              </a:ext>
            </a:extLst>
          </p:cNvPr>
          <p:cNvPicPr>
            <a:picLocks noChangeAspect="1"/>
          </p:cNvPicPr>
          <p:nvPr/>
        </p:nvPicPr>
        <p:blipFill>
          <a:blip r:embed="rId5"/>
          <a:stretch>
            <a:fillRect/>
          </a:stretch>
        </p:blipFill>
        <p:spPr>
          <a:xfrm>
            <a:off x="162350" y="1352030"/>
            <a:ext cx="7467600" cy="779052"/>
          </a:xfrm>
          <a:prstGeom prst="rect">
            <a:avLst/>
          </a:prstGeom>
        </p:spPr>
      </p:pic>
    </p:spTree>
    <p:custDataLst>
      <p:tags r:id="rId1"/>
    </p:custDataLst>
    <p:extLst>
      <p:ext uri="{BB962C8B-B14F-4D97-AF65-F5344CB8AC3E}">
        <p14:creationId xmlns:p14="http://schemas.microsoft.com/office/powerpoint/2010/main" val="15506858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C8A2140-1640-2DC5-D706-09A25599A16A}"/>
              </a:ext>
            </a:extLst>
          </p:cNvPr>
          <p:cNvSpPr txBox="1"/>
          <p:nvPr/>
        </p:nvSpPr>
        <p:spPr>
          <a:xfrm>
            <a:off x="617220" y="548640"/>
            <a:ext cx="7898130" cy="369332"/>
          </a:xfrm>
          <a:prstGeom prst="rect">
            <a:avLst/>
          </a:prstGeom>
          <a:noFill/>
        </p:spPr>
        <p:txBody>
          <a:bodyPr wrap="square" rtlCol="0">
            <a:spAutoFit/>
          </a:bodyPr>
          <a:lstStyle/>
          <a:p>
            <a:r>
              <a:rPr lang="en-US" sz="1800" b="1" dirty="0">
                <a:solidFill>
                  <a:srgbClr val="231F20"/>
                </a:solidFill>
                <a:latin typeface="Roboto" panose="02000000000000000000" pitchFamily="2" charset="0"/>
                <a:ea typeface="Roboto" panose="02000000000000000000" pitchFamily="2" charset="0"/>
                <a:cs typeface="Roboto" panose="02000000000000000000" pitchFamily="2" charset="0"/>
              </a:rPr>
              <a:t>File Upload and Successful Conversion</a:t>
            </a:r>
            <a:endParaRPr lang="en-US" dirty="0"/>
          </a:p>
        </p:txBody>
      </p:sp>
      <p:sp>
        <p:nvSpPr>
          <p:cNvPr id="2" name="Slide Number Placeholder 1">
            <a:extLst>
              <a:ext uri="{FF2B5EF4-FFF2-40B4-BE49-F238E27FC236}">
                <a16:creationId xmlns:a16="http://schemas.microsoft.com/office/drawing/2014/main" id="{3C8FC2BD-30BF-929A-8A66-963C958DF2DC}"/>
              </a:ext>
            </a:extLst>
          </p:cNvPr>
          <p:cNvSpPr>
            <a:spLocks noGrp="1"/>
          </p:cNvSpPr>
          <p:nvPr>
            <p:ph type="sldNum" sz="quarter" idx="12"/>
          </p:nvPr>
        </p:nvSpPr>
        <p:spPr/>
        <p:txBody>
          <a:bodyPr/>
          <a:lstStyle/>
          <a:p>
            <a:fld id="{C9CA4384-AE8E-46E5-BBCD-64CFDC07B3E9}" type="slidenum">
              <a:rPr lang="en-US" smtClean="0"/>
              <a:t>12</a:t>
            </a:fld>
            <a:endParaRPr lang="en-US"/>
          </a:p>
        </p:txBody>
      </p:sp>
      <p:sp>
        <p:nvSpPr>
          <p:cNvPr id="4" name="Subtitle 2">
            <a:extLst>
              <a:ext uri="{FF2B5EF4-FFF2-40B4-BE49-F238E27FC236}">
                <a16:creationId xmlns:a16="http://schemas.microsoft.com/office/drawing/2014/main" id="{19B66E64-BE7E-BDA7-EC36-9E5D2A5BED4E}"/>
              </a:ext>
            </a:extLst>
          </p:cNvPr>
          <p:cNvSpPr txBox="1">
            <a:spLocks/>
          </p:cNvSpPr>
          <p:nvPr/>
        </p:nvSpPr>
        <p:spPr>
          <a:xfrm>
            <a:off x="295634" y="858541"/>
            <a:ext cx="3518302" cy="3426417"/>
          </a:xfrm>
          <a:prstGeom prst="rect">
            <a:avLst/>
          </a:prstGeom>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69900" indent="-457200">
              <a:buClr>
                <a:srgbClr val="009EDB"/>
              </a:buClr>
              <a:buFont typeface="+mj-lt"/>
              <a:buAutoNum type="arabicPeriod" startAt="2"/>
            </a:pPr>
            <a:r>
              <a:rPr lang="en-US" sz="2200" spc="20" dirty="0">
                <a:latin typeface="Roboto" panose="02000000000000000000" pitchFamily="2" charset="0"/>
                <a:ea typeface="Roboto" panose="02000000000000000000" pitchFamily="2" charset="0"/>
                <a:cs typeface="Roboto" panose="02000000000000000000" pitchFamily="2" charset="0"/>
              </a:rPr>
              <a:t>Browse to your excel file to select it</a:t>
            </a:r>
          </a:p>
          <a:p>
            <a:pPr marL="469900" indent="-457200">
              <a:buClr>
                <a:srgbClr val="009EDB"/>
              </a:buClr>
              <a:buFont typeface="+mj-lt"/>
              <a:buAutoNum type="arabicPeriod" startAt="2"/>
            </a:pPr>
            <a:r>
              <a:rPr lang="en-US" sz="2200" spc="20" dirty="0">
                <a:latin typeface="Roboto" panose="02000000000000000000" pitchFamily="2" charset="0"/>
                <a:ea typeface="Roboto" panose="02000000000000000000" pitchFamily="2" charset="0"/>
                <a:cs typeface="Roboto" panose="02000000000000000000" pitchFamily="2" charset="0"/>
              </a:rPr>
              <a:t>Click </a:t>
            </a:r>
            <a:r>
              <a:rPr lang="en-US" sz="2200" b="1" spc="20" dirty="0">
                <a:latin typeface="Roboto" panose="02000000000000000000" pitchFamily="2" charset="0"/>
                <a:ea typeface="Roboto" panose="02000000000000000000" pitchFamily="2" charset="0"/>
                <a:cs typeface="Roboto" panose="02000000000000000000" pitchFamily="2" charset="0"/>
              </a:rPr>
              <a:t>Open</a:t>
            </a:r>
            <a:endParaRPr lang="en-US" sz="2200" spc="20" dirty="0">
              <a:latin typeface="Roboto" panose="02000000000000000000" pitchFamily="2" charset="0"/>
              <a:ea typeface="Roboto" panose="02000000000000000000" pitchFamily="2" charset="0"/>
              <a:cs typeface="Roboto" panose="02000000000000000000" pitchFamily="2" charset="0"/>
            </a:endParaRPr>
          </a:p>
        </p:txBody>
      </p:sp>
      <p:pic>
        <p:nvPicPr>
          <p:cNvPr id="5" name="Picture 4">
            <a:extLst>
              <a:ext uri="{FF2B5EF4-FFF2-40B4-BE49-F238E27FC236}">
                <a16:creationId xmlns:a16="http://schemas.microsoft.com/office/drawing/2014/main" id="{65AA2CDE-5C94-81E5-84ED-3CB42AE0C4AC}"/>
              </a:ext>
            </a:extLst>
          </p:cNvPr>
          <p:cNvPicPr>
            <a:picLocks noChangeAspect="1"/>
          </p:cNvPicPr>
          <p:nvPr/>
        </p:nvPicPr>
        <p:blipFill>
          <a:blip r:embed="rId5"/>
          <a:stretch>
            <a:fillRect/>
          </a:stretch>
        </p:blipFill>
        <p:spPr>
          <a:xfrm>
            <a:off x="4067533" y="1321875"/>
            <a:ext cx="4780833" cy="2861132"/>
          </a:xfrm>
          <a:prstGeom prst="rect">
            <a:avLst/>
          </a:prstGeom>
        </p:spPr>
      </p:pic>
    </p:spTree>
    <p:custDataLst>
      <p:tags r:id="rId1"/>
    </p:custDataLst>
    <p:extLst>
      <p:ext uri="{BB962C8B-B14F-4D97-AF65-F5344CB8AC3E}">
        <p14:creationId xmlns:p14="http://schemas.microsoft.com/office/powerpoint/2010/main" val="21534344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C8A2140-1640-2DC5-D706-09A25599A16A}"/>
              </a:ext>
            </a:extLst>
          </p:cNvPr>
          <p:cNvSpPr txBox="1"/>
          <p:nvPr/>
        </p:nvSpPr>
        <p:spPr>
          <a:xfrm>
            <a:off x="617220" y="548640"/>
            <a:ext cx="7898130" cy="369332"/>
          </a:xfrm>
          <a:prstGeom prst="rect">
            <a:avLst/>
          </a:prstGeom>
          <a:noFill/>
        </p:spPr>
        <p:txBody>
          <a:bodyPr wrap="square" rtlCol="0">
            <a:spAutoFit/>
          </a:bodyPr>
          <a:lstStyle/>
          <a:p>
            <a:r>
              <a:rPr lang="en-US" sz="1800" b="1" dirty="0">
                <a:solidFill>
                  <a:srgbClr val="231F20"/>
                </a:solidFill>
                <a:latin typeface="Roboto" panose="02000000000000000000" pitchFamily="2" charset="0"/>
                <a:ea typeface="Roboto" panose="02000000000000000000" pitchFamily="2" charset="0"/>
                <a:cs typeface="Roboto" panose="02000000000000000000" pitchFamily="2" charset="0"/>
              </a:rPr>
              <a:t>File Upload and Successful Conversion</a:t>
            </a:r>
            <a:endParaRPr lang="en-US" dirty="0"/>
          </a:p>
        </p:txBody>
      </p:sp>
      <p:sp>
        <p:nvSpPr>
          <p:cNvPr id="2" name="Slide Number Placeholder 1">
            <a:extLst>
              <a:ext uri="{FF2B5EF4-FFF2-40B4-BE49-F238E27FC236}">
                <a16:creationId xmlns:a16="http://schemas.microsoft.com/office/drawing/2014/main" id="{3C8FC2BD-30BF-929A-8A66-963C958DF2DC}"/>
              </a:ext>
            </a:extLst>
          </p:cNvPr>
          <p:cNvSpPr>
            <a:spLocks noGrp="1"/>
          </p:cNvSpPr>
          <p:nvPr>
            <p:ph type="sldNum" sz="quarter" idx="12"/>
          </p:nvPr>
        </p:nvSpPr>
        <p:spPr/>
        <p:txBody>
          <a:bodyPr/>
          <a:lstStyle/>
          <a:p>
            <a:fld id="{C9CA4384-AE8E-46E5-BBCD-64CFDC07B3E9}" type="slidenum">
              <a:rPr lang="en-US" smtClean="0"/>
              <a:t>13</a:t>
            </a:fld>
            <a:endParaRPr lang="en-US"/>
          </a:p>
        </p:txBody>
      </p:sp>
      <p:sp>
        <p:nvSpPr>
          <p:cNvPr id="3" name="Subtitle 2">
            <a:extLst>
              <a:ext uri="{FF2B5EF4-FFF2-40B4-BE49-F238E27FC236}">
                <a16:creationId xmlns:a16="http://schemas.microsoft.com/office/drawing/2014/main" id="{3D1AC156-637C-0346-7537-133738A46052}"/>
              </a:ext>
            </a:extLst>
          </p:cNvPr>
          <p:cNvSpPr txBox="1">
            <a:spLocks/>
          </p:cNvSpPr>
          <p:nvPr/>
        </p:nvSpPr>
        <p:spPr>
          <a:xfrm>
            <a:off x="2963364" y="1936399"/>
            <a:ext cx="3870132" cy="2483201"/>
          </a:xfrm>
          <a:prstGeom prst="rect">
            <a:avLst/>
          </a:prstGeom>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69900" indent="-457200">
              <a:buClr>
                <a:srgbClr val="009EDB"/>
              </a:buClr>
              <a:buFont typeface="+mj-lt"/>
              <a:buAutoNum type="arabicPeriod" startAt="4"/>
            </a:pPr>
            <a:r>
              <a:rPr lang="en-US" sz="2200" spc="20" dirty="0">
                <a:latin typeface="Roboto" panose="02000000000000000000" pitchFamily="2" charset="0"/>
                <a:ea typeface="Roboto" panose="02000000000000000000" pitchFamily="2" charset="0"/>
                <a:cs typeface="Roboto" panose="02000000000000000000" pitchFamily="2" charset="0"/>
              </a:rPr>
              <a:t>Click </a:t>
            </a:r>
            <a:r>
              <a:rPr lang="en-US" sz="2200" b="1" spc="20" dirty="0">
                <a:latin typeface="Roboto" panose="02000000000000000000" pitchFamily="2" charset="0"/>
                <a:ea typeface="Roboto" panose="02000000000000000000" pitchFamily="2" charset="0"/>
                <a:cs typeface="Roboto" panose="02000000000000000000" pitchFamily="2" charset="0"/>
              </a:rPr>
              <a:t>Start Converting</a:t>
            </a:r>
            <a:endParaRPr lang="en-US" sz="2200" spc="2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CB412AE2-A86A-E155-7C23-A92807341462}"/>
              </a:ext>
            </a:extLst>
          </p:cNvPr>
          <p:cNvPicPr>
            <a:picLocks noChangeAspect="1"/>
          </p:cNvPicPr>
          <p:nvPr/>
        </p:nvPicPr>
        <p:blipFill>
          <a:blip r:embed="rId5"/>
          <a:stretch>
            <a:fillRect/>
          </a:stretch>
        </p:blipFill>
        <p:spPr>
          <a:xfrm>
            <a:off x="617220" y="1033565"/>
            <a:ext cx="7162799" cy="1206035"/>
          </a:xfrm>
          <a:prstGeom prst="rect">
            <a:avLst/>
          </a:prstGeom>
        </p:spPr>
      </p:pic>
    </p:spTree>
    <p:custDataLst>
      <p:tags r:id="rId1"/>
    </p:custDataLst>
    <p:extLst>
      <p:ext uri="{BB962C8B-B14F-4D97-AF65-F5344CB8AC3E}">
        <p14:creationId xmlns:p14="http://schemas.microsoft.com/office/powerpoint/2010/main" val="24186639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C8A2140-1640-2DC5-D706-09A25599A16A}"/>
              </a:ext>
            </a:extLst>
          </p:cNvPr>
          <p:cNvSpPr txBox="1"/>
          <p:nvPr/>
        </p:nvSpPr>
        <p:spPr>
          <a:xfrm>
            <a:off x="617220" y="548640"/>
            <a:ext cx="7898130" cy="369332"/>
          </a:xfrm>
          <a:prstGeom prst="rect">
            <a:avLst/>
          </a:prstGeom>
          <a:noFill/>
        </p:spPr>
        <p:txBody>
          <a:bodyPr wrap="square" rtlCol="0">
            <a:spAutoFit/>
          </a:bodyPr>
          <a:lstStyle/>
          <a:p>
            <a:r>
              <a:rPr lang="en-US" sz="1800" b="1" dirty="0">
                <a:solidFill>
                  <a:srgbClr val="231F20"/>
                </a:solidFill>
                <a:latin typeface="Roboto" panose="02000000000000000000" pitchFamily="2" charset="0"/>
                <a:ea typeface="Roboto" panose="02000000000000000000" pitchFamily="2" charset="0"/>
                <a:cs typeface="Roboto" panose="02000000000000000000" pitchFamily="2" charset="0"/>
              </a:rPr>
              <a:t>File Upload and Successful Conversion</a:t>
            </a:r>
            <a:endParaRPr lang="en-US" dirty="0"/>
          </a:p>
        </p:txBody>
      </p:sp>
      <p:sp>
        <p:nvSpPr>
          <p:cNvPr id="2" name="Slide Number Placeholder 1">
            <a:extLst>
              <a:ext uri="{FF2B5EF4-FFF2-40B4-BE49-F238E27FC236}">
                <a16:creationId xmlns:a16="http://schemas.microsoft.com/office/drawing/2014/main" id="{3C8FC2BD-30BF-929A-8A66-963C958DF2DC}"/>
              </a:ext>
            </a:extLst>
          </p:cNvPr>
          <p:cNvSpPr>
            <a:spLocks noGrp="1"/>
          </p:cNvSpPr>
          <p:nvPr>
            <p:ph type="sldNum" sz="quarter" idx="12"/>
          </p:nvPr>
        </p:nvSpPr>
        <p:spPr/>
        <p:txBody>
          <a:bodyPr/>
          <a:lstStyle/>
          <a:p>
            <a:fld id="{C9CA4384-AE8E-46E5-BBCD-64CFDC07B3E9}" type="slidenum">
              <a:rPr lang="en-US" smtClean="0"/>
              <a:t>14</a:t>
            </a:fld>
            <a:endParaRPr lang="en-US"/>
          </a:p>
        </p:txBody>
      </p:sp>
      <p:pic>
        <p:nvPicPr>
          <p:cNvPr id="4" name="Picture 3">
            <a:extLst>
              <a:ext uri="{FF2B5EF4-FFF2-40B4-BE49-F238E27FC236}">
                <a16:creationId xmlns:a16="http://schemas.microsoft.com/office/drawing/2014/main" id="{AA25FDE3-3B74-67D7-B590-13C3F66E731A}"/>
              </a:ext>
            </a:extLst>
          </p:cNvPr>
          <p:cNvPicPr>
            <a:picLocks noChangeAspect="1"/>
          </p:cNvPicPr>
          <p:nvPr/>
        </p:nvPicPr>
        <p:blipFill>
          <a:blip r:embed="rId5"/>
          <a:stretch>
            <a:fillRect/>
          </a:stretch>
        </p:blipFill>
        <p:spPr>
          <a:xfrm>
            <a:off x="348615" y="1101804"/>
            <a:ext cx="8435340" cy="1544649"/>
          </a:xfrm>
          <a:prstGeom prst="rect">
            <a:avLst/>
          </a:prstGeom>
        </p:spPr>
      </p:pic>
      <p:sp>
        <p:nvSpPr>
          <p:cNvPr id="5" name="Subtitle 2">
            <a:extLst>
              <a:ext uri="{FF2B5EF4-FFF2-40B4-BE49-F238E27FC236}">
                <a16:creationId xmlns:a16="http://schemas.microsoft.com/office/drawing/2014/main" id="{34E4C74D-A49E-76E7-0387-DC04484A94EF}"/>
              </a:ext>
            </a:extLst>
          </p:cNvPr>
          <p:cNvSpPr txBox="1">
            <a:spLocks/>
          </p:cNvSpPr>
          <p:nvPr/>
        </p:nvSpPr>
        <p:spPr>
          <a:xfrm>
            <a:off x="628650" y="2070292"/>
            <a:ext cx="8032750" cy="3426417"/>
          </a:xfrm>
          <a:prstGeom prst="rect">
            <a:avLst/>
          </a:prstGeom>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69900" indent="-457200">
              <a:buClr>
                <a:srgbClr val="009EDB"/>
              </a:buClr>
              <a:buFont typeface="+mj-lt"/>
              <a:buAutoNum type="arabicPeriod" startAt="5"/>
            </a:pPr>
            <a:r>
              <a:rPr lang="en-US" sz="2200" spc="20" dirty="0">
                <a:latin typeface="Roboto" panose="02000000000000000000" pitchFamily="2" charset="0"/>
                <a:ea typeface="Roboto" panose="02000000000000000000" pitchFamily="2" charset="0"/>
                <a:cs typeface="Roboto" panose="02000000000000000000" pitchFamily="2" charset="0"/>
              </a:rPr>
              <a:t>If there are no errors, we will get the download links.</a:t>
            </a:r>
            <a:br>
              <a:rPr lang="en-US" sz="2200" spc="20" dirty="0">
                <a:latin typeface="Roboto" panose="02000000000000000000" pitchFamily="2" charset="0"/>
                <a:ea typeface="Roboto" panose="02000000000000000000" pitchFamily="2" charset="0"/>
                <a:cs typeface="Roboto" panose="02000000000000000000" pitchFamily="2" charset="0"/>
              </a:rPr>
            </a:br>
            <a:r>
              <a:rPr lang="en-US" sz="2200" spc="20" dirty="0">
                <a:latin typeface="Roboto" panose="02000000000000000000" pitchFamily="2" charset="0"/>
                <a:ea typeface="Roboto" panose="02000000000000000000" pitchFamily="2" charset="0"/>
                <a:cs typeface="Roboto" panose="02000000000000000000" pitchFamily="2" charset="0"/>
              </a:rPr>
              <a:t>We can also share the displayed link with colleagues if needed.</a:t>
            </a:r>
          </a:p>
          <a:p>
            <a:pPr marL="469900" indent="-457200">
              <a:buClr>
                <a:srgbClr val="009EDB"/>
              </a:buClr>
              <a:buFont typeface="+mj-lt"/>
              <a:buAutoNum type="arabicPeriod" startAt="5"/>
            </a:pPr>
            <a:r>
              <a:rPr lang="en-US" sz="2200" spc="20" dirty="0">
                <a:latin typeface="Roboto" panose="02000000000000000000" pitchFamily="2" charset="0"/>
                <a:ea typeface="Roboto" panose="02000000000000000000" pitchFamily="2" charset="0"/>
                <a:cs typeface="Roboto" panose="02000000000000000000" pitchFamily="2" charset="0"/>
              </a:rPr>
              <a:t>Data is transferred to our database and sent to relevant entities for validation</a:t>
            </a:r>
          </a:p>
        </p:txBody>
      </p:sp>
    </p:spTree>
    <p:custDataLst>
      <p:tags r:id="rId1"/>
    </p:custDataLst>
    <p:extLst>
      <p:ext uri="{BB962C8B-B14F-4D97-AF65-F5344CB8AC3E}">
        <p14:creationId xmlns:p14="http://schemas.microsoft.com/office/powerpoint/2010/main" val="20766327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74769F1-5830-F114-02BE-24FC5611F60D}"/>
              </a:ext>
            </a:extLst>
          </p:cNvPr>
          <p:cNvGrpSpPr/>
          <p:nvPr/>
        </p:nvGrpSpPr>
        <p:grpSpPr>
          <a:xfrm>
            <a:off x="0" y="1159630"/>
            <a:ext cx="9144000" cy="3710931"/>
            <a:chOff x="0" y="1007230"/>
            <a:chExt cx="9144000" cy="3710931"/>
          </a:xfrm>
        </p:grpSpPr>
        <p:pic>
          <p:nvPicPr>
            <p:cNvPr id="5" name="Picture 4">
              <a:extLst>
                <a:ext uri="{FF2B5EF4-FFF2-40B4-BE49-F238E27FC236}">
                  <a16:creationId xmlns:a16="http://schemas.microsoft.com/office/drawing/2014/main" id="{6227A27D-83EB-0F66-D13D-2A8451BAD7A1}"/>
                </a:ext>
              </a:extLst>
            </p:cNvPr>
            <p:cNvPicPr>
              <a:picLocks noChangeAspect="1"/>
            </p:cNvPicPr>
            <p:nvPr/>
          </p:nvPicPr>
          <p:blipFill>
            <a:blip r:embed="rId5"/>
            <a:stretch>
              <a:fillRect/>
            </a:stretch>
          </p:blipFill>
          <p:spPr>
            <a:xfrm>
              <a:off x="0" y="1007230"/>
              <a:ext cx="9144000" cy="3710931"/>
            </a:xfrm>
            <a:prstGeom prst="rect">
              <a:avLst/>
            </a:prstGeom>
          </p:spPr>
        </p:pic>
        <p:pic>
          <p:nvPicPr>
            <p:cNvPr id="3" name="Picture 2">
              <a:extLst>
                <a:ext uri="{FF2B5EF4-FFF2-40B4-BE49-F238E27FC236}">
                  <a16:creationId xmlns:a16="http://schemas.microsoft.com/office/drawing/2014/main" id="{C40AAC80-6260-F8BE-C0B0-51E9BF7ED3C6}"/>
                </a:ext>
              </a:extLst>
            </p:cNvPr>
            <p:cNvPicPr>
              <a:picLocks noChangeAspect="1"/>
            </p:cNvPicPr>
            <p:nvPr/>
          </p:nvPicPr>
          <p:blipFill rotWithShape="1">
            <a:blip r:embed="rId5"/>
            <a:srcRect l="23667" t="28299" r="59167"/>
            <a:stretch/>
          </p:blipFill>
          <p:spPr>
            <a:xfrm>
              <a:off x="3429000" y="2057400"/>
              <a:ext cx="1569720" cy="2660761"/>
            </a:xfrm>
            <a:prstGeom prst="rect">
              <a:avLst/>
            </a:prstGeom>
          </p:spPr>
        </p:pic>
      </p:grpSp>
      <p:sp>
        <p:nvSpPr>
          <p:cNvPr id="2" name="Slide Number Placeholder 1">
            <a:extLst>
              <a:ext uri="{FF2B5EF4-FFF2-40B4-BE49-F238E27FC236}">
                <a16:creationId xmlns:a16="http://schemas.microsoft.com/office/drawing/2014/main" id="{5ECA9124-4893-6FB6-EC15-E70F01D7C69E}"/>
              </a:ext>
            </a:extLst>
          </p:cNvPr>
          <p:cNvSpPr>
            <a:spLocks noGrp="1"/>
          </p:cNvSpPr>
          <p:nvPr>
            <p:ph type="sldNum" sz="quarter" idx="12"/>
          </p:nvPr>
        </p:nvSpPr>
        <p:spPr/>
        <p:txBody>
          <a:bodyPr/>
          <a:lstStyle/>
          <a:p>
            <a:fld id="{C9CA4384-AE8E-46E5-BBCD-64CFDC07B3E9}" type="slidenum">
              <a:rPr lang="en-US" smtClean="0"/>
              <a:t>15</a:t>
            </a:fld>
            <a:endParaRPr lang="en-US"/>
          </a:p>
        </p:txBody>
      </p:sp>
      <p:sp>
        <p:nvSpPr>
          <p:cNvPr id="6" name="TextBox 5">
            <a:extLst>
              <a:ext uri="{FF2B5EF4-FFF2-40B4-BE49-F238E27FC236}">
                <a16:creationId xmlns:a16="http://schemas.microsoft.com/office/drawing/2014/main" id="{97C3BEDD-24D2-6137-E5C7-6376E9769D21}"/>
              </a:ext>
            </a:extLst>
          </p:cNvPr>
          <p:cNvSpPr txBox="1"/>
          <p:nvPr/>
        </p:nvSpPr>
        <p:spPr>
          <a:xfrm>
            <a:off x="215900" y="444500"/>
            <a:ext cx="8928100" cy="369332"/>
          </a:xfrm>
          <a:prstGeom prst="rect">
            <a:avLst/>
          </a:prstGeom>
          <a:noFill/>
        </p:spPr>
        <p:txBody>
          <a:bodyPr wrap="square" rtlCol="0">
            <a:spAutoFit/>
          </a:bodyPr>
          <a:lstStyle/>
          <a:p>
            <a:r>
              <a:rPr lang="en-US" dirty="0"/>
              <a:t>When the conversion is successful, your file is submitted to admin for review and approval. </a:t>
            </a:r>
          </a:p>
        </p:txBody>
      </p:sp>
    </p:spTree>
    <p:custDataLst>
      <p:tags r:id="rId1"/>
    </p:custDataLst>
    <p:extLst>
      <p:ext uri="{BB962C8B-B14F-4D97-AF65-F5344CB8AC3E}">
        <p14:creationId xmlns:p14="http://schemas.microsoft.com/office/powerpoint/2010/main" val="25650847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CA9124-4893-6FB6-EC15-E70F01D7C69E}"/>
              </a:ext>
            </a:extLst>
          </p:cNvPr>
          <p:cNvSpPr>
            <a:spLocks noGrp="1"/>
          </p:cNvSpPr>
          <p:nvPr>
            <p:ph type="sldNum" sz="quarter" idx="12"/>
          </p:nvPr>
        </p:nvSpPr>
        <p:spPr/>
        <p:txBody>
          <a:bodyPr/>
          <a:lstStyle/>
          <a:p>
            <a:fld id="{C9CA4384-AE8E-46E5-BBCD-64CFDC07B3E9}" type="slidenum">
              <a:rPr lang="en-US" smtClean="0"/>
              <a:t>16</a:t>
            </a:fld>
            <a:endParaRPr lang="en-US"/>
          </a:p>
        </p:txBody>
      </p:sp>
      <p:sp>
        <p:nvSpPr>
          <p:cNvPr id="6" name="TextBox 5">
            <a:extLst>
              <a:ext uri="{FF2B5EF4-FFF2-40B4-BE49-F238E27FC236}">
                <a16:creationId xmlns:a16="http://schemas.microsoft.com/office/drawing/2014/main" id="{97C3BEDD-24D2-6137-E5C7-6376E9769D21}"/>
              </a:ext>
            </a:extLst>
          </p:cNvPr>
          <p:cNvSpPr txBox="1"/>
          <p:nvPr/>
        </p:nvSpPr>
        <p:spPr>
          <a:xfrm>
            <a:off x="215900" y="863600"/>
            <a:ext cx="8928100" cy="369332"/>
          </a:xfrm>
          <a:prstGeom prst="rect">
            <a:avLst/>
          </a:prstGeom>
          <a:noFill/>
        </p:spPr>
        <p:txBody>
          <a:bodyPr wrap="square" rtlCol="0">
            <a:spAutoFit/>
          </a:bodyPr>
          <a:lstStyle/>
          <a:p>
            <a:r>
              <a:rPr lang="en-US" dirty="0"/>
              <a:t>ESCWA SDMX Converter uses the </a:t>
            </a:r>
            <a:r>
              <a:rPr lang="en-US" sz="1800" dirty="0"/>
              <a:t>Country Global Dataflow for validating national data</a:t>
            </a:r>
            <a:endParaRPr lang="en-US" dirty="0"/>
          </a:p>
        </p:txBody>
      </p:sp>
      <p:sp>
        <p:nvSpPr>
          <p:cNvPr id="7" name="TextBox 6">
            <a:extLst>
              <a:ext uri="{FF2B5EF4-FFF2-40B4-BE49-F238E27FC236}">
                <a16:creationId xmlns:a16="http://schemas.microsoft.com/office/drawing/2014/main" id="{BA41825A-F420-CA08-F27D-466D13792E91}"/>
              </a:ext>
            </a:extLst>
          </p:cNvPr>
          <p:cNvSpPr txBox="1"/>
          <p:nvPr/>
        </p:nvSpPr>
        <p:spPr>
          <a:xfrm>
            <a:off x="312420" y="320040"/>
            <a:ext cx="7898130" cy="369332"/>
          </a:xfrm>
          <a:prstGeom prst="rect">
            <a:avLst/>
          </a:prstGeom>
          <a:noFill/>
        </p:spPr>
        <p:txBody>
          <a:bodyPr wrap="square" rtlCol="0">
            <a:spAutoFit/>
          </a:bodyPr>
          <a:lstStyle/>
          <a:p>
            <a:r>
              <a:rPr lang="en-US" sz="1800" b="1" dirty="0">
                <a:solidFill>
                  <a:srgbClr val="231F20"/>
                </a:solidFill>
                <a:latin typeface="Roboto" panose="02000000000000000000" pitchFamily="2" charset="0"/>
                <a:ea typeface="Roboto" panose="02000000000000000000" pitchFamily="2" charset="0"/>
                <a:cs typeface="Roboto" panose="02000000000000000000" pitchFamily="2" charset="0"/>
              </a:rPr>
              <a:t>File Upload and Failed Conversion</a:t>
            </a:r>
            <a:endParaRPr lang="en-US" dirty="0"/>
          </a:p>
        </p:txBody>
      </p:sp>
      <p:sp>
        <p:nvSpPr>
          <p:cNvPr id="8" name="Subtitle 2">
            <a:extLst>
              <a:ext uri="{FF2B5EF4-FFF2-40B4-BE49-F238E27FC236}">
                <a16:creationId xmlns:a16="http://schemas.microsoft.com/office/drawing/2014/main" id="{A9734503-AD9B-E559-7A4C-51A7BE8F7FAC}"/>
              </a:ext>
            </a:extLst>
          </p:cNvPr>
          <p:cNvSpPr txBox="1">
            <a:spLocks/>
          </p:cNvSpPr>
          <p:nvPr/>
        </p:nvSpPr>
        <p:spPr>
          <a:xfrm>
            <a:off x="5739952" y="1642926"/>
            <a:ext cx="3493396" cy="2981566"/>
          </a:xfrm>
          <a:prstGeom prst="rect">
            <a:avLst/>
          </a:prstGeom>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69900" indent="-457200">
              <a:buClr>
                <a:srgbClr val="009EDB"/>
              </a:buClr>
            </a:pPr>
            <a:r>
              <a:rPr lang="en-US" sz="2000" spc="20" dirty="0">
                <a:latin typeface="Roboto" panose="02000000000000000000" pitchFamily="2" charset="0"/>
                <a:ea typeface="Roboto" panose="02000000000000000000" pitchFamily="2" charset="0"/>
              </a:rPr>
              <a:t>In case there are errors in the file, a message stating details about each one, including the cell in the Excel as highlighted, will appear on the screen.</a:t>
            </a:r>
          </a:p>
        </p:txBody>
      </p:sp>
      <p:pic>
        <p:nvPicPr>
          <p:cNvPr id="9" name="Picture 8">
            <a:extLst>
              <a:ext uri="{FF2B5EF4-FFF2-40B4-BE49-F238E27FC236}">
                <a16:creationId xmlns:a16="http://schemas.microsoft.com/office/drawing/2014/main" id="{5A254DDB-E14C-874C-BCC6-07DF4097769C}"/>
              </a:ext>
            </a:extLst>
          </p:cNvPr>
          <p:cNvPicPr>
            <a:picLocks noChangeAspect="1"/>
          </p:cNvPicPr>
          <p:nvPr/>
        </p:nvPicPr>
        <p:blipFill>
          <a:blip r:embed="rId5"/>
          <a:stretch>
            <a:fillRect/>
          </a:stretch>
        </p:blipFill>
        <p:spPr>
          <a:xfrm>
            <a:off x="215900" y="1407160"/>
            <a:ext cx="5853342" cy="3160182"/>
          </a:xfrm>
          <a:prstGeom prst="rect">
            <a:avLst/>
          </a:prstGeom>
        </p:spPr>
      </p:pic>
    </p:spTree>
    <p:custDataLst>
      <p:tags r:id="rId1"/>
    </p:custDataLst>
    <p:extLst>
      <p:ext uri="{BB962C8B-B14F-4D97-AF65-F5344CB8AC3E}">
        <p14:creationId xmlns:p14="http://schemas.microsoft.com/office/powerpoint/2010/main" val="37776862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5B5F1-337E-CC1A-E234-FEAEEDF0519D}"/>
              </a:ext>
            </a:extLst>
          </p:cNvPr>
          <p:cNvSpPr txBox="1"/>
          <p:nvPr/>
        </p:nvSpPr>
        <p:spPr>
          <a:xfrm>
            <a:off x="2046061" y="1175627"/>
            <a:ext cx="5212079" cy="707886"/>
          </a:xfrm>
          <a:prstGeom prst="rect">
            <a:avLst/>
          </a:prstGeom>
          <a:noFill/>
        </p:spPr>
        <p:txBody>
          <a:bodyPr wrap="square" rtlCol="0">
            <a:spAutoFit/>
          </a:bodyPr>
          <a:lstStyle/>
          <a:p>
            <a:pPr algn="ctr"/>
            <a:r>
              <a:rPr lang="en-US" sz="2000" b="1" dirty="0">
                <a:solidFill>
                  <a:srgbClr val="000000"/>
                </a:solidFill>
                <a:latin typeface="Calibri" panose="020F0502020204030204" pitchFamily="34" charset="0"/>
              </a:rPr>
              <a:t>Part I: What is SDMX and how it relates to SDGs?</a:t>
            </a:r>
            <a:endParaRPr lang="en-US" sz="2000" b="1" dirty="0">
              <a:solidFill>
                <a:schemeClr val="bg2">
                  <a:lumMod val="25000"/>
                </a:schemeClr>
              </a:solidFill>
            </a:endParaRPr>
          </a:p>
        </p:txBody>
      </p:sp>
      <p:sp>
        <p:nvSpPr>
          <p:cNvPr id="2" name="Slide Number Placeholder 1">
            <a:extLst>
              <a:ext uri="{FF2B5EF4-FFF2-40B4-BE49-F238E27FC236}">
                <a16:creationId xmlns:a16="http://schemas.microsoft.com/office/drawing/2014/main" id="{61CFB6BF-FB6A-A34B-9BFB-0695C096A5A7}"/>
              </a:ext>
            </a:extLst>
          </p:cNvPr>
          <p:cNvSpPr>
            <a:spLocks noGrp="1"/>
          </p:cNvSpPr>
          <p:nvPr>
            <p:ph type="sldNum" sz="quarter" idx="12"/>
          </p:nvPr>
        </p:nvSpPr>
        <p:spPr/>
        <p:txBody>
          <a:bodyPr/>
          <a:lstStyle/>
          <a:p>
            <a:fld id="{C9CA4384-AE8E-46E5-BBCD-64CFDC07B3E9}" type="slidenum">
              <a:rPr lang="en-US" smtClean="0"/>
              <a:t>17</a:t>
            </a:fld>
            <a:endParaRPr lang="en-US"/>
          </a:p>
        </p:txBody>
      </p:sp>
    </p:spTree>
    <p:custDataLst>
      <p:tags r:id="rId1"/>
    </p:custDataLst>
    <p:extLst>
      <p:ext uri="{BB962C8B-B14F-4D97-AF65-F5344CB8AC3E}">
        <p14:creationId xmlns:p14="http://schemas.microsoft.com/office/powerpoint/2010/main" val="25020170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5B5F1-337E-CC1A-E234-FEAEEDF0519D}"/>
              </a:ext>
            </a:extLst>
          </p:cNvPr>
          <p:cNvSpPr txBox="1"/>
          <p:nvPr/>
        </p:nvSpPr>
        <p:spPr>
          <a:xfrm>
            <a:off x="1986794" y="362827"/>
            <a:ext cx="5212079" cy="400110"/>
          </a:xfrm>
          <a:prstGeom prst="rect">
            <a:avLst/>
          </a:prstGeom>
          <a:noFill/>
        </p:spPr>
        <p:txBody>
          <a:bodyPr wrap="square" rtlCol="0">
            <a:spAutoFit/>
          </a:bodyPr>
          <a:lstStyle/>
          <a:p>
            <a:pPr algn="ctr"/>
            <a:r>
              <a:rPr lang="en-US" sz="2000" b="1" dirty="0">
                <a:solidFill>
                  <a:srgbClr val="000000"/>
                </a:solidFill>
                <a:latin typeface="Calibri" panose="020F0502020204030204" pitchFamily="34" charset="0"/>
              </a:rPr>
              <a:t>Statistical Data and Metadata Exchange (SDMX)</a:t>
            </a:r>
            <a:endParaRPr lang="en-US" sz="2000" b="1" dirty="0">
              <a:solidFill>
                <a:schemeClr val="bg2">
                  <a:lumMod val="25000"/>
                </a:schemeClr>
              </a:solidFill>
            </a:endParaRPr>
          </a:p>
        </p:txBody>
      </p:sp>
      <p:sp>
        <p:nvSpPr>
          <p:cNvPr id="5" name="TextBox 4">
            <a:extLst>
              <a:ext uri="{FF2B5EF4-FFF2-40B4-BE49-F238E27FC236}">
                <a16:creationId xmlns:a16="http://schemas.microsoft.com/office/drawing/2014/main" id="{10EA3C20-C751-E1A4-21DF-CE355F24CDF2}"/>
              </a:ext>
            </a:extLst>
          </p:cNvPr>
          <p:cNvSpPr txBox="1"/>
          <p:nvPr/>
        </p:nvSpPr>
        <p:spPr>
          <a:xfrm>
            <a:off x="698765" y="1151867"/>
            <a:ext cx="2654036" cy="27699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en-US" sz="1200" b="1" dirty="0">
                <a:cs typeface="Times New Roman" panose="02020603050405020304" pitchFamily="18" charset="0"/>
              </a:rPr>
              <a:t>What is SDMX?</a:t>
            </a:r>
          </a:p>
        </p:txBody>
      </p:sp>
      <p:sp>
        <p:nvSpPr>
          <p:cNvPr id="10" name="TextBox 9">
            <a:extLst>
              <a:ext uri="{FF2B5EF4-FFF2-40B4-BE49-F238E27FC236}">
                <a16:creationId xmlns:a16="http://schemas.microsoft.com/office/drawing/2014/main" id="{3C85ACC8-8E85-7D5A-41AB-145E1214E6DE}"/>
              </a:ext>
            </a:extLst>
          </p:cNvPr>
          <p:cNvSpPr txBox="1"/>
          <p:nvPr/>
        </p:nvSpPr>
        <p:spPr>
          <a:xfrm>
            <a:off x="1105329" y="3483801"/>
            <a:ext cx="5897452" cy="1015663"/>
          </a:xfrm>
          <a:prstGeom prst="rect">
            <a:avLst/>
          </a:prstGeom>
          <a:noFill/>
        </p:spPr>
        <p:txBody>
          <a:bodyPr wrap="square">
            <a:spAutoFit/>
          </a:bodyPr>
          <a:lstStyle/>
          <a:p>
            <a:pPr marL="171450" indent="-171450" algn="just">
              <a:buFont typeface="Wingdings" panose="05000000000000000000" pitchFamily="2" charset="2"/>
              <a:buChar char="Ø"/>
            </a:pPr>
            <a:r>
              <a:rPr lang="en-US" sz="1200" b="1" dirty="0">
                <a:cs typeface="Times New Roman" panose="02020603050405020304" pitchFamily="18" charset="0"/>
              </a:rPr>
              <a:t>SDMX</a:t>
            </a:r>
            <a:r>
              <a:rPr lang="en-US" sz="1200" dirty="0">
                <a:cs typeface="Times New Roman" panose="02020603050405020304" pitchFamily="18" charset="0"/>
              </a:rPr>
              <a:t> enables the </a:t>
            </a:r>
            <a:r>
              <a:rPr lang="en-US" sz="1200" u="sng" dirty="0">
                <a:cs typeface="Times New Roman" panose="02020603050405020304" pitchFamily="18" charset="0"/>
              </a:rPr>
              <a:t>automation</a:t>
            </a:r>
            <a:r>
              <a:rPr lang="en-US" sz="1200" dirty="0">
                <a:cs typeface="Times New Roman" panose="02020603050405020304" pitchFamily="18" charset="0"/>
              </a:rPr>
              <a:t> of SDG data and metadata </a:t>
            </a:r>
            <a:r>
              <a:rPr lang="en-US" sz="1200" u="sng" dirty="0">
                <a:cs typeface="Times New Roman" panose="02020603050405020304" pitchFamily="18" charset="0"/>
              </a:rPr>
              <a:t>exchange</a:t>
            </a:r>
            <a:r>
              <a:rPr lang="en-US" sz="1200" dirty="0">
                <a:cs typeface="Times New Roman" panose="02020603050405020304" pitchFamily="18" charset="0"/>
              </a:rPr>
              <a:t> between two or more entities. </a:t>
            </a:r>
          </a:p>
          <a:p>
            <a:pPr marL="171450" indent="-171450" algn="just">
              <a:buFont typeface="Wingdings" panose="05000000000000000000" pitchFamily="2" charset="2"/>
              <a:buChar char="Ø"/>
            </a:pPr>
            <a:endParaRPr lang="en-US" sz="1200" dirty="0">
              <a:cs typeface="Times New Roman" panose="02020603050405020304" pitchFamily="18" charset="0"/>
            </a:endParaRPr>
          </a:p>
          <a:p>
            <a:pPr marL="171450" indent="-171450" algn="just">
              <a:buFont typeface="Wingdings" panose="05000000000000000000" pitchFamily="2" charset="2"/>
              <a:buChar char="Ø"/>
            </a:pPr>
            <a:r>
              <a:rPr lang="en-US" sz="1200" dirty="0">
                <a:cs typeface="Times New Roman" panose="02020603050405020304" pitchFamily="18" charset="0"/>
              </a:rPr>
              <a:t>SDMX also </a:t>
            </a:r>
            <a:r>
              <a:rPr lang="en-US" sz="1200" u="sng" dirty="0">
                <a:cs typeface="Times New Roman" panose="02020603050405020304" pitchFamily="18" charset="0"/>
              </a:rPr>
              <a:t>facilitates</a:t>
            </a:r>
            <a:r>
              <a:rPr lang="en-US" sz="1200" dirty="0">
                <a:cs typeface="Times New Roman" panose="02020603050405020304" pitchFamily="18" charset="0"/>
              </a:rPr>
              <a:t> the </a:t>
            </a:r>
            <a:r>
              <a:rPr lang="en-US" sz="1200" b="1" i="1" u="dotDash" dirty="0">
                <a:cs typeface="Times New Roman" panose="02020603050405020304" pitchFamily="18" charset="0"/>
              </a:rPr>
              <a:t>validation</a:t>
            </a:r>
            <a:r>
              <a:rPr lang="en-US" sz="1200" dirty="0">
                <a:cs typeface="Times New Roman" panose="02020603050405020304" pitchFamily="18" charset="0"/>
              </a:rPr>
              <a:t>, </a:t>
            </a:r>
            <a:r>
              <a:rPr lang="en-US" sz="1200" u="sng" dirty="0">
                <a:cs typeface="Times New Roman" panose="02020603050405020304" pitchFamily="18" charset="0"/>
              </a:rPr>
              <a:t>dissemination</a:t>
            </a:r>
            <a:r>
              <a:rPr lang="en-US" sz="1200" dirty="0">
                <a:cs typeface="Times New Roman" panose="02020603050405020304" pitchFamily="18" charset="0"/>
              </a:rPr>
              <a:t>, and </a:t>
            </a:r>
            <a:r>
              <a:rPr lang="en-US" sz="1200" u="sng" dirty="0">
                <a:cs typeface="Times New Roman" panose="02020603050405020304" pitchFamily="18" charset="0"/>
              </a:rPr>
              <a:t>reporting</a:t>
            </a:r>
            <a:r>
              <a:rPr lang="en-US" sz="1200" dirty="0">
                <a:cs typeface="Times New Roman" panose="02020603050405020304" pitchFamily="18" charset="0"/>
              </a:rPr>
              <a:t> of </a:t>
            </a:r>
            <a:r>
              <a:rPr lang="en-US" sz="1200" b="1" dirty="0">
                <a:cs typeface="Times New Roman" panose="02020603050405020304" pitchFamily="18" charset="0"/>
              </a:rPr>
              <a:t>SDG data</a:t>
            </a:r>
            <a:r>
              <a:rPr lang="en-US" sz="1200" dirty="0">
                <a:cs typeface="Times New Roman" panose="02020603050405020304" pitchFamily="18" charset="0"/>
              </a:rPr>
              <a:t>. </a:t>
            </a:r>
          </a:p>
          <a:p>
            <a:pPr marL="171450" indent="-171450" algn="just">
              <a:buFont typeface="Wingdings" panose="05000000000000000000" pitchFamily="2" charset="2"/>
              <a:buChar char="Ø"/>
            </a:pPr>
            <a:endParaRPr lang="en-US" sz="1200" dirty="0">
              <a:cs typeface="Times New Roman" panose="02020603050405020304" pitchFamily="18" charset="0"/>
            </a:endParaRPr>
          </a:p>
        </p:txBody>
      </p:sp>
      <p:sp>
        <p:nvSpPr>
          <p:cNvPr id="4" name="TextBox 3">
            <a:extLst>
              <a:ext uri="{FF2B5EF4-FFF2-40B4-BE49-F238E27FC236}">
                <a16:creationId xmlns:a16="http://schemas.microsoft.com/office/drawing/2014/main" id="{D1B96FD0-5F58-3926-CCC7-04CD2F0F45DC}"/>
              </a:ext>
            </a:extLst>
          </p:cNvPr>
          <p:cNvSpPr txBox="1"/>
          <p:nvPr/>
        </p:nvSpPr>
        <p:spPr>
          <a:xfrm>
            <a:off x="1105329" y="1678558"/>
            <a:ext cx="6034611" cy="461665"/>
          </a:xfrm>
          <a:prstGeom prst="rect">
            <a:avLst/>
          </a:prstGeom>
          <a:noFill/>
        </p:spPr>
        <p:txBody>
          <a:bodyPr wrap="square">
            <a:spAutoFit/>
          </a:bodyPr>
          <a:lstStyle/>
          <a:p>
            <a:pPr marL="171450" indent="-171450" algn="just">
              <a:buFont typeface="Wingdings" panose="05000000000000000000" pitchFamily="2" charset="2"/>
              <a:buChar char="Ø"/>
            </a:pPr>
            <a:r>
              <a:rPr lang="en-US" sz="1200" b="1" dirty="0"/>
              <a:t>SDMX</a:t>
            </a:r>
            <a:r>
              <a:rPr lang="en-US" sz="1200" dirty="0"/>
              <a:t> is an ISO standard designed to </a:t>
            </a:r>
            <a:r>
              <a:rPr lang="en-US" sz="1200" u="sng" dirty="0"/>
              <a:t>describe</a:t>
            </a:r>
            <a:r>
              <a:rPr lang="en-US" sz="1200" dirty="0"/>
              <a:t> statistical data and metadata, </a:t>
            </a:r>
            <a:r>
              <a:rPr lang="en-US" sz="1200" u="sng" dirty="0"/>
              <a:t>normalize</a:t>
            </a:r>
            <a:r>
              <a:rPr lang="en-US" sz="1200" dirty="0"/>
              <a:t> their exchange, and </a:t>
            </a:r>
            <a:r>
              <a:rPr lang="en-US" sz="1200" u="sng" dirty="0"/>
              <a:t>improve</a:t>
            </a:r>
            <a:r>
              <a:rPr lang="en-US" sz="1200" dirty="0"/>
              <a:t> their efficient </a:t>
            </a:r>
            <a:r>
              <a:rPr lang="en-US" sz="1200" u="sng" dirty="0"/>
              <a:t>sharing</a:t>
            </a:r>
            <a:r>
              <a:rPr lang="en-US" sz="1200" dirty="0"/>
              <a:t> across statistical and similar organizations.</a:t>
            </a:r>
            <a:endParaRPr lang="en-US" sz="1200" dirty="0">
              <a:cs typeface="Times New Roman" panose="02020603050405020304" pitchFamily="18" charset="0"/>
            </a:endParaRPr>
          </a:p>
        </p:txBody>
      </p:sp>
      <p:sp>
        <p:nvSpPr>
          <p:cNvPr id="6" name="TextBox 5">
            <a:extLst>
              <a:ext uri="{FF2B5EF4-FFF2-40B4-BE49-F238E27FC236}">
                <a16:creationId xmlns:a16="http://schemas.microsoft.com/office/drawing/2014/main" id="{C8589C34-62FB-4AC6-A2DB-6A68E718D45B}"/>
              </a:ext>
            </a:extLst>
          </p:cNvPr>
          <p:cNvSpPr txBox="1"/>
          <p:nvPr/>
        </p:nvSpPr>
        <p:spPr>
          <a:xfrm>
            <a:off x="1105329" y="2330563"/>
            <a:ext cx="6034611" cy="461665"/>
          </a:xfrm>
          <a:prstGeom prst="rect">
            <a:avLst/>
          </a:prstGeom>
          <a:noFill/>
        </p:spPr>
        <p:txBody>
          <a:bodyPr wrap="square">
            <a:spAutoFit/>
          </a:bodyPr>
          <a:lstStyle/>
          <a:p>
            <a:pPr marL="171450" indent="-171450" algn="just">
              <a:buFont typeface="Wingdings" panose="05000000000000000000" pitchFamily="2" charset="2"/>
              <a:buChar char="Ø"/>
            </a:pPr>
            <a:r>
              <a:rPr lang="en-US" sz="1200" b="1" dirty="0"/>
              <a:t>SDMX</a:t>
            </a:r>
            <a:r>
              <a:rPr lang="en-US" sz="1200" dirty="0"/>
              <a:t> sets </a:t>
            </a:r>
            <a:r>
              <a:rPr lang="en-US" sz="1200" b="1" i="1" u="dotDash" dirty="0"/>
              <a:t>statistical and technical standards</a:t>
            </a:r>
            <a:r>
              <a:rPr lang="en-US" sz="1200" b="1" dirty="0"/>
              <a:t> </a:t>
            </a:r>
            <a:r>
              <a:rPr lang="en-US" sz="1200" dirty="0"/>
              <a:t>to facilitate the exchange of statistical data and metadata using modern information technology.</a:t>
            </a:r>
            <a:endParaRPr lang="en-US" sz="1200" dirty="0">
              <a:cs typeface="Times New Roman" panose="02020603050405020304" pitchFamily="18" charset="0"/>
            </a:endParaRPr>
          </a:p>
        </p:txBody>
      </p:sp>
      <p:sp>
        <p:nvSpPr>
          <p:cNvPr id="7" name="TextBox 6">
            <a:extLst>
              <a:ext uri="{FF2B5EF4-FFF2-40B4-BE49-F238E27FC236}">
                <a16:creationId xmlns:a16="http://schemas.microsoft.com/office/drawing/2014/main" id="{B30C7E1A-C212-0ED8-1BB1-57210288110C}"/>
              </a:ext>
            </a:extLst>
          </p:cNvPr>
          <p:cNvSpPr txBox="1"/>
          <p:nvPr/>
        </p:nvSpPr>
        <p:spPr>
          <a:xfrm>
            <a:off x="701041" y="3024282"/>
            <a:ext cx="2651760" cy="27699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en-US" sz="1200" b="1" dirty="0">
                <a:cs typeface="Times New Roman" panose="02020603050405020304" pitchFamily="18" charset="0"/>
              </a:rPr>
              <a:t>Why SDMX is important for SDGs?</a:t>
            </a:r>
          </a:p>
        </p:txBody>
      </p:sp>
      <p:sp>
        <p:nvSpPr>
          <p:cNvPr id="2" name="Slide Number Placeholder 1">
            <a:extLst>
              <a:ext uri="{FF2B5EF4-FFF2-40B4-BE49-F238E27FC236}">
                <a16:creationId xmlns:a16="http://schemas.microsoft.com/office/drawing/2014/main" id="{1DE553C0-FAAE-14FA-DDC9-E06D76600C1C}"/>
              </a:ext>
            </a:extLst>
          </p:cNvPr>
          <p:cNvSpPr>
            <a:spLocks noGrp="1"/>
          </p:cNvSpPr>
          <p:nvPr>
            <p:ph type="sldNum" sz="quarter" idx="12"/>
          </p:nvPr>
        </p:nvSpPr>
        <p:spPr/>
        <p:txBody>
          <a:bodyPr/>
          <a:lstStyle/>
          <a:p>
            <a:fld id="{C9CA4384-AE8E-46E5-BBCD-64CFDC07B3E9}" type="slidenum">
              <a:rPr lang="en-US" smtClean="0"/>
              <a:t>18</a:t>
            </a:fld>
            <a:endParaRPr lang="en-US"/>
          </a:p>
        </p:txBody>
      </p:sp>
    </p:spTree>
    <p:custDataLst>
      <p:tags r:id="rId1"/>
    </p:custDataLst>
    <p:extLst>
      <p:ext uri="{BB962C8B-B14F-4D97-AF65-F5344CB8AC3E}">
        <p14:creationId xmlns:p14="http://schemas.microsoft.com/office/powerpoint/2010/main" val="5988243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1896F49-0351-85B9-516B-9EB34555DB7F}"/>
              </a:ext>
            </a:extLst>
          </p:cNvPr>
          <p:cNvSpPr txBox="1"/>
          <p:nvPr/>
        </p:nvSpPr>
        <p:spPr>
          <a:xfrm>
            <a:off x="1509413" y="4014972"/>
            <a:ext cx="5098559" cy="833370"/>
          </a:xfrm>
          <a:prstGeom prst="rect">
            <a:avLst/>
          </a:prstGeom>
          <a:noFill/>
        </p:spPr>
        <p:txBody>
          <a:bodyPr wrap="square">
            <a:spAutoFit/>
          </a:bodyPr>
          <a:lstStyle/>
          <a:p>
            <a:pPr marL="11113" indent="-11113" algn="just">
              <a:lnSpc>
                <a:spcPct val="115000"/>
              </a:lnSpc>
              <a:spcBef>
                <a:spcPts val="300"/>
              </a:spcBef>
              <a:spcAft>
                <a:spcPts val="300"/>
              </a:spcAft>
            </a:pPr>
            <a:r>
              <a:rPr lang="en-US" altLang="en-US" sz="1200" dirty="0">
                <a:cs typeface="Times New Roman" panose="02020603050405020304" pitchFamily="18" charset="0"/>
              </a:rPr>
              <a:t>In SDMX, the data model is represented by:</a:t>
            </a:r>
          </a:p>
          <a:p>
            <a:pPr marL="11113" indent="-11113" algn="just">
              <a:lnSpc>
                <a:spcPct val="115000"/>
              </a:lnSpc>
              <a:spcBef>
                <a:spcPts val="300"/>
              </a:spcBef>
              <a:spcAft>
                <a:spcPts val="300"/>
              </a:spcAft>
            </a:pPr>
            <a:endParaRPr lang="en-US" altLang="en-US" sz="700" dirty="0">
              <a:cs typeface="Times New Roman" panose="02020603050405020304" pitchFamily="18" charset="0"/>
            </a:endParaRPr>
          </a:p>
          <a:p>
            <a:pPr marL="1382713" lvl="3" indent="-11113" algn="just">
              <a:lnSpc>
                <a:spcPct val="115000"/>
              </a:lnSpc>
              <a:spcBef>
                <a:spcPts val="300"/>
              </a:spcBef>
              <a:spcAft>
                <a:spcPts val="300"/>
              </a:spcAft>
            </a:pPr>
            <a:r>
              <a:rPr lang="en-US" altLang="en-US" sz="1400" b="1" dirty="0">
                <a:cs typeface="Times New Roman" panose="02020603050405020304" pitchFamily="18" charset="0"/>
              </a:rPr>
              <a:t> “Data Structure Definition (DSD)”</a:t>
            </a:r>
          </a:p>
        </p:txBody>
      </p:sp>
      <p:sp>
        <p:nvSpPr>
          <p:cNvPr id="2" name="TextBox 1">
            <a:extLst>
              <a:ext uri="{FF2B5EF4-FFF2-40B4-BE49-F238E27FC236}">
                <a16:creationId xmlns:a16="http://schemas.microsoft.com/office/drawing/2014/main" id="{9EA97880-5055-07E0-56BF-23AB5B00ED8E}"/>
              </a:ext>
            </a:extLst>
          </p:cNvPr>
          <p:cNvSpPr txBox="1"/>
          <p:nvPr/>
        </p:nvSpPr>
        <p:spPr>
          <a:xfrm>
            <a:off x="1986794" y="362827"/>
            <a:ext cx="5212079" cy="400110"/>
          </a:xfrm>
          <a:prstGeom prst="rect">
            <a:avLst/>
          </a:prstGeom>
          <a:noFill/>
        </p:spPr>
        <p:txBody>
          <a:bodyPr wrap="square" rtlCol="0">
            <a:spAutoFit/>
          </a:bodyPr>
          <a:lstStyle/>
          <a:p>
            <a:pPr algn="ctr"/>
            <a:r>
              <a:rPr lang="en-US" sz="2000" b="1" dirty="0">
                <a:solidFill>
                  <a:srgbClr val="000000"/>
                </a:solidFill>
                <a:latin typeface="Calibri" panose="020F0502020204030204" pitchFamily="34" charset="0"/>
              </a:rPr>
              <a:t>SDMX and Standardization</a:t>
            </a:r>
            <a:endParaRPr lang="en-US" sz="2000" b="1" dirty="0">
              <a:solidFill>
                <a:schemeClr val="bg2">
                  <a:lumMod val="25000"/>
                </a:schemeClr>
              </a:solidFill>
            </a:endParaRPr>
          </a:p>
        </p:txBody>
      </p:sp>
      <p:sp>
        <p:nvSpPr>
          <p:cNvPr id="3" name="TextBox 2">
            <a:extLst>
              <a:ext uri="{FF2B5EF4-FFF2-40B4-BE49-F238E27FC236}">
                <a16:creationId xmlns:a16="http://schemas.microsoft.com/office/drawing/2014/main" id="{CB03FE9A-B9BA-7BBB-7B06-17108E9777B0}"/>
              </a:ext>
            </a:extLst>
          </p:cNvPr>
          <p:cNvSpPr txBox="1"/>
          <p:nvPr/>
        </p:nvSpPr>
        <p:spPr>
          <a:xfrm>
            <a:off x="1291590" y="1394578"/>
            <a:ext cx="6605740" cy="1160189"/>
          </a:xfrm>
          <a:prstGeom prst="rect">
            <a:avLst/>
          </a:prstGeom>
          <a:noFill/>
        </p:spPr>
        <p:txBody>
          <a:bodyPr wrap="square">
            <a:spAutoFit/>
          </a:bodyPr>
          <a:lstStyle/>
          <a:p>
            <a:pPr marL="11113" indent="-11113" algn="just">
              <a:lnSpc>
                <a:spcPct val="115000"/>
              </a:lnSpc>
              <a:spcBef>
                <a:spcPts val="300"/>
              </a:spcBef>
              <a:spcAft>
                <a:spcPts val="300"/>
              </a:spcAft>
            </a:pPr>
            <a:r>
              <a:rPr lang="en-GB" sz="1200" dirty="0">
                <a:cs typeface="Times New Roman" panose="02020603050405020304" pitchFamily="18" charset="0"/>
              </a:rPr>
              <a:t>The process of </a:t>
            </a:r>
            <a:r>
              <a:rPr lang="en-GB" sz="1200" b="1" u="sng" dirty="0">
                <a:cs typeface="Times New Roman" panose="02020603050405020304" pitchFamily="18" charset="0"/>
              </a:rPr>
              <a:t>standardizing </a:t>
            </a:r>
            <a:r>
              <a:rPr lang="en-GB" sz="1200" dirty="0">
                <a:cs typeface="Times New Roman" panose="02020603050405020304" pitchFamily="18" charset="0"/>
              </a:rPr>
              <a:t>requires:</a:t>
            </a:r>
          </a:p>
          <a:p>
            <a:pPr marL="628650" lvl="1" indent="-171450" algn="just">
              <a:lnSpc>
                <a:spcPct val="115000"/>
              </a:lnSpc>
              <a:spcBef>
                <a:spcPts val="300"/>
              </a:spcBef>
              <a:spcAft>
                <a:spcPts val="300"/>
              </a:spcAft>
              <a:buFont typeface="Arial" panose="020B0604020202020204" pitchFamily="34" charset="0"/>
              <a:buChar char="•"/>
            </a:pPr>
            <a:r>
              <a:rPr lang="en-GB" sz="1200" dirty="0">
                <a:cs typeface="Times New Roman" panose="02020603050405020304" pitchFamily="18" charset="0"/>
              </a:rPr>
              <a:t>Selecting the “characteristics” that help in unambiguously identifying the “data observation”;</a:t>
            </a:r>
          </a:p>
          <a:p>
            <a:pPr marL="628650" lvl="1" indent="-171450" algn="just">
              <a:lnSpc>
                <a:spcPct val="115000"/>
              </a:lnSpc>
              <a:spcBef>
                <a:spcPts val="300"/>
              </a:spcBef>
              <a:spcAft>
                <a:spcPts val="300"/>
              </a:spcAft>
              <a:buFont typeface="Arial" panose="020B0604020202020204" pitchFamily="34" charset="0"/>
              <a:buChar char="•"/>
            </a:pPr>
            <a:r>
              <a:rPr lang="en-GB" sz="1200" dirty="0">
                <a:cs typeface="Times New Roman" panose="02020603050405020304" pitchFamily="18" charset="0"/>
              </a:rPr>
              <a:t>Selecting the “properties” that help in describing the “data observation” in a meaningful way;</a:t>
            </a:r>
          </a:p>
          <a:p>
            <a:pPr marL="628650" lvl="1" indent="-171450" algn="just">
              <a:lnSpc>
                <a:spcPct val="115000"/>
              </a:lnSpc>
              <a:spcBef>
                <a:spcPts val="300"/>
              </a:spcBef>
              <a:spcAft>
                <a:spcPts val="300"/>
              </a:spcAft>
              <a:buFont typeface="Arial" panose="020B0604020202020204" pitchFamily="34" charset="0"/>
              <a:buChar char="•"/>
            </a:pPr>
            <a:r>
              <a:rPr lang="en-GB" sz="1200" dirty="0">
                <a:cs typeface="Times New Roman" panose="02020603050405020304" pitchFamily="18" charset="0"/>
              </a:rPr>
              <a:t>Deciding how this information should be formally codified -represented;</a:t>
            </a:r>
            <a:endParaRPr lang="en-US" altLang="en-US" sz="1200" dirty="0">
              <a:cs typeface="Times New Roman" panose="02020603050405020304" pitchFamily="18" charset="0"/>
            </a:endParaRPr>
          </a:p>
        </p:txBody>
      </p:sp>
      <p:sp>
        <p:nvSpPr>
          <p:cNvPr id="4" name="TextBox 3">
            <a:extLst>
              <a:ext uri="{FF2B5EF4-FFF2-40B4-BE49-F238E27FC236}">
                <a16:creationId xmlns:a16="http://schemas.microsoft.com/office/drawing/2014/main" id="{DD1A678B-A745-699F-3C9F-CEEB6FB17794}"/>
              </a:ext>
            </a:extLst>
          </p:cNvPr>
          <p:cNvSpPr txBox="1"/>
          <p:nvPr/>
        </p:nvSpPr>
        <p:spPr>
          <a:xfrm>
            <a:off x="459777" y="949657"/>
            <a:ext cx="2654036" cy="27699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en-US" sz="1200" b="1" dirty="0">
                <a:cs typeface="Times New Roman" panose="02020603050405020304" pitchFamily="18" charset="0"/>
              </a:rPr>
              <a:t>Standardization &amp; Data Modeling</a:t>
            </a:r>
          </a:p>
        </p:txBody>
      </p:sp>
      <p:sp>
        <p:nvSpPr>
          <p:cNvPr id="6" name="TextBox 5">
            <a:extLst>
              <a:ext uri="{FF2B5EF4-FFF2-40B4-BE49-F238E27FC236}">
                <a16:creationId xmlns:a16="http://schemas.microsoft.com/office/drawing/2014/main" id="{E343E7AD-0DC9-0672-75B5-8A94FE648A9B}"/>
              </a:ext>
            </a:extLst>
          </p:cNvPr>
          <p:cNvSpPr txBox="1"/>
          <p:nvPr/>
        </p:nvSpPr>
        <p:spPr>
          <a:xfrm>
            <a:off x="1603636" y="2958686"/>
            <a:ext cx="6417761" cy="904158"/>
          </a:xfrm>
          <a:prstGeom prst="rect">
            <a:avLst/>
          </a:prstGeom>
          <a:noFill/>
        </p:spPr>
        <p:txBody>
          <a:bodyPr wrap="square">
            <a:spAutoFit/>
          </a:bodyPr>
          <a:lstStyle/>
          <a:p>
            <a:pPr marL="11113" indent="-11113" algn="just">
              <a:lnSpc>
                <a:spcPct val="115000"/>
              </a:lnSpc>
              <a:spcBef>
                <a:spcPts val="300"/>
              </a:spcBef>
              <a:spcAft>
                <a:spcPts val="300"/>
              </a:spcAft>
            </a:pPr>
            <a:r>
              <a:rPr lang="en-GB" sz="1200" dirty="0">
                <a:cs typeface="Times New Roman" panose="02020603050405020304" pitchFamily="18" charset="0"/>
              </a:rPr>
              <a:t>The process of selecting </a:t>
            </a:r>
            <a:r>
              <a:rPr lang="en-US" sz="1200" dirty="0">
                <a:cs typeface="Times New Roman" panose="02020603050405020304" pitchFamily="18" charset="0"/>
              </a:rPr>
              <a:t>relevant characteristics of the data and the relation among them is called:</a:t>
            </a:r>
            <a:endParaRPr lang="en-US" altLang="en-US" sz="1200" dirty="0">
              <a:cs typeface="Times New Roman" panose="02020603050405020304" pitchFamily="18" charset="0"/>
            </a:endParaRPr>
          </a:p>
          <a:p>
            <a:pPr marL="11113" indent="-11113" algn="just">
              <a:lnSpc>
                <a:spcPct val="115000"/>
              </a:lnSpc>
              <a:spcBef>
                <a:spcPts val="300"/>
              </a:spcBef>
              <a:spcAft>
                <a:spcPts val="300"/>
              </a:spcAft>
            </a:pPr>
            <a:r>
              <a:rPr lang="en-GB" sz="1200" dirty="0">
                <a:cs typeface="Times New Roman" panose="02020603050405020304" pitchFamily="18" charset="0"/>
              </a:rPr>
              <a:t>			</a:t>
            </a:r>
          </a:p>
          <a:p>
            <a:pPr marL="11113" indent="-11113" algn="just">
              <a:lnSpc>
                <a:spcPct val="115000"/>
              </a:lnSpc>
              <a:spcBef>
                <a:spcPts val="300"/>
              </a:spcBef>
              <a:spcAft>
                <a:spcPts val="300"/>
              </a:spcAft>
            </a:pPr>
            <a:r>
              <a:rPr lang="en-GB" sz="1200" b="1" dirty="0">
                <a:cs typeface="Times New Roman" panose="02020603050405020304" pitchFamily="18" charset="0"/>
              </a:rPr>
              <a:t>				</a:t>
            </a:r>
            <a:r>
              <a:rPr lang="en-GB" sz="1400" b="1" dirty="0">
                <a:cs typeface="Times New Roman" panose="02020603050405020304" pitchFamily="18" charset="0"/>
              </a:rPr>
              <a:t>“Data Model”</a:t>
            </a:r>
            <a:endParaRPr lang="en-US" altLang="en-US" sz="1200" b="1" dirty="0">
              <a:cs typeface="Times New Roman" panose="02020603050405020304" pitchFamily="18" charset="0"/>
            </a:endParaRPr>
          </a:p>
        </p:txBody>
      </p:sp>
      <p:sp>
        <p:nvSpPr>
          <p:cNvPr id="8" name="Arrow: Curved Left 7">
            <a:extLst>
              <a:ext uri="{FF2B5EF4-FFF2-40B4-BE49-F238E27FC236}">
                <a16:creationId xmlns:a16="http://schemas.microsoft.com/office/drawing/2014/main" id="{8E902079-E2FA-90EB-4ED2-A20A68E5CEA4}"/>
              </a:ext>
            </a:extLst>
          </p:cNvPr>
          <p:cNvSpPr/>
          <p:nvPr/>
        </p:nvSpPr>
        <p:spPr>
          <a:xfrm rot="1078218" flipH="1">
            <a:off x="1161228" y="2521540"/>
            <a:ext cx="884817" cy="116018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Curved Left 8">
            <a:extLst>
              <a:ext uri="{FF2B5EF4-FFF2-40B4-BE49-F238E27FC236}">
                <a16:creationId xmlns:a16="http://schemas.microsoft.com/office/drawing/2014/main" id="{F7A75826-1C2D-986E-6D8A-0F6252A03597}"/>
              </a:ext>
            </a:extLst>
          </p:cNvPr>
          <p:cNvSpPr/>
          <p:nvPr/>
        </p:nvSpPr>
        <p:spPr>
          <a:xfrm rot="777346">
            <a:off x="5860685" y="3636182"/>
            <a:ext cx="905326" cy="137242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Slide Number Placeholder 4">
            <a:extLst>
              <a:ext uri="{FF2B5EF4-FFF2-40B4-BE49-F238E27FC236}">
                <a16:creationId xmlns:a16="http://schemas.microsoft.com/office/drawing/2014/main" id="{F0BAFA52-6906-31DF-53A3-73BADED16C73}"/>
              </a:ext>
            </a:extLst>
          </p:cNvPr>
          <p:cNvSpPr>
            <a:spLocks noGrp="1"/>
          </p:cNvSpPr>
          <p:nvPr>
            <p:ph type="sldNum" sz="quarter" idx="12"/>
          </p:nvPr>
        </p:nvSpPr>
        <p:spPr/>
        <p:txBody>
          <a:bodyPr/>
          <a:lstStyle/>
          <a:p>
            <a:fld id="{C9CA4384-AE8E-46E5-BBCD-64CFDC07B3E9}" type="slidenum">
              <a:rPr lang="en-US" smtClean="0"/>
              <a:t>19</a:t>
            </a:fld>
            <a:endParaRPr lang="en-US"/>
          </a:p>
        </p:txBody>
      </p:sp>
    </p:spTree>
    <p:custDataLst>
      <p:tags r:id="rId1"/>
    </p:custDataLst>
    <p:extLst>
      <p:ext uri="{BB962C8B-B14F-4D97-AF65-F5344CB8AC3E}">
        <p14:creationId xmlns:p14="http://schemas.microsoft.com/office/powerpoint/2010/main" val="18276103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CA9C22-ED9E-771B-DB43-82B5BF234198}"/>
              </a:ext>
            </a:extLst>
          </p:cNvPr>
          <p:cNvSpPr txBox="1"/>
          <p:nvPr/>
        </p:nvSpPr>
        <p:spPr>
          <a:xfrm>
            <a:off x="815247" y="760164"/>
            <a:ext cx="2599981" cy="584775"/>
          </a:xfrm>
          <a:prstGeom prst="rect">
            <a:avLst/>
          </a:prstGeom>
          <a:noFill/>
        </p:spPr>
        <p:txBody>
          <a:bodyPr wrap="square" rtlCol="0">
            <a:spAutoFit/>
          </a:bodyPr>
          <a:lstStyle/>
          <a:p>
            <a:r>
              <a:rPr lang="en-US" sz="3200" b="1" u="sng" dirty="0"/>
              <a:t>Content</a:t>
            </a:r>
          </a:p>
        </p:txBody>
      </p:sp>
      <p:sp>
        <p:nvSpPr>
          <p:cNvPr id="5" name="TextBox 4">
            <a:extLst>
              <a:ext uri="{FF2B5EF4-FFF2-40B4-BE49-F238E27FC236}">
                <a16:creationId xmlns:a16="http://schemas.microsoft.com/office/drawing/2014/main" id="{EFB9596D-6572-77AF-2A11-F4E7A23339D8}"/>
              </a:ext>
            </a:extLst>
          </p:cNvPr>
          <p:cNvSpPr txBox="1"/>
          <p:nvPr/>
        </p:nvSpPr>
        <p:spPr>
          <a:xfrm>
            <a:off x="936431" y="1717849"/>
            <a:ext cx="5431316" cy="369332"/>
          </a:xfrm>
          <a:prstGeom prst="rect">
            <a:avLst/>
          </a:prstGeom>
          <a:noFill/>
        </p:spPr>
        <p:txBody>
          <a:bodyPr wrap="square" rtlCol="0">
            <a:spAutoFit/>
          </a:bodyPr>
          <a:lstStyle/>
          <a:p>
            <a:r>
              <a:rPr lang="en-US" b="1" dirty="0"/>
              <a:t>Intro to ESCWA SDMX Converter</a:t>
            </a:r>
          </a:p>
        </p:txBody>
      </p:sp>
      <p:sp>
        <p:nvSpPr>
          <p:cNvPr id="8" name="TextBox 7">
            <a:extLst>
              <a:ext uri="{FF2B5EF4-FFF2-40B4-BE49-F238E27FC236}">
                <a16:creationId xmlns:a16="http://schemas.microsoft.com/office/drawing/2014/main" id="{DF0448D5-7B10-C031-77FF-D3EE811233F9}"/>
              </a:ext>
            </a:extLst>
          </p:cNvPr>
          <p:cNvSpPr txBox="1"/>
          <p:nvPr/>
        </p:nvSpPr>
        <p:spPr>
          <a:xfrm>
            <a:off x="936433" y="3198756"/>
            <a:ext cx="7050795" cy="369332"/>
          </a:xfrm>
          <a:prstGeom prst="rect">
            <a:avLst/>
          </a:prstGeom>
          <a:noFill/>
        </p:spPr>
        <p:txBody>
          <a:bodyPr wrap="square">
            <a:spAutoFit/>
          </a:bodyPr>
          <a:lstStyle/>
          <a:p>
            <a:r>
              <a:rPr lang="en-US" b="1" dirty="0"/>
              <a:t>Part II: Using SDMX Converter with Excel – </a:t>
            </a:r>
            <a:r>
              <a:rPr lang="en-US" b="1" dirty="0">
                <a:solidFill>
                  <a:srgbClr val="3333FF"/>
                </a:solidFill>
              </a:rPr>
              <a:t>what you should know</a:t>
            </a:r>
          </a:p>
        </p:txBody>
      </p:sp>
      <p:sp>
        <p:nvSpPr>
          <p:cNvPr id="9" name="TextBox 8">
            <a:extLst>
              <a:ext uri="{FF2B5EF4-FFF2-40B4-BE49-F238E27FC236}">
                <a16:creationId xmlns:a16="http://schemas.microsoft.com/office/drawing/2014/main" id="{B346652C-5374-660B-3367-29CBDC9BAF6F}"/>
              </a:ext>
            </a:extLst>
          </p:cNvPr>
          <p:cNvSpPr txBox="1"/>
          <p:nvPr/>
        </p:nvSpPr>
        <p:spPr>
          <a:xfrm>
            <a:off x="936432" y="3903835"/>
            <a:ext cx="7050795" cy="369332"/>
          </a:xfrm>
          <a:prstGeom prst="rect">
            <a:avLst/>
          </a:prstGeom>
          <a:noFill/>
        </p:spPr>
        <p:txBody>
          <a:bodyPr wrap="square">
            <a:spAutoFit/>
          </a:bodyPr>
          <a:lstStyle/>
          <a:p>
            <a:r>
              <a:rPr lang="en-US" b="1" dirty="0"/>
              <a:t>Part III: most common </a:t>
            </a:r>
            <a:r>
              <a:rPr lang="en-US" b="1" dirty="0">
                <a:solidFill>
                  <a:srgbClr val="FF0000"/>
                </a:solidFill>
              </a:rPr>
              <a:t>mistakes</a:t>
            </a:r>
            <a:r>
              <a:rPr lang="en-US" b="1" dirty="0"/>
              <a:t> encountered</a:t>
            </a:r>
          </a:p>
        </p:txBody>
      </p:sp>
      <p:sp>
        <p:nvSpPr>
          <p:cNvPr id="13" name="TextBox 12">
            <a:extLst>
              <a:ext uri="{FF2B5EF4-FFF2-40B4-BE49-F238E27FC236}">
                <a16:creationId xmlns:a16="http://schemas.microsoft.com/office/drawing/2014/main" id="{4066D74A-C5F3-0EC7-4A13-76989E71377B}"/>
              </a:ext>
            </a:extLst>
          </p:cNvPr>
          <p:cNvSpPr txBox="1"/>
          <p:nvPr/>
        </p:nvSpPr>
        <p:spPr>
          <a:xfrm>
            <a:off x="936431" y="2387084"/>
            <a:ext cx="7050795" cy="369332"/>
          </a:xfrm>
          <a:prstGeom prst="rect">
            <a:avLst/>
          </a:prstGeom>
          <a:noFill/>
        </p:spPr>
        <p:txBody>
          <a:bodyPr wrap="square">
            <a:spAutoFit/>
          </a:bodyPr>
          <a:lstStyle/>
          <a:p>
            <a:r>
              <a:rPr lang="en-US" sz="1800" b="1" dirty="0">
                <a:solidFill>
                  <a:srgbClr val="000000"/>
                </a:solidFill>
                <a:latin typeface="Calibri" panose="020F0502020204030204" pitchFamily="34" charset="0"/>
              </a:rPr>
              <a:t>Part I: What is SDMX and how it relates to SDGs?</a:t>
            </a:r>
            <a:endParaRPr lang="en-US" sz="1800" b="1" dirty="0">
              <a:solidFill>
                <a:schemeClr val="bg2">
                  <a:lumMod val="25000"/>
                </a:schemeClr>
              </a:solidFill>
            </a:endParaRPr>
          </a:p>
        </p:txBody>
      </p:sp>
    </p:spTree>
    <p:custDataLst>
      <p:tags r:id="rId1"/>
    </p:custDataLst>
    <p:extLst>
      <p:ext uri="{BB962C8B-B14F-4D97-AF65-F5344CB8AC3E}">
        <p14:creationId xmlns:p14="http://schemas.microsoft.com/office/powerpoint/2010/main" val="7600114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61B10659-F51A-6C55-7A71-E37611185C74}"/>
              </a:ext>
            </a:extLst>
          </p:cNvPr>
          <p:cNvSpPr txBox="1"/>
          <p:nvPr/>
        </p:nvSpPr>
        <p:spPr>
          <a:xfrm>
            <a:off x="2563704" y="330966"/>
            <a:ext cx="3774384" cy="400110"/>
          </a:xfrm>
          <a:prstGeom prst="rect">
            <a:avLst/>
          </a:prstGeom>
          <a:noFill/>
        </p:spPr>
        <p:txBody>
          <a:bodyPr wrap="square" rtlCol="0">
            <a:spAutoFit/>
          </a:bodyPr>
          <a:lstStyle/>
          <a:p>
            <a:pPr algn="ctr"/>
            <a:r>
              <a:rPr lang="en-US" sz="2000" b="1" dirty="0">
                <a:solidFill>
                  <a:srgbClr val="000000"/>
                </a:solidFill>
                <a:latin typeface="Calibri" panose="020F0502020204030204" pitchFamily="34" charset="0"/>
              </a:rPr>
              <a:t>Data Structure Definition (DSD)</a:t>
            </a:r>
            <a:endParaRPr lang="en-US" sz="2000" b="1" dirty="0">
              <a:solidFill>
                <a:schemeClr val="bg2">
                  <a:lumMod val="25000"/>
                </a:schemeClr>
              </a:solidFill>
            </a:endParaRPr>
          </a:p>
        </p:txBody>
      </p:sp>
      <p:sp>
        <p:nvSpPr>
          <p:cNvPr id="25" name="TextBox 24">
            <a:extLst>
              <a:ext uri="{FF2B5EF4-FFF2-40B4-BE49-F238E27FC236}">
                <a16:creationId xmlns:a16="http://schemas.microsoft.com/office/drawing/2014/main" id="{61896F49-0351-85B9-516B-9EB34555DB7F}"/>
              </a:ext>
            </a:extLst>
          </p:cNvPr>
          <p:cNvSpPr txBox="1"/>
          <p:nvPr/>
        </p:nvSpPr>
        <p:spPr>
          <a:xfrm>
            <a:off x="346710" y="3447346"/>
            <a:ext cx="2651760" cy="29129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11113" marR="0" indent="-11113" algn="just">
              <a:lnSpc>
                <a:spcPct val="115000"/>
              </a:lnSpc>
              <a:spcBef>
                <a:spcPts val="300"/>
              </a:spcBef>
              <a:spcAft>
                <a:spcPts val="300"/>
              </a:spcAft>
            </a:pPr>
            <a:r>
              <a:rPr lang="en-GB" sz="1200" b="1" dirty="0">
                <a:effectLst/>
                <a:ea typeface="Times New Roman" panose="02020603050405020304" pitchFamily="18" charset="0"/>
                <a:cs typeface="Times New Roman" panose="02020603050405020304" pitchFamily="18" charset="0"/>
              </a:rPr>
              <a:t>So, What is a DSD?</a:t>
            </a: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26" name="TextBox 25">
            <a:extLst>
              <a:ext uri="{FF2B5EF4-FFF2-40B4-BE49-F238E27FC236}">
                <a16:creationId xmlns:a16="http://schemas.microsoft.com/office/drawing/2014/main" id="{D34FEE15-2B91-1AA1-0FC4-475400776707}"/>
              </a:ext>
            </a:extLst>
          </p:cNvPr>
          <p:cNvSpPr txBox="1"/>
          <p:nvPr/>
        </p:nvSpPr>
        <p:spPr>
          <a:xfrm>
            <a:off x="428969" y="1036369"/>
            <a:ext cx="7480591" cy="461665"/>
          </a:xfrm>
          <a:prstGeom prst="rect">
            <a:avLst/>
          </a:prstGeom>
          <a:noFill/>
        </p:spPr>
        <p:txBody>
          <a:bodyPr wrap="square" rtlCol="0">
            <a:spAutoFit/>
          </a:bodyPr>
          <a:lstStyle/>
          <a:p>
            <a:pPr marL="171450" indent="-171450">
              <a:buFont typeface="Wingdings" panose="05000000000000000000" pitchFamily="2" charset="2"/>
              <a:buChar char="Ø"/>
            </a:pPr>
            <a:r>
              <a:rPr lang="en-US" altLang="en-US" sz="1200" dirty="0">
                <a:cs typeface="Times New Roman" panose="02020603050405020304" pitchFamily="18" charset="0"/>
              </a:rPr>
              <a:t>To design a DSD, we first need to find </a:t>
            </a:r>
            <a:r>
              <a:rPr lang="en-US" altLang="en-US" sz="1200" b="1" i="1" u="dotDotDash" dirty="0">
                <a:cs typeface="Times New Roman" panose="02020603050405020304" pitchFamily="18" charset="0"/>
              </a:rPr>
              <a:t>concepts</a:t>
            </a:r>
            <a:r>
              <a:rPr lang="en-US" altLang="en-US" sz="1200" dirty="0">
                <a:cs typeface="Times New Roman" panose="02020603050405020304" pitchFamily="18" charset="0"/>
              </a:rPr>
              <a:t> that </a:t>
            </a:r>
            <a:r>
              <a:rPr lang="en-US" altLang="en-US" sz="1200" u="sng" dirty="0">
                <a:cs typeface="Times New Roman" panose="02020603050405020304" pitchFamily="18" charset="0"/>
              </a:rPr>
              <a:t>identify</a:t>
            </a:r>
            <a:r>
              <a:rPr lang="en-US" altLang="en-US" sz="1200" dirty="0">
                <a:cs typeface="Times New Roman" panose="02020603050405020304" pitchFamily="18" charset="0"/>
              </a:rPr>
              <a:t> (</a:t>
            </a:r>
            <a:r>
              <a:rPr lang="en-GB" sz="1200" dirty="0">
                <a:cs typeface="Times New Roman" panose="02020603050405020304" pitchFamily="18" charset="0"/>
              </a:rPr>
              <a:t>for use as </a:t>
            </a:r>
            <a:r>
              <a:rPr lang="en-GB" sz="1200" b="1" dirty="0">
                <a:cs typeface="Times New Roman" panose="02020603050405020304" pitchFamily="18" charset="0"/>
              </a:rPr>
              <a:t>dimensions</a:t>
            </a:r>
            <a:r>
              <a:rPr lang="en-GB" sz="1200" dirty="0">
                <a:cs typeface="Times New Roman" panose="02020603050405020304" pitchFamily="18" charset="0"/>
              </a:rPr>
              <a:t>) </a:t>
            </a:r>
            <a:r>
              <a:rPr lang="en-US" altLang="en-US" sz="1200" dirty="0">
                <a:cs typeface="Times New Roman" panose="02020603050405020304" pitchFamily="18" charset="0"/>
              </a:rPr>
              <a:t>and </a:t>
            </a:r>
            <a:r>
              <a:rPr lang="en-US" altLang="en-US" sz="1200" u="sng" dirty="0">
                <a:cs typeface="Times New Roman" panose="02020603050405020304" pitchFamily="18" charset="0"/>
              </a:rPr>
              <a:t>describe</a:t>
            </a:r>
            <a:r>
              <a:rPr lang="en-US" altLang="en-US" sz="1200" dirty="0">
                <a:cs typeface="Times New Roman" panose="02020603050405020304" pitchFamily="18" charset="0"/>
              </a:rPr>
              <a:t> (for use </a:t>
            </a:r>
            <a:r>
              <a:rPr lang="en-GB" sz="1200" dirty="0">
                <a:cs typeface="Times New Roman" panose="02020603050405020304" pitchFamily="18" charset="0"/>
              </a:rPr>
              <a:t>as </a:t>
            </a:r>
            <a:r>
              <a:rPr lang="en-GB" sz="1200" b="1" dirty="0">
                <a:cs typeface="Times New Roman" panose="02020603050405020304" pitchFamily="18" charset="0"/>
              </a:rPr>
              <a:t>attributes</a:t>
            </a:r>
            <a:r>
              <a:rPr lang="en-GB" sz="1200" dirty="0">
                <a:cs typeface="Times New Roman" panose="02020603050405020304" pitchFamily="18" charset="0"/>
              </a:rPr>
              <a:t>)</a:t>
            </a:r>
            <a:r>
              <a:rPr lang="en-US" altLang="en-US" sz="1200" dirty="0">
                <a:cs typeface="Times New Roman" panose="02020603050405020304" pitchFamily="18" charset="0"/>
              </a:rPr>
              <a:t> our data</a:t>
            </a:r>
            <a:r>
              <a:rPr lang="en-US" altLang="en-US" sz="1200" dirty="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D9CFBE49-24C4-C76D-87F4-6AF305B44EAE}"/>
              </a:ext>
            </a:extLst>
          </p:cNvPr>
          <p:cNvSpPr txBox="1"/>
          <p:nvPr/>
        </p:nvSpPr>
        <p:spPr>
          <a:xfrm>
            <a:off x="5239550" y="2152842"/>
            <a:ext cx="1671256" cy="954107"/>
          </a:xfrm>
          <a:prstGeom prst="rect">
            <a:avLst/>
          </a:prstGeom>
          <a:noFill/>
        </p:spPr>
        <p:txBody>
          <a:bodyPr wrap="square">
            <a:spAutoFit/>
          </a:bodyPr>
          <a:lstStyle/>
          <a:p>
            <a:r>
              <a:rPr lang="en-US" sz="1200" b="1" dirty="0"/>
              <a:t>Attributes</a:t>
            </a:r>
          </a:p>
          <a:p>
            <a:endParaRPr lang="en-US" sz="800" b="1" dirty="0"/>
          </a:p>
          <a:p>
            <a:r>
              <a:rPr lang="en-US" sz="1200" dirty="0"/>
              <a:t>A set of additional characteristics that further describe it.</a:t>
            </a:r>
          </a:p>
        </p:txBody>
      </p:sp>
      <p:sp>
        <p:nvSpPr>
          <p:cNvPr id="28" name="TextBox 27">
            <a:extLst>
              <a:ext uri="{FF2B5EF4-FFF2-40B4-BE49-F238E27FC236}">
                <a16:creationId xmlns:a16="http://schemas.microsoft.com/office/drawing/2014/main" id="{ED997757-ECD9-1382-2086-4A3BB2CDEEE1}"/>
              </a:ext>
            </a:extLst>
          </p:cNvPr>
          <p:cNvSpPr txBox="1"/>
          <p:nvPr/>
        </p:nvSpPr>
        <p:spPr>
          <a:xfrm>
            <a:off x="556809" y="2156797"/>
            <a:ext cx="2379715" cy="769441"/>
          </a:xfrm>
          <a:prstGeom prst="rect">
            <a:avLst/>
          </a:prstGeom>
          <a:noFill/>
        </p:spPr>
        <p:txBody>
          <a:bodyPr wrap="square">
            <a:spAutoFit/>
          </a:bodyPr>
          <a:lstStyle/>
          <a:p>
            <a:r>
              <a:rPr lang="en-US" sz="1200" b="1" dirty="0"/>
              <a:t>Dimensions</a:t>
            </a:r>
          </a:p>
          <a:p>
            <a:endParaRPr lang="en-US" sz="800" dirty="0"/>
          </a:p>
          <a:p>
            <a:r>
              <a:rPr lang="en-US" sz="1200" dirty="0"/>
              <a:t>A set of uniquely identifying characteristics.</a:t>
            </a:r>
          </a:p>
        </p:txBody>
      </p:sp>
      <p:sp>
        <p:nvSpPr>
          <p:cNvPr id="29" name="TextBox 28">
            <a:extLst>
              <a:ext uri="{FF2B5EF4-FFF2-40B4-BE49-F238E27FC236}">
                <a16:creationId xmlns:a16="http://schemas.microsoft.com/office/drawing/2014/main" id="{C3E761A8-3C21-DEFF-B662-D9DAC96A571F}"/>
              </a:ext>
            </a:extLst>
          </p:cNvPr>
          <p:cNvSpPr txBox="1"/>
          <p:nvPr/>
        </p:nvSpPr>
        <p:spPr>
          <a:xfrm>
            <a:off x="3119152" y="2152842"/>
            <a:ext cx="1671256" cy="892552"/>
          </a:xfrm>
          <a:prstGeom prst="rect">
            <a:avLst/>
          </a:prstGeom>
          <a:noFill/>
        </p:spPr>
        <p:txBody>
          <a:bodyPr wrap="square">
            <a:spAutoFit/>
          </a:bodyPr>
          <a:lstStyle/>
          <a:p>
            <a:r>
              <a:rPr lang="en-US" sz="1100" b="1" dirty="0"/>
              <a:t>Primary Measure </a:t>
            </a:r>
          </a:p>
          <a:p>
            <a:endParaRPr lang="en-US" sz="800" b="1" dirty="0"/>
          </a:p>
          <a:p>
            <a:r>
              <a:rPr lang="en-US" sz="1100" dirty="0"/>
              <a:t>Observed values on one or more variables of interest.</a:t>
            </a:r>
          </a:p>
        </p:txBody>
      </p:sp>
      <p:sp>
        <p:nvSpPr>
          <p:cNvPr id="30" name="TextBox 29">
            <a:extLst>
              <a:ext uri="{FF2B5EF4-FFF2-40B4-BE49-F238E27FC236}">
                <a16:creationId xmlns:a16="http://schemas.microsoft.com/office/drawing/2014/main" id="{7D8F93C9-8CAF-FD58-A8AA-37F259A6B05D}"/>
              </a:ext>
            </a:extLst>
          </p:cNvPr>
          <p:cNvSpPr txBox="1"/>
          <p:nvPr/>
        </p:nvSpPr>
        <p:spPr>
          <a:xfrm>
            <a:off x="428970" y="1664827"/>
            <a:ext cx="6811767" cy="276999"/>
          </a:xfrm>
          <a:prstGeom prst="rect">
            <a:avLst/>
          </a:prstGeom>
          <a:noFill/>
        </p:spPr>
        <p:txBody>
          <a:bodyPr wrap="square">
            <a:spAutoFit/>
          </a:bodyPr>
          <a:lstStyle/>
          <a:p>
            <a:pPr marL="171450" indent="-171450">
              <a:buFont typeface="Wingdings" panose="05000000000000000000" pitchFamily="2" charset="2"/>
              <a:buChar char="Ø"/>
            </a:pPr>
            <a:r>
              <a:rPr lang="en-US" sz="1200" dirty="0"/>
              <a:t>Each dimension, measure, and attribute encapsulates </a:t>
            </a:r>
            <a:r>
              <a:rPr lang="en-US" sz="1200" b="1" dirty="0"/>
              <a:t>a </a:t>
            </a:r>
            <a:r>
              <a:rPr lang="en-US" sz="1200" b="1" i="1" u="sng" dirty="0"/>
              <a:t>concept</a:t>
            </a:r>
            <a:r>
              <a:rPr lang="en-US" sz="1200" dirty="0"/>
              <a:t>.</a:t>
            </a:r>
            <a:r>
              <a:rPr lang="en-US" sz="1200" b="1" dirty="0"/>
              <a:t> </a:t>
            </a:r>
          </a:p>
        </p:txBody>
      </p:sp>
      <p:sp>
        <p:nvSpPr>
          <p:cNvPr id="3" name="TextBox 2">
            <a:extLst>
              <a:ext uri="{FF2B5EF4-FFF2-40B4-BE49-F238E27FC236}">
                <a16:creationId xmlns:a16="http://schemas.microsoft.com/office/drawing/2014/main" id="{A657F75B-C28D-964D-E9B0-D35780250835}"/>
              </a:ext>
            </a:extLst>
          </p:cNvPr>
          <p:cNvSpPr txBox="1"/>
          <p:nvPr/>
        </p:nvSpPr>
        <p:spPr>
          <a:xfrm>
            <a:off x="346710" y="3939848"/>
            <a:ext cx="7661910" cy="716030"/>
          </a:xfrm>
          <a:prstGeom prst="rect">
            <a:avLst/>
          </a:prstGeom>
          <a:noFill/>
        </p:spPr>
        <p:txBody>
          <a:bodyPr wrap="square">
            <a:spAutoFit/>
          </a:bodyPr>
          <a:lstStyle/>
          <a:p>
            <a:pPr marL="171450" marR="0" indent="-171450" algn="just">
              <a:lnSpc>
                <a:spcPct val="115000"/>
              </a:lnSpc>
              <a:spcBef>
                <a:spcPts val="300"/>
              </a:spcBef>
              <a:spcAft>
                <a:spcPts val="300"/>
              </a:spcAft>
              <a:buFont typeface="Wingdings" panose="05000000000000000000" pitchFamily="2" charset="2"/>
              <a:buChar char="Ø"/>
            </a:pPr>
            <a:r>
              <a:rPr lang="en-GB" sz="1200" dirty="0">
                <a:effectLst/>
                <a:ea typeface="Times New Roman" panose="02020603050405020304" pitchFamily="18" charset="0"/>
                <a:cs typeface="Times New Roman" panose="02020603050405020304" pitchFamily="18" charset="0"/>
              </a:rPr>
              <a:t>A </a:t>
            </a:r>
            <a:r>
              <a:rPr lang="en-GB" sz="1200" b="1" u="sng" dirty="0">
                <a:effectLst/>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DSD</a:t>
            </a:r>
            <a:r>
              <a:rPr lang="en-GB" sz="1200" dirty="0">
                <a:effectLst/>
                <a:ea typeface="Times New Roman" panose="02020603050405020304" pitchFamily="18" charset="0"/>
                <a:cs typeface="Times New Roman" panose="02020603050405020304" pitchFamily="18" charset="0"/>
              </a:rPr>
              <a:t> is a set of structural metadata associated with a dataset, which includes information about how </a:t>
            </a:r>
            <a:r>
              <a:rPr lang="en-GB" sz="1200" b="1" u="sng" dirty="0">
                <a:ea typeface="Times New Roman" panose="02020603050405020304" pitchFamily="18" charset="0"/>
                <a:cs typeface="Times New Roman" panose="02020603050405020304" pitchFamily="18" charset="0"/>
              </a:rPr>
              <a:t>c</a:t>
            </a:r>
            <a:r>
              <a:rPr lang="en-GB" sz="1200" b="1" u="sng" dirty="0">
                <a:effectLst/>
                <a:ea typeface="Times New Roman" panose="02020603050405020304" pitchFamily="18" charset="0"/>
                <a:cs typeface="Times New Roman" panose="02020603050405020304" pitchFamily="18" charset="0"/>
              </a:rPr>
              <a:t>oncepts</a:t>
            </a:r>
            <a:r>
              <a:rPr lang="en-GB" sz="1200" dirty="0">
                <a:effectLst/>
                <a:ea typeface="Times New Roman" panose="02020603050405020304" pitchFamily="18" charset="0"/>
                <a:cs typeface="Times New Roman" panose="02020603050405020304" pitchFamily="18" charset="0"/>
              </a:rPr>
              <a:t> are associated with the </a:t>
            </a:r>
            <a:r>
              <a:rPr lang="en-GB" sz="1200" b="1" u="sng" dirty="0">
                <a:effectLst/>
                <a:ea typeface="Times New Roman" panose="02020603050405020304" pitchFamily="18" charset="0"/>
                <a:cs typeface="Times New Roman" panose="02020603050405020304" pitchFamily="18" charset="0"/>
              </a:rPr>
              <a:t>Measures, Dimensions, and Attributes</a:t>
            </a:r>
            <a:r>
              <a:rPr lang="en-GB" sz="1200" b="1" dirty="0">
                <a:effectLst/>
                <a:ea typeface="Times New Roman" panose="02020603050405020304" pitchFamily="18" charset="0"/>
                <a:cs typeface="Times New Roman" panose="02020603050405020304" pitchFamily="18" charset="0"/>
              </a:rPr>
              <a:t> </a:t>
            </a:r>
            <a:r>
              <a:rPr lang="en-GB" sz="1200" dirty="0">
                <a:effectLst/>
                <a:ea typeface="Times New Roman" panose="02020603050405020304" pitchFamily="18" charset="0"/>
                <a:cs typeface="Times New Roman" panose="02020603050405020304" pitchFamily="18" charset="0"/>
              </a:rPr>
              <a:t>of a data cube, along with information about the </a:t>
            </a:r>
            <a:r>
              <a:rPr lang="en-GB" sz="1200" b="1" u="dotDotDash" dirty="0">
                <a:effectLst/>
                <a:ea typeface="Times New Roman" panose="02020603050405020304" pitchFamily="18" charset="0"/>
                <a:cs typeface="Times New Roman" panose="02020603050405020304" pitchFamily="18" charset="0"/>
              </a:rPr>
              <a:t>representation</a:t>
            </a:r>
            <a:r>
              <a:rPr lang="en-GB" sz="1200" dirty="0">
                <a:effectLst/>
                <a:ea typeface="Times New Roman" panose="02020603050405020304" pitchFamily="18" charset="0"/>
                <a:cs typeface="Times New Roman" panose="02020603050405020304" pitchFamily="18" charset="0"/>
              </a:rPr>
              <a:t> of data and related descriptive metadata.</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 name="Graphic 3" descr="Cube outline">
            <a:extLst>
              <a:ext uri="{FF2B5EF4-FFF2-40B4-BE49-F238E27FC236}">
                <a16:creationId xmlns:a16="http://schemas.microsoft.com/office/drawing/2014/main" id="{018CFB84-5EF5-87FD-DE8C-CDDBB1911AD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91423" y="1711864"/>
            <a:ext cx="1781046" cy="1781046"/>
          </a:xfrm>
          <a:prstGeom prst="rect">
            <a:avLst/>
          </a:prstGeom>
        </p:spPr>
      </p:pic>
      <p:sp>
        <p:nvSpPr>
          <p:cNvPr id="5" name="Plus Sign 4">
            <a:extLst>
              <a:ext uri="{FF2B5EF4-FFF2-40B4-BE49-F238E27FC236}">
                <a16:creationId xmlns:a16="http://schemas.microsoft.com/office/drawing/2014/main" id="{8390E608-15C1-E494-0BA2-EE21825C34DB}"/>
              </a:ext>
            </a:extLst>
          </p:cNvPr>
          <p:cNvSpPr/>
          <p:nvPr/>
        </p:nvSpPr>
        <p:spPr>
          <a:xfrm>
            <a:off x="2531252" y="2426803"/>
            <a:ext cx="350520" cy="33661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lus Sign 5">
            <a:extLst>
              <a:ext uri="{FF2B5EF4-FFF2-40B4-BE49-F238E27FC236}">
                <a16:creationId xmlns:a16="http://schemas.microsoft.com/office/drawing/2014/main" id="{E2EEDDF5-8C8A-A0DC-36E5-3FB6397F5242}"/>
              </a:ext>
            </a:extLst>
          </p:cNvPr>
          <p:cNvSpPr/>
          <p:nvPr/>
        </p:nvSpPr>
        <p:spPr>
          <a:xfrm>
            <a:off x="4783593" y="2459469"/>
            <a:ext cx="350520" cy="33661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quals 6">
            <a:extLst>
              <a:ext uri="{FF2B5EF4-FFF2-40B4-BE49-F238E27FC236}">
                <a16:creationId xmlns:a16="http://schemas.microsoft.com/office/drawing/2014/main" id="{C5C3BDFC-2B4D-CE62-CE5E-49B3F1CE7882}"/>
              </a:ext>
            </a:extLst>
          </p:cNvPr>
          <p:cNvSpPr/>
          <p:nvPr/>
        </p:nvSpPr>
        <p:spPr>
          <a:xfrm>
            <a:off x="6904540" y="2459469"/>
            <a:ext cx="361540" cy="384721"/>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8EB06946-AEDE-A98A-1EB9-823FCC5935BB}"/>
              </a:ext>
            </a:extLst>
          </p:cNvPr>
          <p:cNvSpPr txBox="1"/>
          <p:nvPr/>
        </p:nvSpPr>
        <p:spPr>
          <a:xfrm>
            <a:off x="7712363" y="3277223"/>
            <a:ext cx="1110270" cy="307777"/>
          </a:xfrm>
          <a:prstGeom prst="rect">
            <a:avLst/>
          </a:prstGeom>
          <a:noFill/>
        </p:spPr>
        <p:txBody>
          <a:bodyPr wrap="square" rtlCol="0">
            <a:spAutoFit/>
          </a:bodyPr>
          <a:lstStyle/>
          <a:p>
            <a:r>
              <a:rPr lang="en-US" sz="1400" b="1" dirty="0">
                <a:solidFill>
                  <a:srgbClr val="3333FF"/>
                </a:solidFill>
              </a:rPr>
              <a:t>Data Cube</a:t>
            </a:r>
          </a:p>
        </p:txBody>
      </p:sp>
      <p:sp>
        <p:nvSpPr>
          <p:cNvPr id="2" name="Slide Number Placeholder 1">
            <a:extLst>
              <a:ext uri="{FF2B5EF4-FFF2-40B4-BE49-F238E27FC236}">
                <a16:creationId xmlns:a16="http://schemas.microsoft.com/office/drawing/2014/main" id="{F1B83239-1C4C-2A4C-4C1C-1F6AE3547227}"/>
              </a:ext>
            </a:extLst>
          </p:cNvPr>
          <p:cNvSpPr>
            <a:spLocks noGrp="1"/>
          </p:cNvSpPr>
          <p:nvPr>
            <p:ph type="sldNum" sz="quarter" idx="12"/>
          </p:nvPr>
        </p:nvSpPr>
        <p:spPr/>
        <p:txBody>
          <a:bodyPr/>
          <a:lstStyle/>
          <a:p>
            <a:fld id="{C9CA4384-AE8E-46E5-BBCD-64CFDC07B3E9}" type="slidenum">
              <a:rPr lang="en-US" smtClean="0"/>
              <a:t>20</a:t>
            </a:fld>
            <a:endParaRPr lang="en-US"/>
          </a:p>
        </p:txBody>
      </p:sp>
    </p:spTree>
    <p:custDataLst>
      <p:tags r:id="rId1"/>
    </p:custDataLst>
    <p:extLst>
      <p:ext uri="{BB962C8B-B14F-4D97-AF65-F5344CB8AC3E}">
        <p14:creationId xmlns:p14="http://schemas.microsoft.com/office/powerpoint/2010/main" val="9040238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E391D9-02A8-434F-AD5C-50BAFFE73FE1}"/>
              </a:ext>
            </a:extLst>
          </p:cNvPr>
          <p:cNvSpPr txBox="1"/>
          <p:nvPr/>
        </p:nvSpPr>
        <p:spPr>
          <a:xfrm>
            <a:off x="2865619" y="347481"/>
            <a:ext cx="3805526" cy="400110"/>
          </a:xfrm>
          <a:prstGeom prst="rect">
            <a:avLst/>
          </a:prstGeom>
          <a:noFill/>
        </p:spPr>
        <p:txBody>
          <a:bodyPr wrap="square" rtlCol="0">
            <a:spAutoFit/>
          </a:bodyPr>
          <a:lstStyle/>
          <a:p>
            <a:pPr algn="ctr"/>
            <a:r>
              <a:rPr lang="en-US" sz="2000" b="1" dirty="0"/>
              <a:t>SDMX </a:t>
            </a:r>
            <a:r>
              <a:rPr lang="en-US" sz="2000" b="1" u="sng" dirty="0"/>
              <a:t>SDG</a:t>
            </a:r>
            <a:r>
              <a:rPr lang="en-US" sz="2000" b="1" dirty="0"/>
              <a:t> Concepts</a:t>
            </a:r>
          </a:p>
        </p:txBody>
      </p:sp>
      <p:graphicFrame>
        <p:nvGraphicFramePr>
          <p:cNvPr id="3" name="Table 2">
            <a:extLst>
              <a:ext uri="{FF2B5EF4-FFF2-40B4-BE49-F238E27FC236}">
                <a16:creationId xmlns:a16="http://schemas.microsoft.com/office/drawing/2014/main" id="{39F1D978-EC9D-354F-2662-D87B02075251}"/>
              </a:ext>
            </a:extLst>
          </p:cNvPr>
          <p:cNvGraphicFramePr>
            <a:graphicFrameLocks noGrp="1"/>
          </p:cNvGraphicFramePr>
          <p:nvPr>
            <p:extLst>
              <p:ext uri="{D42A27DB-BD31-4B8C-83A1-F6EECF244321}">
                <p14:modId xmlns:p14="http://schemas.microsoft.com/office/powerpoint/2010/main" val="3362715661"/>
              </p:ext>
            </p:extLst>
          </p:nvPr>
        </p:nvGraphicFramePr>
        <p:xfrm>
          <a:off x="127822" y="1194157"/>
          <a:ext cx="4030711" cy="3238500"/>
        </p:xfrm>
        <a:graphic>
          <a:graphicData uri="http://schemas.openxmlformats.org/drawingml/2006/table">
            <a:tbl>
              <a:tblPr>
                <a:tableStyleId>{22838BEF-8BB2-4498-84A7-C5851F593DF1}</a:tableStyleId>
              </a:tblPr>
              <a:tblGrid>
                <a:gridCol w="1544961">
                  <a:extLst>
                    <a:ext uri="{9D8B030D-6E8A-4147-A177-3AD203B41FA5}">
                      <a16:colId xmlns:a16="http://schemas.microsoft.com/office/drawing/2014/main" val="2562776506"/>
                    </a:ext>
                  </a:extLst>
                </a:gridCol>
                <a:gridCol w="1402080">
                  <a:extLst>
                    <a:ext uri="{9D8B030D-6E8A-4147-A177-3AD203B41FA5}">
                      <a16:colId xmlns:a16="http://schemas.microsoft.com/office/drawing/2014/main" val="197201630"/>
                    </a:ext>
                  </a:extLst>
                </a:gridCol>
                <a:gridCol w="1083670">
                  <a:extLst>
                    <a:ext uri="{9D8B030D-6E8A-4147-A177-3AD203B41FA5}">
                      <a16:colId xmlns:a16="http://schemas.microsoft.com/office/drawing/2014/main" val="3210453416"/>
                    </a:ext>
                  </a:extLst>
                </a:gridCol>
              </a:tblGrid>
              <a:tr h="190500">
                <a:tc>
                  <a:txBody>
                    <a:bodyPr/>
                    <a:lstStyle/>
                    <a:p>
                      <a:pPr algn="ctr" fontAlgn="b"/>
                      <a:r>
                        <a:rPr lang="en-US" sz="1000" b="1" u="none" strike="noStrike" dirty="0">
                          <a:effectLst/>
                        </a:rPr>
                        <a:t>Concept ID</a:t>
                      </a:r>
                      <a:endParaRPr lang="en-US" sz="1000" b="1" i="0" u="none" strike="noStrike" dirty="0">
                        <a:solidFill>
                          <a:srgbClr val="FFFFFF"/>
                        </a:solidFill>
                        <a:effectLst/>
                        <a:latin typeface="+mn-lt"/>
                      </a:endParaRPr>
                    </a:p>
                  </a:txBody>
                  <a:tcPr marL="9525" marR="9525" marT="9525" marB="0" anchor="b">
                    <a:solidFill>
                      <a:schemeClr val="accent1"/>
                    </a:solidFill>
                  </a:tcPr>
                </a:tc>
                <a:tc>
                  <a:txBody>
                    <a:bodyPr/>
                    <a:lstStyle/>
                    <a:p>
                      <a:pPr algn="ctr" fontAlgn="b"/>
                      <a:r>
                        <a:rPr lang="en-US" sz="1000" b="1" u="none" strike="noStrike" dirty="0">
                          <a:effectLst/>
                        </a:rPr>
                        <a:t>Concept Name</a:t>
                      </a:r>
                      <a:endParaRPr lang="en-US" sz="1000" b="1" i="0" u="none" strike="noStrike" dirty="0">
                        <a:solidFill>
                          <a:srgbClr val="FFFFFF"/>
                        </a:solidFill>
                        <a:effectLst/>
                        <a:latin typeface="+mn-lt"/>
                      </a:endParaRPr>
                    </a:p>
                  </a:txBody>
                  <a:tcPr marL="9525" marR="9525" marT="9525" marB="0" anchor="b">
                    <a:solidFill>
                      <a:schemeClr val="accent1"/>
                    </a:solidFill>
                  </a:tcPr>
                </a:tc>
                <a:tc>
                  <a:txBody>
                    <a:bodyPr/>
                    <a:lstStyle/>
                    <a:p>
                      <a:pPr algn="ctr" fontAlgn="b"/>
                      <a:r>
                        <a:rPr lang="en-US" sz="1000" b="1" u="none" strike="noStrike" dirty="0">
                          <a:effectLst/>
                        </a:rPr>
                        <a:t>Concept Restriction</a:t>
                      </a:r>
                      <a:endParaRPr lang="en-US" sz="1000" b="1" i="0" u="none" strike="noStrike" dirty="0">
                        <a:solidFill>
                          <a:srgbClr val="FFFFFF"/>
                        </a:solidFill>
                        <a:effectLst/>
                        <a:latin typeface="+mn-lt"/>
                      </a:endParaRPr>
                    </a:p>
                  </a:txBody>
                  <a:tcPr marL="9525" marR="9525" marT="9525" marB="0" anchor="b">
                    <a:solidFill>
                      <a:schemeClr val="accent1"/>
                    </a:solidFill>
                  </a:tcPr>
                </a:tc>
                <a:extLst>
                  <a:ext uri="{0D108BD9-81ED-4DB2-BD59-A6C34878D82A}">
                    <a16:rowId xmlns:a16="http://schemas.microsoft.com/office/drawing/2014/main" val="1885969579"/>
                  </a:ext>
                </a:extLst>
              </a:tr>
              <a:tr h="190500">
                <a:tc>
                  <a:txBody>
                    <a:bodyPr/>
                    <a:lstStyle/>
                    <a:p>
                      <a:pPr algn="l" fontAlgn="b"/>
                      <a:r>
                        <a:rPr lang="en-US" sz="900" b="1" i="0" u="none" strike="noStrike" dirty="0">
                          <a:solidFill>
                            <a:srgbClr val="000000"/>
                          </a:solidFill>
                          <a:effectLst/>
                          <a:latin typeface="+mn-lt"/>
                        </a:rPr>
                        <a:t>FREQ</a:t>
                      </a:r>
                    </a:p>
                  </a:txBody>
                  <a:tcPr marL="9525" marR="9525" marT="9525" marB="0" anchor="b"/>
                </a:tc>
                <a:tc>
                  <a:txBody>
                    <a:bodyPr/>
                    <a:lstStyle/>
                    <a:p>
                      <a:pPr marL="0" marR="0" lvl="0" indent="0" algn="l" defTabSz="685800" rtl="0" eaLnBrk="1" fontAlgn="b" latinLnBrk="0" hangingPunct="1">
                        <a:lnSpc>
                          <a:spcPct val="100000"/>
                        </a:lnSpc>
                        <a:spcBef>
                          <a:spcPts val="0"/>
                        </a:spcBef>
                        <a:spcAft>
                          <a:spcPts val="0"/>
                        </a:spcAft>
                        <a:buClrTx/>
                        <a:buSzTx/>
                        <a:buFontTx/>
                        <a:buNone/>
                        <a:tabLst/>
                        <a:defRPr/>
                      </a:pPr>
                      <a:r>
                        <a:rPr lang="en-US" sz="900" b="1" u="none" strike="noStrike" dirty="0">
                          <a:effectLst/>
                        </a:rPr>
                        <a:t>Frequency of observation</a:t>
                      </a:r>
                      <a:endParaRPr lang="en-US" sz="900" b="1" i="0" u="none" strike="noStrike" dirty="0">
                        <a:solidFill>
                          <a:srgbClr val="000000"/>
                        </a:solidFill>
                        <a:effectLst/>
                        <a:latin typeface="+mn-lt"/>
                      </a:endParaRPr>
                    </a:p>
                  </a:txBody>
                  <a:tcPr marL="9525" marR="9525" marT="9525" marB="0" anchor="b"/>
                </a:tc>
                <a:tc>
                  <a:txBody>
                    <a:bodyPr/>
                    <a:lstStyle/>
                    <a:p>
                      <a:pPr algn="ctr" fontAlgn="b"/>
                      <a:r>
                        <a:rPr lang="en-US" sz="900" b="1" i="0" u="none" strike="noStrike" dirty="0">
                          <a:solidFill>
                            <a:srgbClr val="000000"/>
                          </a:solidFill>
                          <a:effectLst/>
                          <a:latin typeface="+mn-lt"/>
                        </a:rPr>
                        <a:t>String</a:t>
                      </a:r>
                    </a:p>
                  </a:txBody>
                  <a:tcPr marL="9525" marR="9525" marT="9525" marB="0" anchor="b"/>
                </a:tc>
                <a:extLst>
                  <a:ext uri="{0D108BD9-81ED-4DB2-BD59-A6C34878D82A}">
                    <a16:rowId xmlns:a16="http://schemas.microsoft.com/office/drawing/2014/main" val="556793659"/>
                  </a:ext>
                </a:extLst>
              </a:tr>
              <a:tr h="190500">
                <a:tc>
                  <a:txBody>
                    <a:bodyPr/>
                    <a:lstStyle/>
                    <a:p>
                      <a:pPr algn="l" fontAlgn="b"/>
                      <a:r>
                        <a:rPr lang="en-US" sz="900" b="1" u="none" strike="noStrike" dirty="0">
                          <a:effectLst/>
                        </a:rPr>
                        <a:t>REF_AREA</a:t>
                      </a:r>
                      <a:endParaRPr lang="en-US" sz="900" b="1" i="0" u="none" strike="noStrike" dirty="0">
                        <a:solidFill>
                          <a:srgbClr val="000000"/>
                        </a:solidFill>
                        <a:effectLst/>
                        <a:latin typeface="+mn-lt"/>
                      </a:endParaRPr>
                    </a:p>
                  </a:txBody>
                  <a:tcPr marL="9525" marR="9525" marT="9525" marB="0" anchor="b"/>
                </a:tc>
                <a:tc>
                  <a:txBody>
                    <a:bodyPr/>
                    <a:lstStyle/>
                    <a:p>
                      <a:pPr algn="l" fontAlgn="b"/>
                      <a:r>
                        <a:rPr lang="en-US" sz="900" b="1" u="none" strike="noStrike" dirty="0">
                          <a:effectLst/>
                        </a:rPr>
                        <a:t>Reference area</a:t>
                      </a:r>
                      <a:endParaRPr lang="en-US" sz="900" b="1" i="0" u="none" strike="noStrike" dirty="0">
                        <a:solidFill>
                          <a:srgbClr val="000000"/>
                        </a:solidFill>
                        <a:effectLst/>
                        <a:latin typeface="+mn-lt"/>
                      </a:endParaRPr>
                    </a:p>
                  </a:txBody>
                  <a:tcPr marL="9525" marR="9525" marT="9525" marB="0" anchor="b"/>
                </a:tc>
                <a:tc>
                  <a:txBody>
                    <a:bodyPr/>
                    <a:lstStyle/>
                    <a:p>
                      <a:pPr algn="ctr" fontAlgn="b"/>
                      <a:r>
                        <a:rPr lang="en-US" sz="900" b="1" i="0" u="none" strike="noStrike" dirty="0">
                          <a:solidFill>
                            <a:srgbClr val="000000"/>
                          </a:solidFill>
                          <a:effectLst/>
                          <a:latin typeface="+mn-lt"/>
                        </a:rPr>
                        <a:t>String</a:t>
                      </a:r>
                    </a:p>
                  </a:txBody>
                  <a:tcPr marL="9525" marR="9525" marT="9525" marB="0" anchor="b"/>
                </a:tc>
                <a:extLst>
                  <a:ext uri="{0D108BD9-81ED-4DB2-BD59-A6C34878D82A}">
                    <a16:rowId xmlns:a16="http://schemas.microsoft.com/office/drawing/2014/main" val="4108926718"/>
                  </a:ext>
                </a:extLst>
              </a:tr>
              <a:tr h="190500">
                <a:tc>
                  <a:txBody>
                    <a:bodyPr/>
                    <a:lstStyle/>
                    <a:p>
                      <a:pPr algn="l" fontAlgn="b"/>
                      <a:r>
                        <a:rPr lang="en-US" sz="900" b="1" u="none" strike="noStrike" dirty="0">
                          <a:effectLst/>
                        </a:rPr>
                        <a:t>SEX</a:t>
                      </a:r>
                      <a:endParaRPr lang="en-US" sz="900" b="1" i="0" u="none" strike="noStrike" dirty="0">
                        <a:solidFill>
                          <a:srgbClr val="000000"/>
                        </a:solidFill>
                        <a:effectLst/>
                        <a:latin typeface="+mn-lt"/>
                      </a:endParaRPr>
                    </a:p>
                  </a:txBody>
                  <a:tcPr marL="9525" marR="9525" marT="9525" marB="0" anchor="b"/>
                </a:tc>
                <a:tc>
                  <a:txBody>
                    <a:bodyPr/>
                    <a:lstStyle/>
                    <a:p>
                      <a:pPr algn="l" fontAlgn="b"/>
                      <a:r>
                        <a:rPr lang="en-US" sz="900" b="1" u="none" strike="noStrike" dirty="0">
                          <a:effectLst/>
                        </a:rPr>
                        <a:t>Sex</a:t>
                      </a:r>
                      <a:endParaRPr lang="en-US" sz="900" b="1" i="0" u="none" strike="noStrike" dirty="0">
                        <a:solidFill>
                          <a:srgbClr val="000000"/>
                        </a:solidFill>
                        <a:effectLst/>
                        <a:latin typeface="+mn-lt"/>
                      </a:endParaRPr>
                    </a:p>
                  </a:txBody>
                  <a:tcPr marL="9525" marR="9525" marT="9525" marB="0" anchor="b"/>
                </a:tc>
                <a:tc>
                  <a:txBody>
                    <a:bodyPr/>
                    <a:lstStyle/>
                    <a:p>
                      <a:pPr algn="ctr" fontAlgn="b"/>
                      <a:r>
                        <a:rPr lang="en-US" sz="900" b="1" i="0" u="none" strike="noStrike" dirty="0">
                          <a:solidFill>
                            <a:srgbClr val="000000"/>
                          </a:solidFill>
                          <a:effectLst/>
                          <a:latin typeface="+mn-lt"/>
                        </a:rPr>
                        <a:t>String</a:t>
                      </a:r>
                    </a:p>
                  </a:txBody>
                  <a:tcPr marL="9525" marR="9525" marT="9525" marB="0" anchor="b"/>
                </a:tc>
                <a:extLst>
                  <a:ext uri="{0D108BD9-81ED-4DB2-BD59-A6C34878D82A}">
                    <a16:rowId xmlns:a16="http://schemas.microsoft.com/office/drawing/2014/main" val="3464420456"/>
                  </a:ext>
                </a:extLst>
              </a:tr>
              <a:tr h="190500">
                <a:tc>
                  <a:txBody>
                    <a:bodyPr/>
                    <a:lstStyle/>
                    <a:p>
                      <a:pPr algn="l" fontAlgn="b"/>
                      <a:r>
                        <a:rPr lang="en-US" sz="900" b="1" u="none" strike="noStrike" dirty="0">
                          <a:effectLst/>
                        </a:rPr>
                        <a:t>AGE</a:t>
                      </a:r>
                      <a:endParaRPr lang="en-US" sz="900" b="1" i="0" u="none" strike="noStrike" dirty="0">
                        <a:solidFill>
                          <a:srgbClr val="000000"/>
                        </a:solidFill>
                        <a:effectLst/>
                        <a:latin typeface="+mn-lt"/>
                      </a:endParaRPr>
                    </a:p>
                  </a:txBody>
                  <a:tcPr marL="9525" marR="9525" marT="9525" marB="0" anchor="b"/>
                </a:tc>
                <a:tc>
                  <a:txBody>
                    <a:bodyPr/>
                    <a:lstStyle/>
                    <a:p>
                      <a:pPr algn="l" fontAlgn="b"/>
                      <a:r>
                        <a:rPr lang="en-US" sz="900" b="1" u="none" strike="noStrike">
                          <a:effectLst/>
                        </a:rPr>
                        <a:t>Age</a:t>
                      </a:r>
                      <a:endParaRPr lang="en-US" sz="900" b="1" i="0" u="none" strike="noStrike">
                        <a:solidFill>
                          <a:srgbClr val="000000"/>
                        </a:solidFill>
                        <a:effectLst/>
                        <a:latin typeface="+mn-lt"/>
                      </a:endParaRPr>
                    </a:p>
                  </a:txBody>
                  <a:tcPr marL="9525" marR="9525" marT="9525" marB="0" anchor="b"/>
                </a:tc>
                <a:tc>
                  <a:txBody>
                    <a:bodyPr/>
                    <a:lstStyle/>
                    <a:p>
                      <a:pPr algn="ctr" fontAlgn="b"/>
                      <a:r>
                        <a:rPr lang="en-US" sz="900" b="1" i="0" u="none" strike="noStrike" dirty="0">
                          <a:solidFill>
                            <a:srgbClr val="000000"/>
                          </a:solidFill>
                          <a:effectLst/>
                          <a:latin typeface="+mn-lt"/>
                        </a:rPr>
                        <a:t>String</a:t>
                      </a:r>
                    </a:p>
                  </a:txBody>
                  <a:tcPr marL="9525" marR="9525" marT="9525" marB="0" anchor="b"/>
                </a:tc>
                <a:extLst>
                  <a:ext uri="{0D108BD9-81ED-4DB2-BD59-A6C34878D82A}">
                    <a16:rowId xmlns:a16="http://schemas.microsoft.com/office/drawing/2014/main" val="3220365534"/>
                  </a:ext>
                </a:extLst>
              </a:tr>
              <a:tr h="190500">
                <a:tc>
                  <a:txBody>
                    <a:bodyPr/>
                    <a:lstStyle/>
                    <a:p>
                      <a:pPr algn="l" fontAlgn="b"/>
                      <a:r>
                        <a:rPr lang="en-US" sz="900" b="1" u="none" strike="noStrike" dirty="0">
                          <a:effectLst/>
                        </a:rPr>
                        <a:t>EDUCATION_LEV</a:t>
                      </a:r>
                      <a:endParaRPr lang="en-US" sz="900" b="1" i="0" u="none" strike="noStrike" dirty="0">
                        <a:solidFill>
                          <a:srgbClr val="000000"/>
                        </a:solidFill>
                        <a:effectLst/>
                        <a:latin typeface="+mn-lt"/>
                      </a:endParaRPr>
                    </a:p>
                  </a:txBody>
                  <a:tcPr marL="9525" marR="9525" marT="9525" marB="0" anchor="b"/>
                </a:tc>
                <a:tc>
                  <a:txBody>
                    <a:bodyPr/>
                    <a:lstStyle/>
                    <a:p>
                      <a:pPr algn="l" fontAlgn="b"/>
                      <a:r>
                        <a:rPr lang="en-US" sz="900" b="1" u="none" strike="noStrike">
                          <a:effectLst/>
                        </a:rPr>
                        <a:t>Education level</a:t>
                      </a:r>
                      <a:endParaRPr lang="en-US" sz="900" b="1" i="0" u="none" strike="noStrike">
                        <a:solidFill>
                          <a:srgbClr val="000000"/>
                        </a:solidFill>
                        <a:effectLst/>
                        <a:latin typeface="+mn-lt"/>
                      </a:endParaRPr>
                    </a:p>
                  </a:txBody>
                  <a:tcPr marL="9525" marR="9525" marT="9525" marB="0" anchor="b"/>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US" sz="900" b="1" i="0" u="none" strike="noStrike" dirty="0">
                          <a:solidFill>
                            <a:srgbClr val="000000"/>
                          </a:solidFill>
                          <a:effectLst/>
                          <a:latin typeface="+mn-lt"/>
                        </a:rPr>
                        <a:t>String</a:t>
                      </a:r>
                    </a:p>
                  </a:txBody>
                  <a:tcPr marL="9525" marR="9525" marT="9525" marB="0" anchor="b"/>
                </a:tc>
                <a:extLst>
                  <a:ext uri="{0D108BD9-81ED-4DB2-BD59-A6C34878D82A}">
                    <a16:rowId xmlns:a16="http://schemas.microsoft.com/office/drawing/2014/main" val="2195076699"/>
                  </a:ext>
                </a:extLst>
              </a:tr>
              <a:tr h="190500">
                <a:tc>
                  <a:txBody>
                    <a:bodyPr/>
                    <a:lstStyle/>
                    <a:p>
                      <a:pPr algn="l" fontAlgn="b"/>
                      <a:r>
                        <a:rPr lang="en-US" sz="900" b="1" u="none" strike="noStrike" dirty="0">
                          <a:effectLst/>
                        </a:rPr>
                        <a:t>OCCUPATION</a:t>
                      </a:r>
                      <a:endParaRPr lang="en-US" sz="900" b="1" i="0" u="none" strike="noStrike" dirty="0">
                        <a:solidFill>
                          <a:srgbClr val="000000"/>
                        </a:solidFill>
                        <a:effectLst/>
                        <a:latin typeface="+mn-lt"/>
                      </a:endParaRPr>
                    </a:p>
                  </a:txBody>
                  <a:tcPr marL="9525" marR="9525" marT="9525" marB="0" anchor="b"/>
                </a:tc>
                <a:tc>
                  <a:txBody>
                    <a:bodyPr/>
                    <a:lstStyle/>
                    <a:p>
                      <a:pPr algn="l" fontAlgn="b"/>
                      <a:r>
                        <a:rPr lang="en-US" sz="900" b="1" u="none" strike="noStrike">
                          <a:effectLst/>
                        </a:rPr>
                        <a:t>Occupation</a:t>
                      </a:r>
                      <a:endParaRPr lang="en-US" sz="900" b="1" i="0" u="none" strike="noStrike">
                        <a:solidFill>
                          <a:srgbClr val="000000"/>
                        </a:solidFill>
                        <a:effectLst/>
                        <a:latin typeface="+mn-lt"/>
                      </a:endParaRPr>
                    </a:p>
                  </a:txBody>
                  <a:tcPr marL="9525" marR="9525" marT="9525" marB="0" anchor="b"/>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US" sz="900" b="1" i="0" u="none" strike="noStrike" dirty="0">
                          <a:solidFill>
                            <a:srgbClr val="000000"/>
                          </a:solidFill>
                          <a:effectLst/>
                          <a:latin typeface="+mn-lt"/>
                        </a:rPr>
                        <a:t>String</a:t>
                      </a:r>
                    </a:p>
                  </a:txBody>
                  <a:tcPr marL="9525" marR="9525" marT="9525" marB="0" anchor="b"/>
                </a:tc>
                <a:extLst>
                  <a:ext uri="{0D108BD9-81ED-4DB2-BD59-A6C34878D82A}">
                    <a16:rowId xmlns:a16="http://schemas.microsoft.com/office/drawing/2014/main" val="705441416"/>
                  </a:ext>
                </a:extLst>
              </a:tr>
              <a:tr h="190500">
                <a:tc>
                  <a:txBody>
                    <a:bodyPr/>
                    <a:lstStyle/>
                    <a:p>
                      <a:pPr algn="l" fontAlgn="b"/>
                      <a:r>
                        <a:rPr lang="en-US" sz="900" b="1" u="none" strike="noStrike" dirty="0">
                          <a:effectLst/>
                          <a:highlight>
                            <a:srgbClr val="FFFF00"/>
                          </a:highlight>
                        </a:rPr>
                        <a:t>TIME_PERIOD</a:t>
                      </a:r>
                      <a:endParaRPr lang="en-US" sz="900" b="1" i="0" u="none" strike="noStrike" dirty="0">
                        <a:solidFill>
                          <a:srgbClr val="000000"/>
                        </a:solidFill>
                        <a:effectLst/>
                        <a:highlight>
                          <a:srgbClr val="FFFF00"/>
                        </a:highlight>
                        <a:latin typeface="+mn-lt"/>
                      </a:endParaRPr>
                    </a:p>
                  </a:txBody>
                  <a:tcPr marL="9525" marR="9525" marT="9525" marB="0" anchor="b">
                    <a:solidFill>
                      <a:srgbClr val="FFFF00"/>
                    </a:solidFill>
                  </a:tcPr>
                </a:tc>
                <a:tc>
                  <a:txBody>
                    <a:bodyPr/>
                    <a:lstStyle/>
                    <a:p>
                      <a:pPr algn="l" fontAlgn="b"/>
                      <a:r>
                        <a:rPr lang="en-US" sz="900" b="1" u="none" strike="noStrike">
                          <a:effectLst/>
                          <a:highlight>
                            <a:srgbClr val="FFFF00"/>
                          </a:highlight>
                        </a:rPr>
                        <a:t>Time period</a:t>
                      </a:r>
                      <a:endParaRPr lang="en-US" sz="900" b="1" i="0" u="none" strike="noStrike">
                        <a:solidFill>
                          <a:srgbClr val="000000"/>
                        </a:solidFill>
                        <a:effectLst/>
                        <a:highlight>
                          <a:srgbClr val="FFFF00"/>
                        </a:highlight>
                        <a:latin typeface="+mn-lt"/>
                      </a:endParaRPr>
                    </a:p>
                  </a:txBody>
                  <a:tcPr marL="9525" marR="9525" marT="9525" marB="0" anchor="b">
                    <a:solidFill>
                      <a:srgbClr val="FFFF00"/>
                    </a:solidFill>
                  </a:tcPr>
                </a:tc>
                <a:tc>
                  <a:txBody>
                    <a:bodyPr/>
                    <a:lstStyle/>
                    <a:p>
                      <a:pPr algn="ctr" fontAlgn="b"/>
                      <a:r>
                        <a:rPr lang="en-US" sz="900" b="1" u="none" strike="noStrike" dirty="0">
                          <a:effectLst/>
                          <a:highlight>
                            <a:srgbClr val="FFFF00"/>
                          </a:highlight>
                        </a:rPr>
                        <a:t>YYYY</a:t>
                      </a:r>
                      <a:endParaRPr lang="en-US" sz="900" b="1" i="0" u="none" strike="noStrike" dirty="0">
                        <a:solidFill>
                          <a:srgbClr val="000000"/>
                        </a:solidFill>
                        <a:effectLst/>
                        <a:highlight>
                          <a:srgbClr val="FFFF00"/>
                        </a:highlight>
                        <a:latin typeface="+mn-lt"/>
                      </a:endParaRPr>
                    </a:p>
                  </a:txBody>
                  <a:tcPr marL="9525" marR="9525" marT="9525" marB="0" anchor="b">
                    <a:solidFill>
                      <a:srgbClr val="FFFF00"/>
                    </a:solidFill>
                  </a:tcPr>
                </a:tc>
                <a:extLst>
                  <a:ext uri="{0D108BD9-81ED-4DB2-BD59-A6C34878D82A}">
                    <a16:rowId xmlns:a16="http://schemas.microsoft.com/office/drawing/2014/main" val="3409567280"/>
                  </a:ext>
                </a:extLst>
              </a:tr>
              <a:tr h="190500">
                <a:tc>
                  <a:txBody>
                    <a:bodyPr/>
                    <a:lstStyle/>
                    <a:p>
                      <a:pPr algn="l" fontAlgn="b"/>
                      <a:r>
                        <a:rPr lang="en-US" sz="900" b="1" u="none" strike="noStrike" dirty="0">
                          <a:effectLst/>
                        </a:rPr>
                        <a:t>SERIES</a:t>
                      </a:r>
                      <a:endParaRPr lang="en-US" sz="900" b="1" i="0" u="none" strike="noStrike" dirty="0">
                        <a:solidFill>
                          <a:srgbClr val="000000"/>
                        </a:solidFill>
                        <a:effectLst/>
                        <a:latin typeface="+mn-lt"/>
                      </a:endParaRPr>
                    </a:p>
                  </a:txBody>
                  <a:tcPr marL="9525" marR="9525" marT="9525" marB="0" anchor="b"/>
                </a:tc>
                <a:tc>
                  <a:txBody>
                    <a:bodyPr/>
                    <a:lstStyle/>
                    <a:p>
                      <a:pPr algn="l" fontAlgn="b"/>
                      <a:r>
                        <a:rPr lang="en-US" sz="900" b="1" u="none" strike="noStrike">
                          <a:effectLst/>
                        </a:rPr>
                        <a:t>SDG Series</a:t>
                      </a:r>
                      <a:endParaRPr lang="en-US" sz="900" b="1" i="0" u="none" strike="noStrike">
                        <a:solidFill>
                          <a:srgbClr val="000000"/>
                        </a:solidFill>
                        <a:effectLst/>
                        <a:latin typeface="+mn-lt"/>
                      </a:endParaRPr>
                    </a:p>
                  </a:txBody>
                  <a:tcPr marL="9525" marR="9525" marT="9525" marB="0" anchor="b"/>
                </a:tc>
                <a:tc>
                  <a:txBody>
                    <a:bodyPr/>
                    <a:lstStyle/>
                    <a:p>
                      <a:pPr algn="ctr" fontAlgn="b"/>
                      <a:r>
                        <a:rPr lang="en-US" sz="900" b="1" i="0" u="none" strike="noStrike" dirty="0">
                          <a:solidFill>
                            <a:srgbClr val="000000"/>
                          </a:solidFill>
                          <a:effectLst/>
                          <a:latin typeface="+mn-lt"/>
                        </a:rPr>
                        <a:t>String</a:t>
                      </a:r>
                    </a:p>
                  </a:txBody>
                  <a:tcPr marL="9525" marR="9525" marT="9525" marB="0" anchor="b"/>
                </a:tc>
                <a:extLst>
                  <a:ext uri="{0D108BD9-81ED-4DB2-BD59-A6C34878D82A}">
                    <a16:rowId xmlns:a16="http://schemas.microsoft.com/office/drawing/2014/main" val="2495136777"/>
                  </a:ext>
                </a:extLst>
              </a:tr>
              <a:tr h="190500">
                <a:tc>
                  <a:txBody>
                    <a:bodyPr/>
                    <a:lstStyle/>
                    <a:p>
                      <a:pPr algn="l" fontAlgn="b"/>
                      <a:r>
                        <a:rPr lang="en-US" sz="900" b="1" u="none" strike="noStrike" dirty="0">
                          <a:effectLst/>
                        </a:rPr>
                        <a:t>URBANISATION</a:t>
                      </a:r>
                      <a:endParaRPr lang="en-US" sz="900" b="1" i="0" u="none" strike="noStrike" dirty="0">
                        <a:solidFill>
                          <a:srgbClr val="000000"/>
                        </a:solidFill>
                        <a:effectLst/>
                        <a:latin typeface="+mn-lt"/>
                      </a:endParaRPr>
                    </a:p>
                  </a:txBody>
                  <a:tcPr marL="9525" marR="9525" marT="9525" marB="0" anchor="b"/>
                </a:tc>
                <a:tc>
                  <a:txBody>
                    <a:bodyPr/>
                    <a:lstStyle/>
                    <a:p>
                      <a:pPr algn="l" fontAlgn="b"/>
                      <a:r>
                        <a:rPr lang="en-US" sz="900" b="1" u="none" strike="noStrike">
                          <a:effectLst/>
                        </a:rPr>
                        <a:t>Degree of urbanisation</a:t>
                      </a:r>
                      <a:endParaRPr lang="en-US" sz="900" b="1" i="0" u="none" strike="noStrike">
                        <a:solidFill>
                          <a:srgbClr val="000000"/>
                        </a:solidFill>
                        <a:effectLst/>
                        <a:latin typeface="+mn-lt"/>
                      </a:endParaRPr>
                    </a:p>
                  </a:txBody>
                  <a:tcPr marL="9525" marR="9525" marT="9525" marB="0" anchor="b"/>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US" sz="900" b="1" i="0" u="none" strike="noStrike" dirty="0">
                          <a:solidFill>
                            <a:srgbClr val="000000"/>
                          </a:solidFill>
                          <a:effectLst/>
                          <a:latin typeface="+mn-lt"/>
                        </a:rPr>
                        <a:t>String</a:t>
                      </a:r>
                    </a:p>
                  </a:txBody>
                  <a:tcPr marL="9525" marR="9525" marT="9525" marB="0" anchor="b"/>
                </a:tc>
                <a:extLst>
                  <a:ext uri="{0D108BD9-81ED-4DB2-BD59-A6C34878D82A}">
                    <a16:rowId xmlns:a16="http://schemas.microsoft.com/office/drawing/2014/main" val="3175068820"/>
                  </a:ext>
                </a:extLst>
              </a:tr>
              <a:tr h="190500">
                <a:tc>
                  <a:txBody>
                    <a:bodyPr/>
                    <a:lstStyle/>
                    <a:p>
                      <a:pPr algn="l" fontAlgn="b"/>
                      <a:r>
                        <a:rPr lang="en-US" sz="900" b="1" u="none" strike="noStrike" dirty="0">
                          <a:effectLst/>
                        </a:rPr>
                        <a:t>INCOME_WEALTH_QUANTILE</a:t>
                      </a:r>
                      <a:endParaRPr lang="en-US" sz="900" b="1" i="0" u="none" strike="noStrike" dirty="0">
                        <a:solidFill>
                          <a:srgbClr val="000000"/>
                        </a:solidFill>
                        <a:effectLst/>
                        <a:latin typeface="+mn-lt"/>
                      </a:endParaRPr>
                    </a:p>
                  </a:txBody>
                  <a:tcPr marL="9525" marR="9525" marT="9525" marB="0" anchor="b"/>
                </a:tc>
                <a:tc>
                  <a:txBody>
                    <a:bodyPr/>
                    <a:lstStyle/>
                    <a:p>
                      <a:pPr algn="l" fontAlgn="b"/>
                      <a:r>
                        <a:rPr lang="en-US" sz="900" b="1" u="none" strike="noStrike">
                          <a:effectLst/>
                        </a:rPr>
                        <a:t>Income or wealth quantile</a:t>
                      </a:r>
                      <a:endParaRPr lang="en-US" sz="900" b="1" i="0" u="none" strike="noStrike">
                        <a:solidFill>
                          <a:srgbClr val="000000"/>
                        </a:solidFill>
                        <a:effectLst/>
                        <a:latin typeface="+mn-lt"/>
                      </a:endParaRPr>
                    </a:p>
                  </a:txBody>
                  <a:tcPr marL="9525" marR="9525" marT="9525" marB="0" anchor="b"/>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US" sz="900" b="1" i="0" u="none" strike="noStrike" dirty="0">
                          <a:solidFill>
                            <a:srgbClr val="000000"/>
                          </a:solidFill>
                          <a:effectLst/>
                          <a:latin typeface="+mn-lt"/>
                        </a:rPr>
                        <a:t>String</a:t>
                      </a:r>
                    </a:p>
                  </a:txBody>
                  <a:tcPr marL="9525" marR="9525" marT="9525" marB="0" anchor="b"/>
                </a:tc>
                <a:extLst>
                  <a:ext uri="{0D108BD9-81ED-4DB2-BD59-A6C34878D82A}">
                    <a16:rowId xmlns:a16="http://schemas.microsoft.com/office/drawing/2014/main" val="1185098782"/>
                  </a:ext>
                </a:extLst>
              </a:tr>
              <a:tr h="190500">
                <a:tc>
                  <a:txBody>
                    <a:bodyPr/>
                    <a:lstStyle/>
                    <a:p>
                      <a:pPr algn="l" fontAlgn="b"/>
                      <a:r>
                        <a:rPr lang="en-US" sz="900" b="1" u="none" strike="noStrike" dirty="0">
                          <a:effectLst/>
                        </a:rPr>
                        <a:t>CUST_BREAKDOWN</a:t>
                      </a:r>
                      <a:endParaRPr lang="en-US" sz="900" b="1" i="0" u="none" strike="noStrike" dirty="0">
                        <a:solidFill>
                          <a:srgbClr val="000000"/>
                        </a:solidFill>
                        <a:effectLst/>
                        <a:latin typeface="+mn-lt"/>
                      </a:endParaRPr>
                    </a:p>
                  </a:txBody>
                  <a:tcPr marL="9525" marR="9525" marT="9525" marB="0" anchor="b"/>
                </a:tc>
                <a:tc>
                  <a:txBody>
                    <a:bodyPr/>
                    <a:lstStyle/>
                    <a:p>
                      <a:pPr algn="l" fontAlgn="b"/>
                      <a:r>
                        <a:rPr lang="en-US" sz="900" b="1" u="none" strike="noStrike">
                          <a:effectLst/>
                        </a:rPr>
                        <a:t>Custom Breakdown</a:t>
                      </a:r>
                      <a:endParaRPr lang="en-US" sz="900" b="1" i="0" u="none" strike="noStrike">
                        <a:solidFill>
                          <a:srgbClr val="000000"/>
                        </a:solidFill>
                        <a:effectLst/>
                        <a:latin typeface="+mn-lt"/>
                      </a:endParaRPr>
                    </a:p>
                  </a:txBody>
                  <a:tcPr marL="9525" marR="9525" marT="9525" marB="0" anchor="b"/>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US" sz="900" b="1" i="0" u="none" strike="noStrike" dirty="0">
                          <a:solidFill>
                            <a:srgbClr val="000000"/>
                          </a:solidFill>
                          <a:effectLst/>
                          <a:latin typeface="+mn-lt"/>
                        </a:rPr>
                        <a:t>String</a:t>
                      </a:r>
                    </a:p>
                  </a:txBody>
                  <a:tcPr marL="9525" marR="9525" marT="9525" marB="0" anchor="b"/>
                </a:tc>
                <a:extLst>
                  <a:ext uri="{0D108BD9-81ED-4DB2-BD59-A6C34878D82A}">
                    <a16:rowId xmlns:a16="http://schemas.microsoft.com/office/drawing/2014/main" val="484651146"/>
                  </a:ext>
                </a:extLst>
              </a:tr>
              <a:tr h="190500">
                <a:tc>
                  <a:txBody>
                    <a:bodyPr/>
                    <a:lstStyle/>
                    <a:p>
                      <a:pPr algn="l" fontAlgn="b"/>
                      <a:r>
                        <a:rPr lang="en-US" sz="900" b="1" u="none" strike="noStrike" dirty="0">
                          <a:effectLst/>
                        </a:rPr>
                        <a:t>COMPOSITE_BREAKDOWN</a:t>
                      </a:r>
                      <a:endParaRPr lang="en-US" sz="900" b="1" i="0" u="none" strike="noStrike" dirty="0">
                        <a:solidFill>
                          <a:srgbClr val="000000"/>
                        </a:solidFill>
                        <a:effectLst/>
                        <a:latin typeface="+mn-lt"/>
                      </a:endParaRPr>
                    </a:p>
                  </a:txBody>
                  <a:tcPr marL="9525" marR="9525" marT="9525" marB="0" anchor="b"/>
                </a:tc>
                <a:tc>
                  <a:txBody>
                    <a:bodyPr/>
                    <a:lstStyle/>
                    <a:p>
                      <a:pPr algn="l" fontAlgn="b"/>
                      <a:r>
                        <a:rPr lang="en-US" sz="900" b="1" u="none" strike="noStrike">
                          <a:effectLst/>
                        </a:rPr>
                        <a:t>Composite breakdown</a:t>
                      </a:r>
                      <a:endParaRPr lang="en-US" sz="900" b="1" i="0" u="none" strike="noStrike">
                        <a:solidFill>
                          <a:srgbClr val="000000"/>
                        </a:solidFill>
                        <a:effectLst/>
                        <a:latin typeface="+mn-lt"/>
                      </a:endParaRPr>
                    </a:p>
                  </a:txBody>
                  <a:tcPr marL="9525" marR="9525" marT="9525" marB="0" anchor="b"/>
                </a:tc>
                <a:tc>
                  <a:txBody>
                    <a:bodyPr/>
                    <a:lstStyle/>
                    <a:p>
                      <a:pPr algn="ctr" fontAlgn="b"/>
                      <a:r>
                        <a:rPr lang="en-US" sz="900" b="1" i="0" u="none" strike="noStrike" dirty="0">
                          <a:solidFill>
                            <a:srgbClr val="000000"/>
                          </a:solidFill>
                          <a:effectLst/>
                          <a:latin typeface="+mn-lt"/>
                        </a:rPr>
                        <a:t>String</a:t>
                      </a:r>
                    </a:p>
                  </a:txBody>
                  <a:tcPr marL="9525" marR="9525" marT="9525" marB="0" anchor="b"/>
                </a:tc>
                <a:extLst>
                  <a:ext uri="{0D108BD9-81ED-4DB2-BD59-A6C34878D82A}">
                    <a16:rowId xmlns:a16="http://schemas.microsoft.com/office/drawing/2014/main" val="2102350879"/>
                  </a:ext>
                </a:extLst>
              </a:tr>
              <a:tr h="190500">
                <a:tc>
                  <a:txBody>
                    <a:bodyPr/>
                    <a:lstStyle/>
                    <a:p>
                      <a:pPr algn="l" fontAlgn="b"/>
                      <a:r>
                        <a:rPr lang="en-US" sz="900" b="1" u="none" strike="noStrike" dirty="0">
                          <a:effectLst/>
                        </a:rPr>
                        <a:t>DISABILITY_STATUS</a:t>
                      </a:r>
                      <a:endParaRPr lang="en-US" sz="900" b="1" i="0" u="none" strike="noStrike" dirty="0">
                        <a:solidFill>
                          <a:srgbClr val="000000"/>
                        </a:solidFill>
                        <a:effectLst/>
                        <a:latin typeface="+mn-lt"/>
                      </a:endParaRPr>
                    </a:p>
                  </a:txBody>
                  <a:tcPr marL="9525" marR="9525" marT="9525" marB="0" anchor="b"/>
                </a:tc>
                <a:tc>
                  <a:txBody>
                    <a:bodyPr/>
                    <a:lstStyle/>
                    <a:p>
                      <a:pPr algn="l" fontAlgn="b"/>
                      <a:r>
                        <a:rPr lang="en-US" sz="900" b="1" u="none" strike="noStrike" dirty="0">
                          <a:effectLst/>
                        </a:rPr>
                        <a:t>Disability status</a:t>
                      </a:r>
                      <a:endParaRPr lang="en-US" sz="900" b="1" i="0" u="none" strike="noStrike" dirty="0">
                        <a:solidFill>
                          <a:srgbClr val="000000"/>
                        </a:solidFill>
                        <a:effectLst/>
                        <a:latin typeface="+mn-lt"/>
                      </a:endParaRPr>
                    </a:p>
                  </a:txBody>
                  <a:tcPr marL="9525" marR="9525" marT="9525" marB="0" anchor="b"/>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US" sz="900" b="1" i="0" u="none" strike="noStrike" dirty="0">
                          <a:solidFill>
                            <a:srgbClr val="000000"/>
                          </a:solidFill>
                          <a:effectLst/>
                          <a:latin typeface="+mn-lt"/>
                        </a:rPr>
                        <a:t>String</a:t>
                      </a:r>
                    </a:p>
                  </a:txBody>
                  <a:tcPr marL="9525" marR="9525" marT="9525" marB="0" anchor="b"/>
                </a:tc>
                <a:extLst>
                  <a:ext uri="{0D108BD9-81ED-4DB2-BD59-A6C34878D82A}">
                    <a16:rowId xmlns:a16="http://schemas.microsoft.com/office/drawing/2014/main" val="3961979737"/>
                  </a:ext>
                </a:extLst>
              </a:tr>
              <a:tr h="190500">
                <a:tc>
                  <a:txBody>
                    <a:bodyPr/>
                    <a:lstStyle/>
                    <a:p>
                      <a:pPr algn="l" fontAlgn="b"/>
                      <a:r>
                        <a:rPr lang="en-US" sz="900" b="1" u="none" strike="noStrike" dirty="0">
                          <a:effectLst/>
                        </a:rPr>
                        <a:t>REPORTING_TYPE</a:t>
                      </a:r>
                      <a:endParaRPr lang="en-US" sz="900" b="1" i="0" u="none" strike="noStrike" dirty="0">
                        <a:solidFill>
                          <a:srgbClr val="000000"/>
                        </a:solidFill>
                        <a:effectLst/>
                        <a:latin typeface="+mn-lt"/>
                      </a:endParaRPr>
                    </a:p>
                  </a:txBody>
                  <a:tcPr marL="9525" marR="9525" marT="9525" marB="0" anchor="b"/>
                </a:tc>
                <a:tc>
                  <a:txBody>
                    <a:bodyPr/>
                    <a:lstStyle/>
                    <a:p>
                      <a:pPr algn="l" fontAlgn="b"/>
                      <a:r>
                        <a:rPr lang="en-US" sz="900" b="1" u="none" strike="noStrike" dirty="0">
                          <a:effectLst/>
                        </a:rPr>
                        <a:t>Reporting type</a:t>
                      </a:r>
                      <a:endParaRPr lang="en-US" sz="900" b="1" i="0" u="none" strike="noStrike" dirty="0">
                        <a:solidFill>
                          <a:srgbClr val="000000"/>
                        </a:solidFill>
                        <a:effectLst/>
                        <a:latin typeface="+mn-lt"/>
                      </a:endParaRPr>
                    </a:p>
                  </a:txBody>
                  <a:tcPr marL="9525" marR="9525" marT="9525" marB="0" anchor="b"/>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US" sz="900" b="1" i="0" u="none" strike="noStrike" dirty="0">
                          <a:solidFill>
                            <a:srgbClr val="000000"/>
                          </a:solidFill>
                          <a:effectLst/>
                          <a:latin typeface="+mn-lt"/>
                        </a:rPr>
                        <a:t>String</a:t>
                      </a:r>
                    </a:p>
                  </a:txBody>
                  <a:tcPr marL="9525" marR="9525" marT="9525" marB="0" anchor="b"/>
                </a:tc>
                <a:extLst>
                  <a:ext uri="{0D108BD9-81ED-4DB2-BD59-A6C34878D82A}">
                    <a16:rowId xmlns:a16="http://schemas.microsoft.com/office/drawing/2014/main" val="3283443067"/>
                  </a:ext>
                </a:extLst>
              </a:tr>
              <a:tr h="190500">
                <a:tc>
                  <a:txBody>
                    <a:bodyPr/>
                    <a:lstStyle/>
                    <a:p>
                      <a:pPr algn="l" fontAlgn="b"/>
                      <a:r>
                        <a:rPr lang="en-US" sz="900" b="1" u="none" strike="noStrike" dirty="0">
                          <a:effectLst/>
                        </a:rPr>
                        <a:t>ACTIVITY</a:t>
                      </a:r>
                      <a:endParaRPr lang="en-US" sz="900" b="1" i="0" u="none" strike="noStrike" dirty="0">
                        <a:solidFill>
                          <a:srgbClr val="000000"/>
                        </a:solidFill>
                        <a:effectLst/>
                        <a:latin typeface="+mn-lt"/>
                      </a:endParaRPr>
                    </a:p>
                  </a:txBody>
                  <a:tcPr marL="9525" marR="9525" marT="9525" marB="0" anchor="b"/>
                </a:tc>
                <a:tc>
                  <a:txBody>
                    <a:bodyPr/>
                    <a:lstStyle/>
                    <a:p>
                      <a:pPr algn="l" fontAlgn="b"/>
                      <a:r>
                        <a:rPr lang="en-US" sz="900" b="1" u="none" strike="noStrike" dirty="0">
                          <a:effectLst/>
                        </a:rPr>
                        <a:t>Economic activity</a:t>
                      </a:r>
                      <a:endParaRPr lang="en-US" sz="900" b="1" i="0" u="none" strike="noStrike" dirty="0">
                        <a:solidFill>
                          <a:srgbClr val="000000"/>
                        </a:solidFill>
                        <a:effectLst/>
                        <a:latin typeface="+mn-lt"/>
                      </a:endParaRPr>
                    </a:p>
                  </a:txBody>
                  <a:tcPr marL="9525" marR="9525" marT="9525" marB="0" anchor="b"/>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US" sz="900" b="1" i="0" u="none" strike="noStrike" dirty="0">
                          <a:solidFill>
                            <a:srgbClr val="000000"/>
                          </a:solidFill>
                          <a:effectLst/>
                          <a:latin typeface="+mn-lt"/>
                        </a:rPr>
                        <a:t>String</a:t>
                      </a:r>
                    </a:p>
                  </a:txBody>
                  <a:tcPr marL="9525" marR="9525" marT="9525" marB="0" anchor="b"/>
                </a:tc>
                <a:extLst>
                  <a:ext uri="{0D108BD9-81ED-4DB2-BD59-A6C34878D82A}">
                    <a16:rowId xmlns:a16="http://schemas.microsoft.com/office/drawing/2014/main" val="3020724927"/>
                  </a:ext>
                </a:extLst>
              </a:tr>
              <a:tr h="190500">
                <a:tc>
                  <a:txBody>
                    <a:bodyPr/>
                    <a:lstStyle/>
                    <a:p>
                      <a:pPr algn="l" fontAlgn="b"/>
                      <a:r>
                        <a:rPr lang="en-US" sz="900" b="1" u="none" strike="noStrike" dirty="0">
                          <a:effectLst/>
                        </a:rPr>
                        <a:t>PRODUCT</a:t>
                      </a:r>
                      <a:endParaRPr lang="en-US" sz="900" b="1" i="0" u="none" strike="noStrike" dirty="0">
                        <a:solidFill>
                          <a:srgbClr val="000000"/>
                        </a:solidFill>
                        <a:effectLst/>
                        <a:latin typeface="+mn-lt"/>
                      </a:endParaRPr>
                    </a:p>
                  </a:txBody>
                  <a:tcPr marL="9525" marR="9525" marT="9525" marB="0" anchor="b"/>
                </a:tc>
                <a:tc>
                  <a:txBody>
                    <a:bodyPr/>
                    <a:lstStyle/>
                    <a:p>
                      <a:pPr algn="l" fontAlgn="b"/>
                      <a:r>
                        <a:rPr lang="en-US" sz="900" b="1" u="none" strike="noStrike" dirty="0">
                          <a:effectLst/>
                        </a:rPr>
                        <a:t>Type of product</a:t>
                      </a:r>
                      <a:endParaRPr lang="en-US" sz="900" b="1" i="0" u="none" strike="noStrike" dirty="0">
                        <a:solidFill>
                          <a:srgbClr val="000000"/>
                        </a:solidFill>
                        <a:effectLst/>
                        <a:latin typeface="+mn-lt"/>
                      </a:endParaRPr>
                    </a:p>
                  </a:txBody>
                  <a:tcPr marL="9525" marR="9525" marT="9525" marB="0" anchor="b"/>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US" sz="900" b="1" i="0" u="none" strike="noStrike" dirty="0">
                          <a:solidFill>
                            <a:srgbClr val="000000"/>
                          </a:solidFill>
                          <a:effectLst/>
                          <a:latin typeface="+mn-lt"/>
                        </a:rPr>
                        <a:t>String</a:t>
                      </a:r>
                    </a:p>
                  </a:txBody>
                  <a:tcPr marL="9525" marR="9525" marT="9525" marB="0" anchor="b"/>
                </a:tc>
                <a:extLst>
                  <a:ext uri="{0D108BD9-81ED-4DB2-BD59-A6C34878D82A}">
                    <a16:rowId xmlns:a16="http://schemas.microsoft.com/office/drawing/2014/main" val="3795677184"/>
                  </a:ext>
                </a:extLst>
              </a:tr>
            </a:tbl>
          </a:graphicData>
        </a:graphic>
      </p:graphicFrame>
      <p:graphicFrame>
        <p:nvGraphicFramePr>
          <p:cNvPr id="6" name="Table 5">
            <a:extLst>
              <a:ext uri="{FF2B5EF4-FFF2-40B4-BE49-F238E27FC236}">
                <a16:creationId xmlns:a16="http://schemas.microsoft.com/office/drawing/2014/main" id="{49954875-FB62-5AE4-7F70-25C0A26FFF98}"/>
              </a:ext>
            </a:extLst>
          </p:cNvPr>
          <p:cNvGraphicFramePr>
            <a:graphicFrameLocks noGrp="1"/>
          </p:cNvGraphicFramePr>
          <p:nvPr>
            <p:extLst>
              <p:ext uri="{D42A27DB-BD31-4B8C-83A1-F6EECF244321}">
                <p14:modId xmlns:p14="http://schemas.microsoft.com/office/powerpoint/2010/main" val="1741484641"/>
              </p:ext>
            </p:extLst>
          </p:nvPr>
        </p:nvGraphicFramePr>
        <p:xfrm>
          <a:off x="4516402" y="1194157"/>
          <a:ext cx="4499776" cy="3077070"/>
        </p:xfrm>
        <a:graphic>
          <a:graphicData uri="http://schemas.openxmlformats.org/drawingml/2006/table">
            <a:tbl>
              <a:tblPr>
                <a:tableStyleId>{22838BEF-8BB2-4498-84A7-C5851F593DF1}</a:tableStyleId>
              </a:tblPr>
              <a:tblGrid>
                <a:gridCol w="1231790">
                  <a:extLst>
                    <a:ext uri="{9D8B030D-6E8A-4147-A177-3AD203B41FA5}">
                      <a16:colId xmlns:a16="http://schemas.microsoft.com/office/drawing/2014/main" val="2161218455"/>
                    </a:ext>
                  </a:extLst>
                </a:gridCol>
                <a:gridCol w="2210463">
                  <a:extLst>
                    <a:ext uri="{9D8B030D-6E8A-4147-A177-3AD203B41FA5}">
                      <a16:colId xmlns:a16="http://schemas.microsoft.com/office/drawing/2014/main" val="43239906"/>
                    </a:ext>
                  </a:extLst>
                </a:gridCol>
                <a:gridCol w="1057523">
                  <a:extLst>
                    <a:ext uri="{9D8B030D-6E8A-4147-A177-3AD203B41FA5}">
                      <a16:colId xmlns:a16="http://schemas.microsoft.com/office/drawing/2014/main" val="678274760"/>
                    </a:ext>
                  </a:extLst>
                </a:gridCol>
              </a:tblGrid>
              <a:tr h="177230">
                <a:tc>
                  <a:txBody>
                    <a:bodyPr/>
                    <a:lstStyle/>
                    <a:p>
                      <a:pPr algn="ctr" fontAlgn="b"/>
                      <a:r>
                        <a:rPr lang="en-US" sz="1000" b="1" u="none" strike="noStrike" dirty="0">
                          <a:effectLst/>
                        </a:rPr>
                        <a:t>Concept ID</a:t>
                      </a:r>
                      <a:endParaRPr lang="en-US" sz="1000" b="1" i="0" u="none" strike="noStrike" dirty="0">
                        <a:solidFill>
                          <a:srgbClr val="FFFFFF"/>
                        </a:solidFill>
                        <a:effectLst/>
                        <a:latin typeface="+mn-lt"/>
                      </a:endParaRPr>
                    </a:p>
                  </a:txBody>
                  <a:tcPr marL="9062" marR="9062" marT="9062" marB="0" anchor="b">
                    <a:solidFill>
                      <a:schemeClr val="accent1"/>
                    </a:solidFill>
                  </a:tcPr>
                </a:tc>
                <a:tc>
                  <a:txBody>
                    <a:bodyPr/>
                    <a:lstStyle/>
                    <a:p>
                      <a:pPr algn="ctr" fontAlgn="b"/>
                      <a:r>
                        <a:rPr lang="en-US" sz="1000" b="1" u="none" strike="noStrike" dirty="0">
                          <a:effectLst/>
                        </a:rPr>
                        <a:t>Concept Name</a:t>
                      </a:r>
                      <a:endParaRPr lang="en-US" sz="1000" b="1" i="0" u="none" strike="noStrike" dirty="0">
                        <a:solidFill>
                          <a:srgbClr val="FFFFFF"/>
                        </a:solidFill>
                        <a:effectLst/>
                        <a:latin typeface="+mn-lt"/>
                      </a:endParaRPr>
                    </a:p>
                  </a:txBody>
                  <a:tcPr marL="9062" marR="9062" marT="9062" marB="0" anchor="b">
                    <a:solidFill>
                      <a:schemeClr val="accent1"/>
                    </a:solidFill>
                  </a:tcPr>
                </a:tc>
                <a:tc>
                  <a:txBody>
                    <a:bodyPr/>
                    <a:lstStyle/>
                    <a:p>
                      <a:pPr algn="ctr" fontAlgn="b"/>
                      <a:r>
                        <a:rPr lang="en-US" sz="1000" b="1" u="none" strike="noStrike" dirty="0">
                          <a:effectLst/>
                        </a:rPr>
                        <a:t>Concept Restriction</a:t>
                      </a:r>
                      <a:endParaRPr lang="en-US" sz="1000" b="1" i="0" u="none" strike="noStrike" dirty="0">
                        <a:solidFill>
                          <a:srgbClr val="FFFFFF"/>
                        </a:solidFill>
                        <a:effectLst/>
                        <a:latin typeface="+mn-lt"/>
                      </a:endParaRPr>
                    </a:p>
                  </a:txBody>
                  <a:tcPr marL="9062" marR="9062" marT="9062" marB="0" anchor="b">
                    <a:solidFill>
                      <a:schemeClr val="accent1"/>
                    </a:solidFill>
                  </a:tcPr>
                </a:tc>
                <a:extLst>
                  <a:ext uri="{0D108BD9-81ED-4DB2-BD59-A6C34878D82A}">
                    <a16:rowId xmlns:a16="http://schemas.microsoft.com/office/drawing/2014/main" val="2638262343"/>
                  </a:ext>
                </a:extLst>
              </a:tr>
              <a:tr h="181240">
                <a:tc>
                  <a:txBody>
                    <a:bodyPr/>
                    <a:lstStyle/>
                    <a:p>
                      <a:pPr algn="l" fontAlgn="b"/>
                      <a:r>
                        <a:rPr lang="en-US" sz="900" b="1" u="none" strike="noStrike" dirty="0">
                          <a:effectLst/>
                          <a:highlight>
                            <a:srgbClr val="00FFFF"/>
                          </a:highlight>
                        </a:rPr>
                        <a:t>OBS_STATUS*</a:t>
                      </a:r>
                      <a:endParaRPr lang="en-US" sz="900" b="1" i="0" u="none" strike="noStrike" dirty="0">
                        <a:solidFill>
                          <a:srgbClr val="000000"/>
                        </a:solidFill>
                        <a:effectLst/>
                        <a:highlight>
                          <a:srgbClr val="00FFFF"/>
                        </a:highlight>
                        <a:latin typeface="+mn-lt"/>
                      </a:endParaRPr>
                    </a:p>
                  </a:txBody>
                  <a:tcPr marL="9062" marR="9062" marT="9062" marB="0" anchor="b"/>
                </a:tc>
                <a:tc>
                  <a:txBody>
                    <a:bodyPr/>
                    <a:lstStyle/>
                    <a:p>
                      <a:pPr algn="l" fontAlgn="b"/>
                      <a:r>
                        <a:rPr lang="en-US" sz="900" b="1" u="none" strike="noStrike" dirty="0">
                          <a:effectLst/>
                          <a:highlight>
                            <a:srgbClr val="00FFFF"/>
                          </a:highlight>
                        </a:rPr>
                        <a:t>Observation status</a:t>
                      </a:r>
                      <a:endParaRPr lang="en-US" sz="900" b="1" i="0" u="none" strike="noStrike" dirty="0">
                        <a:solidFill>
                          <a:srgbClr val="000000"/>
                        </a:solidFill>
                        <a:effectLst/>
                        <a:highlight>
                          <a:srgbClr val="00FFFF"/>
                        </a:highlight>
                        <a:latin typeface="+mn-lt"/>
                      </a:endParaRPr>
                    </a:p>
                  </a:txBody>
                  <a:tcPr marL="9062" marR="9062" marT="9062" marB="0" anchor="b"/>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US" sz="900" b="1" i="0" u="none" strike="noStrike" dirty="0">
                          <a:solidFill>
                            <a:srgbClr val="000000"/>
                          </a:solidFill>
                          <a:effectLst/>
                          <a:latin typeface="+mn-lt"/>
                        </a:rPr>
                        <a:t>String</a:t>
                      </a:r>
                    </a:p>
                  </a:txBody>
                  <a:tcPr marL="9062" marR="9062" marT="9062" marB="0" anchor="b"/>
                </a:tc>
                <a:extLst>
                  <a:ext uri="{0D108BD9-81ED-4DB2-BD59-A6C34878D82A}">
                    <a16:rowId xmlns:a16="http://schemas.microsoft.com/office/drawing/2014/main" val="509573878"/>
                  </a:ext>
                </a:extLst>
              </a:tr>
              <a:tr h="181240">
                <a:tc>
                  <a:txBody>
                    <a:bodyPr/>
                    <a:lstStyle/>
                    <a:p>
                      <a:pPr algn="l" fontAlgn="b"/>
                      <a:r>
                        <a:rPr lang="en-US" sz="900" b="1" u="none" strike="noStrike" dirty="0">
                          <a:effectLst/>
                          <a:highlight>
                            <a:srgbClr val="00FFFF"/>
                          </a:highlight>
                        </a:rPr>
                        <a:t>UNIT_MULT*</a:t>
                      </a:r>
                      <a:endParaRPr lang="en-US" sz="900" b="1" i="0" u="none" strike="noStrike" dirty="0">
                        <a:solidFill>
                          <a:srgbClr val="000000"/>
                        </a:solidFill>
                        <a:effectLst/>
                        <a:highlight>
                          <a:srgbClr val="00FFFF"/>
                        </a:highlight>
                        <a:latin typeface="+mn-lt"/>
                      </a:endParaRPr>
                    </a:p>
                  </a:txBody>
                  <a:tcPr marL="9062" marR="9062" marT="9062" marB="0" anchor="b"/>
                </a:tc>
                <a:tc>
                  <a:txBody>
                    <a:bodyPr/>
                    <a:lstStyle/>
                    <a:p>
                      <a:pPr algn="l" fontAlgn="b"/>
                      <a:r>
                        <a:rPr lang="en-US" sz="900" b="1" u="none" strike="noStrike" dirty="0">
                          <a:effectLst/>
                          <a:highlight>
                            <a:srgbClr val="00FFFF"/>
                          </a:highlight>
                        </a:rPr>
                        <a:t>Unit multiplier</a:t>
                      </a:r>
                      <a:endParaRPr lang="en-US" sz="900" b="1" i="0" u="none" strike="noStrike" dirty="0">
                        <a:solidFill>
                          <a:srgbClr val="000000"/>
                        </a:solidFill>
                        <a:effectLst/>
                        <a:highlight>
                          <a:srgbClr val="00FFFF"/>
                        </a:highlight>
                        <a:latin typeface="+mn-lt"/>
                      </a:endParaRPr>
                    </a:p>
                  </a:txBody>
                  <a:tcPr marL="9062" marR="9062" marT="9062" marB="0" anchor="b"/>
                </a:tc>
                <a:tc>
                  <a:txBody>
                    <a:bodyPr/>
                    <a:lstStyle/>
                    <a:p>
                      <a:pPr algn="ctr" fontAlgn="b"/>
                      <a:r>
                        <a:rPr lang="en-US" sz="900" b="1" i="0" u="none" strike="noStrike" dirty="0">
                          <a:solidFill>
                            <a:srgbClr val="000000"/>
                          </a:solidFill>
                          <a:effectLst/>
                          <a:latin typeface="+mn-lt"/>
                        </a:rPr>
                        <a:t>Integer</a:t>
                      </a:r>
                    </a:p>
                  </a:txBody>
                  <a:tcPr marL="9062" marR="9062" marT="9062" marB="0" anchor="b"/>
                </a:tc>
                <a:extLst>
                  <a:ext uri="{0D108BD9-81ED-4DB2-BD59-A6C34878D82A}">
                    <a16:rowId xmlns:a16="http://schemas.microsoft.com/office/drawing/2014/main" val="1216271664"/>
                  </a:ext>
                </a:extLst>
              </a:tr>
              <a:tr h="181240">
                <a:tc>
                  <a:txBody>
                    <a:bodyPr/>
                    <a:lstStyle/>
                    <a:p>
                      <a:pPr algn="l" fontAlgn="b"/>
                      <a:r>
                        <a:rPr lang="en-US" sz="900" b="1" u="none" strike="noStrike" dirty="0">
                          <a:effectLst/>
                          <a:highlight>
                            <a:srgbClr val="00FFFF"/>
                          </a:highlight>
                        </a:rPr>
                        <a:t>UNIT_MEASURE*</a:t>
                      </a:r>
                      <a:endParaRPr lang="en-US" sz="900" b="1" i="0" u="none" strike="noStrike" dirty="0">
                        <a:solidFill>
                          <a:srgbClr val="000000"/>
                        </a:solidFill>
                        <a:effectLst/>
                        <a:highlight>
                          <a:srgbClr val="00FFFF"/>
                        </a:highlight>
                        <a:latin typeface="+mn-lt"/>
                      </a:endParaRPr>
                    </a:p>
                  </a:txBody>
                  <a:tcPr marL="9062" marR="9062" marT="9062" marB="0" anchor="b"/>
                </a:tc>
                <a:tc>
                  <a:txBody>
                    <a:bodyPr/>
                    <a:lstStyle/>
                    <a:p>
                      <a:pPr algn="l" fontAlgn="b"/>
                      <a:r>
                        <a:rPr lang="en-US" sz="900" b="1" u="none" strike="noStrike" dirty="0">
                          <a:effectLst/>
                          <a:highlight>
                            <a:srgbClr val="00FFFF"/>
                          </a:highlight>
                        </a:rPr>
                        <a:t>Unit of measure</a:t>
                      </a:r>
                      <a:endParaRPr lang="en-US" sz="900" b="1" i="0" u="none" strike="noStrike" dirty="0">
                        <a:solidFill>
                          <a:srgbClr val="000000"/>
                        </a:solidFill>
                        <a:effectLst/>
                        <a:highlight>
                          <a:srgbClr val="00FFFF"/>
                        </a:highlight>
                        <a:latin typeface="+mn-lt"/>
                      </a:endParaRPr>
                    </a:p>
                  </a:txBody>
                  <a:tcPr marL="9062" marR="9062" marT="9062" marB="0" anchor="b"/>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US" sz="900" b="1" i="0" u="none" strike="noStrike" dirty="0">
                          <a:solidFill>
                            <a:srgbClr val="000000"/>
                          </a:solidFill>
                          <a:effectLst/>
                          <a:latin typeface="+mn-lt"/>
                        </a:rPr>
                        <a:t>String</a:t>
                      </a:r>
                    </a:p>
                  </a:txBody>
                  <a:tcPr marL="9062" marR="9062" marT="9062" marB="0" anchor="b"/>
                </a:tc>
                <a:extLst>
                  <a:ext uri="{0D108BD9-81ED-4DB2-BD59-A6C34878D82A}">
                    <a16:rowId xmlns:a16="http://schemas.microsoft.com/office/drawing/2014/main" val="907697337"/>
                  </a:ext>
                </a:extLst>
              </a:tr>
              <a:tr h="181240">
                <a:tc>
                  <a:txBody>
                    <a:bodyPr/>
                    <a:lstStyle/>
                    <a:p>
                      <a:pPr algn="l" fontAlgn="b"/>
                      <a:r>
                        <a:rPr lang="en-US" sz="900" b="1" u="none" strike="noStrike" dirty="0">
                          <a:effectLst/>
                        </a:rPr>
                        <a:t>BASE_PER</a:t>
                      </a:r>
                      <a:endParaRPr lang="en-US" sz="900" b="1" i="0" u="none" strike="noStrike" dirty="0">
                        <a:solidFill>
                          <a:srgbClr val="000000"/>
                        </a:solidFill>
                        <a:effectLst/>
                        <a:latin typeface="+mn-lt"/>
                      </a:endParaRPr>
                    </a:p>
                  </a:txBody>
                  <a:tcPr marL="9062" marR="9062" marT="9062" marB="0" anchor="b"/>
                </a:tc>
                <a:tc>
                  <a:txBody>
                    <a:bodyPr/>
                    <a:lstStyle/>
                    <a:p>
                      <a:pPr algn="l" fontAlgn="b"/>
                      <a:r>
                        <a:rPr lang="en-US" sz="900" b="1" u="none" strike="noStrike">
                          <a:effectLst/>
                        </a:rPr>
                        <a:t>Base period</a:t>
                      </a:r>
                      <a:endParaRPr lang="en-US" sz="900" b="1" i="0" u="none" strike="noStrike">
                        <a:solidFill>
                          <a:srgbClr val="000000"/>
                        </a:solidFill>
                        <a:effectLst/>
                        <a:latin typeface="+mn-lt"/>
                      </a:endParaRPr>
                    </a:p>
                  </a:txBody>
                  <a:tcPr marL="9062" marR="9062" marT="9062" marB="0" anchor="b"/>
                </a:tc>
                <a:tc>
                  <a:txBody>
                    <a:bodyPr/>
                    <a:lstStyle/>
                    <a:p>
                      <a:pPr algn="ctr" fontAlgn="b"/>
                      <a:r>
                        <a:rPr lang="en-US" sz="900" b="1" u="none" strike="noStrike" dirty="0">
                          <a:effectLst/>
                        </a:rPr>
                        <a:t>Date Time</a:t>
                      </a:r>
                      <a:endParaRPr lang="en-US" sz="900" b="1" i="0" u="none" strike="noStrike" dirty="0">
                        <a:solidFill>
                          <a:srgbClr val="000000"/>
                        </a:solidFill>
                        <a:effectLst/>
                        <a:latin typeface="+mn-lt"/>
                      </a:endParaRPr>
                    </a:p>
                  </a:txBody>
                  <a:tcPr marL="9062" marR="9062" marT="9062" marB="0" anchor="b"/>
                </a:tc>
                <a:extLst>
                  <a:ext uri="{0D108BD9-81ED-4DB2-BD59-A6C34878D82A}">
                    <a16:rowId xmlns:a16="http://schemas.microsoft.com/office/drawing/2014/main" val="1949100724"/>
                  </a:ext>
                </a:extLst>
              </a:tr>
              <a:tr h="181240">
                <a:tc>
                  <a:txBody>
                    <a:bodyPr/>
                    <a:lstStyle/>
                    <a:p>
                      <a:pPr algn="l" fontAlgn="b"/>
                      <a:r>
                        <a:rPr lang="en-US" sz="900" b="1" u="none" strike="noStrike">
                          <a:effectLst/>
                        </a:rPr>
                        <a:t>NATURE</a:t>
                      </a:r>
                      <a:endParaRPr lang="en-US" sz="900" b="1" i="0" u="none" strike="noStrike">
                        <a:solidFill>
                          <a:srgbClr val="000000"/>
                        </a:solidFill>
                        <a:effectLst/>
                        <a:latin typeface="+mn-lt"/>
                      </a:endParaRPr>
                    </a:p>
                  </a:txBody>
                  <a:tcPr marL="9062" marR="9062" marT="9062" marB="0" anchor="b"/>
                </a:tc>
                <a:tc>
                  <a:txBody>
                    <a:bodyPr/>
                    <a:lstStyle/>
                    <a:p>
                      <a:pPr algn="l" fontAlgn="b"/>
                      <a:r>
                        <a:rPr lang="en-US" sz="900" b="1" u="none" strike="noStrike">
                          <a:effectLst/>
                        </a:rPr>
                        <a:t>Nature of data points</a:t>
                      </a:r>
                      <a:endParaRPr lang="en-US" sz="900" b="1" i="0" u="none" strike="noStrike">
                        <a:solidFill>
                          <a:srgbClr val="000000"/>
                        </a:solidFill>
                        <a:effectLst/>
                        <a:latin typeface="+mn-lt"/>
                      </a:endParaRPr>
                    </a:p>
                  </a:txBody>
                  <a:tcPr marL="9062" marR="9062" marT="9062" marB="0" anchor="b"/>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US" sz="900" b="1" i="0" u="none" strike="noStrike" dirty="0">
                          <a:solidFill>
                            <a:srgbClr val="000000"/>
                          </a:solidFill>
                          <a:effectLst/>
                          <a:latin typeface="+mn-lt"/>
                        </a:rPr>
                        <a:t>String</a:t>
                      </a:r>
                    </a:p>
                  </a:txBody>
                  <a:tcPr marL="9062" marR="9062" marT="9062" marB="0" anchor="b"/>
                </a:tc>
                <a:extLst>
                  <a:ext uri="{0D108BD9-81ED-4DB2-BD59-A6C34878D82A}">
                    <a16:rowId xmlns:a16="http://schemas.microsoft.com/office/drawing/2014/main" val="2074285120"/>
                  </a:ext>
                </a:extLst>
              </a:tr>
              <a:tr h="181240">
                <a:tc>
                  <a:txBody>
                    <a:bodyPr/>
                    <a:lstStyle/>
                    <a:p>
                      <a:pPr algn="l" fontAlgn="b"/>
                      <a:r>
                        <a:rPr lang="en-US" sz="900" b="1" u="none" strike="noStrike">
                          <a:effectLst/>
                        </a:rPr>
                        <a:t>TIME_DETAIL</a:t>
                      </a:r>
                      <a:endParaRPr lang="en-US" sz="900" b="1" i="0" u="none" strike="noStrike">
                        <a:solidFill>
                          <a:srgbClr val="000000"/>
                        </a:solidFill>
                        <a:effectLst/>
                        <a:latin typeface="+mn-lt"/>
                      </a:endParaRPr>
                    </a:p>
                  </a:txBody>
                  <a:tcPr marL="9062" marR="9062" marT="9062" marB="0" anchor="b"/>
                </a:tc>
                <a:tc>
                  <a:txBody>
                    <a:bodyPr/>
                    <a:lstStyle/>
                    <a:p>
                      <a:pPr algn="l" fontAlgn="b"/>
                      <a:r>
                        <a:rPr lang="en-US" sz="900" b="1" u="none" strike="noStrike">
                          <a:effectLst/>
                        </a:rPr>
                        <a:t>Time period details</a:t>
                      </a:r>
                      <a:endParaRPr lang="en-US" sz="900" b="1" i="0" u="none" strike="noStrike">
                        <a:solidFill>
                          <a:srgbClr val="000000"/>
                        </a:solidFill>
                        <a:effectLst/>
                        <a:latin typeface="+mn-lt"/>
                      </a:endParaRPr>
                    </a:p>
                  </a:txBody>
                  <a:tcPr marL="9062" marR="9062" marT="9062" marB="0" anchor="b"/>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US" sz="900" b="1" i="0" u="none" strike="noStrike" dirty="0">
                          <a:solidFill>
                            <a:srgbClr val="000000"/>
                          </a:solidFill>
                          <a:effectLst/>
                          <a:latin typeface="+mn-lt"/>
                        </a:rPr>
                        <a:t>String</a:t>
                      </a:r>
                    </a:p>
                  </a:txBody>
                  <a:tcPr marL="9062" marR="9062" marT="9062" marB="0" anchor="b"/>
                </a:tc>
                <a:extLst>
                  <a:ext uri="{0D108BD9-81ED-4DB2-BD59-A6C34878D82A}">
                    <a16:rowId xmlns:a16="http://schemas.microsoft.com/office/drawing/2014/main" val="2175072243"/>
                  </a:ext>
                </a:extLst>
              </a:tr>
              <a:tr h="181240">
                <a:tc>
                  <a:txBody>
                    <a:bodyPr/>
                    <a:lstStyle/>
                    <a:p>
                      <a:pPr algn="l" fontAlgn="b"/>
                      <a:r>
                        <a:rPr lang="en-US" sz="900" b="1" u="none" strike="noStrike">
                          <a:effectLst/>
                        </a:rPr>
                        <a:t>COMMENT_OBS</a:t>
                      </a:r>
                      <a:endParaRPr lang="en-US" sz="900" b="1" i="0" u="none" strike="noStrike">
                        <a:solidFill>
                          <a:srgbClr val="000000"/>
                        </a:solidFill>
                        <a:effectLst/>
                        <a:latin typeface="+mn-lt"/>
                      </a:endParaRPr>
                    </a:p>
                  </a:txBody>
                  <a:tcPr marL="9062" marR="9062" marT="9062" marB="0" anchor="b"/>
                </a:tc>
                <a:tc>
                  <a:txBody>
                    <a:bodyPr/>
                    <a:lstStyle/>
                    <a:p>
                      <a:pPr algn="l" fontAlgn="b"/>
                      <a:r>
                        <a:rPr lang="en-US" sz="900" b="1" u="none" strike="noStrike" dirty="0">
                          <a:effectLst/>
                        </a:rPr>
                        <a:t>Observation-level footnotes</a:t>
                      </a:r>
                      <a:endParaRPr lang="en-US" sz="900" b="1" i="0" u="none" strike="noStrike" dirty="0">
                        <a:solidFill>
                          <a:srgbClr val="000000"/>
                        </a:solidFill>
                        <a:effectLst/>
                        <a:latin typeface="+mn-lt"/>
                      </a:endParaRPr>
                    </a:p>
                  </a:txBody>
                  <a:tcPr marL="9062" marR="9062" marT="9062" marB="0" anchor="b"/>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US" sz="900" b="1" i="0" u="none" strike="noStrike" dirty="0">
                          <a:solidFill>
                            <a:srgbClr val="000000"/>
                          </a:solidFill>
                          <a:effectLst/>
                          <a:latin typeface="+mn-lt"/>
                        </a:rPr>
                        <a:t>String</a:t>
                      </a:r>
                    </a:p>
                  </a:txBody>
                  <a:tcPr marL="9062" marR="9062" marT="9062" marB="0" anchor="b"/>
                </a:tc>
                <a:extLst>
                  <a:ext uri="{0D108BD9-81ED-4DB2-BD59-A6C34878D82A}">
                    <a16:rowId xmlns:a16="http://schemas.microsoft.com/office/drawing/2014/main" val="646046373"/>
                  </a:ext>
                </a:extLst>
              </a:tr>
              <a:tr h="181240">
                <a:tc>
                  <a:txBody>
                    <a:bodyPr/>
                    <a:lstStyle/>
                    <a:p>
                      <a:pPr algn="l" fontAlgn="b"/>
                      <a:r>
                        <a:rPr lang="en-US" sz="900" b="1" u="none" strike="noStrike">
                          <a:effectLst/>
                        </a:rPr>
                        <a:t>TIME_COVERAGE</a:t>
                      </a:r>
                      <a:endParaRPr lang="en-US" sz="900" b="1" i="0" u="none" strike="noStrike">
                        <a:solidFill>
                          <a:srgbClr val="000000"/>
                        </a:solidFill>
                        <a:effectLst/>
                        <a:latin typeface="+mn-lt"/>
                      </a:endParaRPr>
                    </a:p>
                  </a:txBody>
                  <a:tcPr marL="9062" marR="9062" marT="9062" marB="0" anchor="b"/>
                </a:tc>
                <a:tc>
                  <a:txBody>
                    <a:bodyPr/>
                    <a:lstStyle/>
                    <a:p>
                      <a:pPr algn="l" fontAlgn="b"/>
                      <a:r>
                        <a:rPr lang="en-US" sz="900" b="1" u="none" strike="noStrike" dirty="0">
                          <a:effectLst/>
                        </a:rPr>
                        <a:t>Time period or range (ISO8601)</a:t>
                      </a:r>
                      <a:endParaRPr lang="en-US" sz="900" b="1" i="0" u="none" strike="noStrike" dirty="0">
                        <a:solidFill>
                          <a:srgbClr val="000000"/>
                        </a:solidFill>
                        <a:effectLst/>
                        <a:latin typeface="+mn-lt"/>
                      </a:endParaRPr>
                    </a:p>
                  </a:txBody>
                  <a:tcPr marL="9062" marR="9062" marT="9062" marB="0" anchor="b"/>
                </a:tc>
                <a:tc>
                  <a:txBody>
                    <a:bodyPr/>
                    <a:lstStyle/>
                    <a:p>
                      <a:pPr algn="ctr" fontAlgn="b"/>
                      <a:r>
                        <a:rPr lang="en-US" sz="900" b="1" u="none" strike="noStrike" dirty="0">
                          <a:effectLst/>
                        </a:rPr>
                        <a:t>Date Time</a:t>
                      </a:r>
                      <a:endParaRPr lang="en-US" sz="900" b="1" i="0" u="none" strike="noStrike" dirty="0">
                        <a:solidFill>
                          <a:srgbClr val="000000"/>
                        </a:solidFill>
                        <a:effectLst/>
                        <a:latin typeface="+mn-lt"/>
                      </a:endParaRPr>
                    </a:p>
                  </a:txBody>
                  <a:tcPr marL="9062" marR="9062" marT="9062" marB="0" anchor="b"/>
                </a:tc>
                <a:extLst>
                  <a:ext uri="{0D108BD9-81ED-4DB2-BD59-A6C34878D82A}">
                    <a16:rowId xmlns:a16="http://schemas.microsoft.com/office/drawing/2014/main" val="2610935685"/>
                  </a:ext>
                </a:extLst>
              </a:tr>
              <a:tr h="181240">
                <a:tc>
                  <a:txBody>
                    <a:bodyPr/>
                    <a:lstStyle/>
                    <a:p>
                      <a:pPr algn="l" fontAlgn="b"/>
                      <a:r>
                        <a:rPr lang="en-US" sz="900" b="1" u="none" strike="noStrike">
                          <a:effectLst/>
                        </a:rPr>
                        <a:t>UPPER_BOUND</a:t>
                      </a:r>
                      <a:endParaRPr lang="en-US" sz="900" b="1" i="0" u="none" strike="noStrike">
                        <a:solidFill>
                          <a:srgbClr val="000000"/>
                        </a:solidFill>
                        <a:effectLst/>
                        <a:latin typeface="+mn-lt"/>
                      </a:endParaRPr>
                    </a:p>
                  </a:txBody>
                  <a:tcPr marL="9062" marR="9062" marT="9062" marB="0" anchor="b"/>
                </a:tc>
                <a:tc>
                  <a:txBody>
                    <a:bodyPr/>
                    <a:lstStyle/>
                    <a:p>
                      <a:pPr algn="l" fontAlgn="b"/>
                      <a:r>
                        <a:rPr lang="en-US" sz="900" b="1" u="none" strike="noStrike">
                          <a:effectLst/>
                        </a:rPr>
                        <a:t>Upper bound value</a:t>
                      </a:r>
                      <a:endParaRPr lang="en-US" sz="900" b="1" i="0" u="none" strike="noStrike">
                        <a:solidFill>
                          <a:srgbClr val="000000"/>
                        </a:solidFill>
                        <a:effectLst/>
                        <a:latin typeface="+mn-lt"/>
                      </a:endParaRPr>
                    </a:p>
                  </a:txBody>
                  <a:tcPr marL="9062" marR="9062" marT="9062" marB="0" anchor="b"/>
                </a:tc>
                <a:tc>
                  <a:txBody>
                    <a:bodyPr/>
                    <a:lstStyle/>
                    <a:p>
                      <a:pPr algn="ctr" fontAlgn="b"/>
                      <a:r>
                        <a:rPr lang="en-US" sz="900" b="1" u="none" strike="noStrike" dirty="0">
                          <a:effectLst/>
                        </a:rPr>
                        <a:t>Double</a:t>
                      </a:r>
                      <a:endParaRPr lang="en-US" sz="900" b="1" i="0" u="none" strike="noStrike" dirty="0">
                        <a:solidFill>
                          <a:srgbClr val="000000"/>
                        </a:solidFill>
                        <a:effectLst/>
                        <a:latin typeface="+mn-lt"/>
                      </a:endParaRPr>
                    </a:p>
                  </a:txBody>
                  <a:tcPr marL="9062" marR="9062" marT="9062" marB="0" anchor="b"/>
                </a:tc>
                <a:extLst>
                  <a:ext uri="{0D108BD9-81ED-4DB2-BD59-A6C34878D82A}">
                    <a16:rowId xmlns:a16="http://schemas.microsoft.com/office/drawing/2014/main" val="2057615900"/>
                  </a:ext>
                </a:extLst>
              </a:tr>
              <a:tr h="181240">
                <a:tc>
                  <a:txBody>
                    <a:bodyPr/>
                    <a:lstStyle/>
                    <a:p>
                      <a:pPr algn="l" fontAlgn="b"/>
                      <a:r>
                        <a:rPr lang="en-US" sz="900" b="1" u="none" strike="noStrike">
                          <a:effectLst/>
                        </a:rPr>
                        <a:t>LOWER_BOUND</a:t>
                      </a:r>
                      <a:endParaRPr lang="en-US" sz="900" b="1" i="0" u="none" strike="noStrike">
                        <a:solidFill>
                          <a:srgbClr val="000000"/>
                        </a:solidFill>
                        <a:effectLst/>
                        <a:latin typeface="+mn-lt"/>
                      </a:endParaRPr>
                    </a:p>
                  </a:txBody>
                  <a:tcPr marL="9062" marR="9062" marT="9062" marB="0" anchor="b"/>
                </a:tc>
                <a:tc>
                  <a:txBody>
                    <a:bodyPr/>
                    <a:lstStyle/>
                    <a:p>
                      <a:pPr algn="l" fontAlgn="b"/>
                      <a:r>
                        <a:rPr lang="en-US" sz="900" b="1" u="none" strike="noStrike" dirty="0">
                          <a:effectLst/>
                        </a:rPr>
                        <a:t>Lower bound value</a:t>
                      </a:r>
                      <a:endParaRPr lang="en-US" sz="900" b="1" i="0" u="none" strike="noStrike" dirty="0">
                        <a:solidFill>
                          <a:srgbClr val="000000"/>
                        </a:solidFill>
                        <a:effectLst/>
                        <a:latin typeface="+mn-lt"/>
                      </a:endParaRPr>
                    </a:p>
                  </a:txBody>
                  <a:tcPr marL="9062" marR="9062" marT="9062" marB="0" anchor="b"/>
                </a:tc>
                <a:tc>
                  <a:txBody>
                    <a:bodyPr/>
                    <a:lstStyle/>
                    <a:p>
                      <a:pPr algn="ctr" fontAlgn="b"/>
                      <a:r>
                        <a:rPr lang="en-US" sz="900" b="1" u="none" strike="noStrike" dirty="0">
                          <a:effectLst/>
                        </a:rPr>
                        <a:t>Double</a:t>
                      </a:r>
                      <a:endParaRPr lang="en-US" sz="900" b="1" i="0" u="none" strike="noStrike" dirty="0">
                        <a:solidFill>
                          <a:srgbClr val="000000"/>
                        </a:solidFill>
                        <a:effectLst/>
                        <a:latin typeface="+mn-lt"/>
                      </a:endParaRPr>
                    </a:p>
                  </a:txBody>
                  <a:tcPr marL="9062" marR="9062" marT="9062" marB="0" anchor="b"/>
                </a:tc>
                <a:extLst>
                  <a:ext uri="{0D108BD9-81ED-4DB2-BD59-A6C34878D82A}">
                    <a16:rowId xmlns:a16="http://schemas.microsoft.com/office/drawing/2014/main" val="1352730422"/>
                  </a:ext>
                </a:extLst>
              </a:tr>
              <a:tr h="181240">
                <a:tc>
                  <a:txBody>
                    <a:bodyPr/>
                    <a:lstStyle/>
                    <a:p>
                      <a:pPr algn="l" fontAlgn="b"/>
                      <a:r>
                        <a:rPr lang="en-US" sz="900" b="1" u="none" strike="noStrike">
                          <a:effectLst/>
                        </a:rPr>
                        <a:t>SOURCE_DETAIL</a:t>
                      </a:r>
                      <a:endParaRPr lang="en-US" sz="900" b="1" i="0" u="none" strike="noStrike">
                        <a:solidFill>
                          <a:srgbClr val="000000"/>
                        </a:solidFill>
                        <a:effectLst/>
                        <a:latin typeface="+mn-lt"/>
                      </a:endParaRPr>
                    </a:p>
                  </a:txBody>
                  <a:tcPr marL="9062" marR="9062" marT="9062" marB="0" anchor="b"/>
                </a:tc>
                <a:tc>
                  <a:txBody>
                    <a:bodyPr/>
                    <a:lstStyle/>
                    <a:p>
                      <a:pPr algn="l" fontAlgn="b"/>
                      <a:r>
                        <a:rPr lang="en-US" sz="900" b="1" u="none" strike="noStrike">
                          <a:effectLst/>
                        </a:rPr>
                        <a:t>Source details</a:t>
                      </a:r>
                      <a:endParaRPr lang="en-US" sz="900" b="1" i="0" u="none" strike="noStrike">
                        <a:solidFill>
                          <a:srgbClr val="000000"/>
                        </a:solidFill>
                        <a:effectLst/>
                        <a:latin typeface="+mn-lt"/>
                      </a:endParaRPr>
                    </a:p>
                  </a:txBody>
                  <a:tcPr marL="9062" marR="9062" marT="9062" marB="0" anchor="b"/>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US" sz="900" b="1" i="0" u="none" strike="noStrike" dirty="0">
                          <a:solidFill>
                            <a:srgbClr val="000000"/>
                          </a:solidFill>
                          <a:effectLst/>
                          <a:latin typeface="+mn-lt"/>
                        </a:rPr>
                        <a:t>String</a:t>
                      </a:r>
                    </a:p>
                  </a:txBody>
                  <a:tcPr marL="9062" marR="9062" marT="9062" marB="0" anchor="b"/>
                </a:tc>
                <a:extLst>
                  <a:ext uri="{0D108BD9-81ED-4DB2-BD59-A6C34878D82A}">
                    <a16:rowId xmlns:a16="http://schemas.microsoft.com/office/drawing/2014/main" val="723094246"/>
                  </a:ext>
                </a:extLst>
              </a:tr>
              <a:tr h="181240">
                <a:tc>
                  <a:txBody>
                    <a:bodyPr/>
                    <a:lstStyle/>
                    <a:p>
                      <a:pPr algn="l" fontAlgn="b"/>
                      <a:r>
                        <a:rPr lang="en-US" sz="900" b="1" u="none" strike="noStrike">
                          <a:effectLst/>
                        </a:rPr>
                        <a:t>COMMENT_TS</a:t>
                      </a:r>
                      <a:endParaRPr lang="en-US" sz="900" b="1" i="0" u="none" strike="noStrike">
                        <a:solidFill>
                          <a:srgbClr val="000000"/>
                        </a:solidFill>
                        <a:effectLst/>
                        <a:latin typeface="+mn-lt"/>
                      </a:endParaRPr>
                    </a:p>
                  </a:txBody>
                  <a:tcPr marL="9062" marR="9062" marT="9062" marB="0" anchor="b"/>
                </a:tc>
                <a:tc>
                  <a:txBody>
                    <a:bodyPr/>
                    <a:lstStyle/>
                    <a:p>
                      <a:pPr algn="l" fontAlgn="b"/>
                      <a:r>
                        <a:rPr lang="en-US" sz="900" b="1" u="none" strike="noStrike">
                          <a:effectLst/>
                        </a:rPr>
                        <a:t>Time series-level footnotes</a:t>
                      </a:r>
                      <a:endParaRPr lang="en-US" sz="900" b="1" i="0" u="none" strike="noStrike">
                        <a:solidFill>
                          <a:srgbClr val="000000"/>
                        </a:solidFill>
                        <a:effectLst/>
                        <a:latin typeface="+mn-lt"/>
                      </a:endParaRPr>
                    </a:p>
                  </a:txBody>
                  <a:tcPr marL="9062" marR="9062" marT="9062" marB="0" anchor="b"/>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US" sz="900" b="1" i="0" u="none" strike="noStrike" dirty="0">
                          <a:solidFill>
                            <a:srgbClr val="000000"/>
                          </a:solidFill>
                          <a:effectLst/>
                          <a:latin typeface="+mn-lt"/>
                        </a:rPr>
                        <a:t>String</a:t>
                      </a:r>
                    </a:p>
                  </a:txBody>
                  <a:tcPr marL="9062" marR="9062" marT="9062" marB="0" anchor="b"/>
                </a:tc>
                <a:extLst>
                  <a:ext uri="{0D108BD9-81ED-4DB2-BD59-A6C34878D82A}">
                    <a16:rowId xmlns:a16="http://schemas.microsoft.com/office/drawing/2014/main" val="2731725884"/>
                  </a:ext>
                </a:extLst>
              </a:tr>
              <a:tr h="181240">
                <a:tc>
                  <a:txBody>
                    <a:bodyPr/>
                    <a:lstStyle/>
                    <a:p>
                      <a:pPr algn="l" fontAlgn="b"/>
                      <a:r>
                        <a:rPr lang="en-US" sz="900" b="1" u="none" strike="noStrike">
                          <a:effectLst/>
                        </a:rPr>
                        <a:t>GEO_INFO_URL</a:t>
                      </a:r>
                      <a:endParaRPr lang="en-US" sz="900" b="1" i="0" u="none" strike="noStrike">
                        <a:solidFill>
                          <a:srgbClr val="000000"/>
                        </a:solidFill>
                        <a:effectLst/>
                        <a:latin typeface="+mn-lt"/>
                      </a:endParaRPr>
                    </a:p>
                  </a:txBody>
                  <a:tcPr marL="9062" marR="9062" marT="9062" marB="0" anchor="b"/>
                </a:tc>
                <a:tc>
                  <a:txBody>
                    <a:bodyPr/>
                    <a:lstStyle/>
                    <a:p>
                      <a:pPr algn="l" fontAlgn="b"/>
                      <a:r>
                        <a:rPr lang="en-US" sz="900" b="1" u="none" strike="noStrike">
                          <a:effectLst/>
                        </a:rPr>
                        <a:t>Geoinformation URL</a:t>
                      </a:r>
                      <a:endParaRPr lang="en-US" sz="900" b="1" i="0" u="none" strike="noStrike">
                        <a:solidFill>
                          <a:srgbClr val="000000"/>
                        </a:solidFill>
                        <a:effectLst/>
                        <a:latin typeface="+mn-lt"/>
                      </a:endParaRPr>
                    </a:p>
                  </a:txBody>
                  <a:tcPr marL="9062" marR="9062" marT="9062" marB="0" anchor="b"/>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US" sz="900" b="1" i="0" u="none" strike="noStrike" dirty="0">
                          <a:solidFill>
                            <a:srgbClr val="000000"/>
                          </a:solidFill>
                          <a:effectLst/>
                          <a:latin typeface="+mn-lt"/>
                        </a:rPr>
                        <a:t>String</a:t>
                      </a:r>
                    </a:p>
                  </a:txBody>
                  <a:tcPr marL="9062" marR="9062" marT="9062" marB="0" anchor="b"/>
                </a:tc>
                <a:extLst>
                  <a:ext uri="{0D108BD9-81ED-4DB2-BD59-A6C34878D82A}">
                    <a16:rowId xmlns:a16="http://schemas.microsoft.com/office/drawing/2014/main" val="1872024497"/>
                  </a:ext>
                </a:extLst>
              </a:tr>
              <a:tr h="181240">
                <a:tc>
                  <a:txBody>
                    <a:bodyPr/>
                    <a:lstStyle/>
                    <a:p>
                      <a:pPr algn="l" fontAlgn="b"/>
                      <a:r>
                        <a:rPr lang="en-US" sz="900" b="1" u="none" strike="noStrike">
                          <a:effectLst/>
                        </a:rPr>
                        <a:t>GEO_INFO_TYPE</a:t>
                      </a:r>
                      <a:endParaRPr lang="en-US" sz="900" b="1" i="0" u="none" strike="noStrike">
                        <a:solidFill>
                          <a:srgbClr val="000000"/>
                        </a:solidFill>
                        <a:effectLst/>
                        <a:latin typeface="+mn-lt"/>
                      </a:endParaRPr>
                    </a:p>
                  </a:txBody>
                  <a:tcPr marL="9062" marR="9062" marT="9062" marB="0" anchor="b"/>
                </a:tc>
                <a:tc>
                  <a:txBody>
                    <a:bodyPr/>
                    <a:lstStyle/>
                    <a:p>
                      <a:pPr algn="l" fontAlgn="b"/>
                      <a:r>
                        <a:rPr lang="en-US" sz="900" b="1" u="none" strike="noStrike">
                          <a:effectLst/>
                        </a:rPr>
                        <a:t>Geoinformation type</a:t>
                      </a:r>
                      <a:endParaRPr lang="en-US" sz="900" b="1" i="0" u="none" strike="noStrike">
                        <a:solidFill>
                          <a:srgbClr val="000000"/>
                        </a:solidFill>
                        <a:effectLst/>
                        <a:latin typeface="+mn-lt"/>
                      </a:endParaRPr>
                    </a:p>
                  </a:txBody>
                  <a:tcPr marL="9062" marR="9062" marT="9062" marB="0" anchor="b"/>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US" sz="900" b="1" i="0" u="none" strike="noStrike" dirty="0">
                          <a:solidFill>
                            <a:srgbClr val="000000"/>
                          </a:solidFill>
                          <a:effectLst/>
                          <a:latin typeface="+mn-lt"/>
                        </a:rPr>
                        <a:t>String</a:t>
                      </a:r>
                    </a:p>
                  </a:txBody>
                  <a:tcPr marL="9062" marR="9062" marT="9062" marB="0" anchor="b"/>
                </a:tc>
                <a:extLst>
                  <a:ext uri="{0D108BD9-81ED-4DB2-BD59-A6C34878D82A}">
                    <a16:rowId xmlns:a16="http://schemas.microsoft.com/office/drawing/2014/main" val="3619123900"/>
                  </a:ext>
                </a:extLst>
              </a:tr>
              <a:tr h="181240">
                <a:tc>
                  <a:txBody>
                    <a:bodyPr/>
                    <a:lstStyle/>
                    <a:p>
                      <a:pPr algn="l" fontAlgn="b"/>
                      <a:r>
                        <a:rPr lang="en-US" sz="900" b="1" u="none" strike="noStrike">
                          <a:effectLst/>
                        </a:rPr>
                        <a:t>CUST_BREAKDOWN_LB</a:t>
                      </a:r>
                      <a:endParaRPr lang="en-US" sz="900" b="1" i="0" u="none" strike="noStrike">
                        <a:solidFill>
                          <a:srgbClr val="000000"/>
                        </a:solidFill>
                        <a:effectLst/>
                        <a:latin typeface="+mn-lt"/>
                      </a:endParaRPr>
                    </a:p>
                  </a:txBody>
                  <a:tcPr marL="9062" marR="9062" marT="9062" marB="0" anchor="b"/>
                </a:tc>
                <a:tc>
                  <a:txBody>
                    <a:bodyPr/>
                    <a:lstStyle/>
                    <a:p>
                      <a:pPr algn="l" fontAlgn="b"/>
                      <a:r>
                        <a:rPr lang="en-US" sz="900" b="1" u="none" strike="noStrike">
                          <a:effectLst/>
                        </a:rPr>
                        <a:t>Label for custom breakdown</a:t>
                      </a:r>
                      <a:endParaRPr lang="en-US" sz="900" b="1" i="0" u="none" strike="noStrike">
                        <a:solidFill>
                          <a:srgbClr val="000000"/>
                        </a:solidFill>
                        <a:effectLst/>
                        <a:latin typeface="+mn-lt"/>
                      </a:endParaRPr>
                    </a:p>
                  </a:txBody>
                  <a:tcPr marL="9062" marR="9062" marT="9062" marB="0" anchor="b"/>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US" sz="900" b="1" i="0" u="none" strike="noStrike" dirty="0">
                          <a:solidFill>
                            <a:srgbClr val="000000"/>
                          </a:solidFill>
                          <a:effectLst/>
                          <a:latin typeface="+mn-lt"/>
                        </a:rPr>
                        <a:t>String</a:t>
                      </a:r>
                    </a:p>
                  </a:txBody>
                  <a:tcPr marL="9062" marR="9062" marT="9062" marB="0" anchor="b"/>
                </a:tc>
                <a:extLst>
                  <a:ext uri="{0D108BD9-81ED-4DB2-BD59-A6C34878D82A}">
                    <a16:rowId xmlns:a16="http://schemas.microsoft.com/office/drawing/2014/main" val="1859178474"/>
                  </a:ext>
                </a:extLst>
              </a:tr>
              <a:tr h="181240">
                <a:tc>
                  <a:txBody>
                    <a:bodyPr/>
                    <a:lstStyle/>
                    <a:p>
                      <a:pPr algn="l" fontAlgn="b"/>
                      <a:r>
                        <a:rPr lang="en-US" sz="900" b="1" u="none" strike="noStrike">
                          <a:effectLst/>
                        </a:rPr>
                        <a:t>DATA_LAST_UPDATE</a:t>
                      </a:r>
                      <a:endParaRPr lang="en-US" sz="900" b="1" i="0" u="none" strike="noStrike">
                        <a:solidFill>
                          <a:srgbClr val="000000"/>
                        </a:solidFill>
                        <a:effectLst/>
                        <a:latin typeface="+mn-lt"/>
                      </a:endParaRPr>
                    </a:p>
                  </a:txBody>
                  <a:tcPr marL="9062" marR="9062" marT="9062" marB="0" anchor="b"/>
                </a:tc>
                <a:tc>
                  <a:txBody>
                    <a:bodyPr/>
                    <a:lstStyle/>
                    <a:p>
                      <a:pPr algn="l" fontAlgn="b"/>
                      <a:r>
                        <a:rPr lang="en-US" sz="900" b="1" u="none" strike="noStrike">
                          <a:effectLst/>
                        </a:rPr>
                        <a:t>Date of the most recent change of the series.</a:t>
                      </a:r>
                      <a:endParaRPr lang="en-US" sz="900" b="1" i="0" u="none" strike="noStrike">
                        <a:solidFill>
                          <a:srgbClr val="000000"/>
                        </a:solidFill>
                        <a:effectLst/>
                        <a:latin typeface="+mn-lt"/>
                      </a:endParaRPr>
                    </a:p>
                  </a:txBody>
                  <a:tcPr marL="9062" marR="9062" marT="9062" marB="0" anchor="b"/>
                </a:tc>
                <a:tc>
                  <a:txBody>
                    <a:bodyPr/>
                    <a:lstStyle/>
                    <a:p>
                      <a:pPr algn="ctr" fontAlgn="b"/>
                      <a:r>
                        <a:rPr lang="en-US" sz="900" b="1" u="none" strike="noStrike" dirty="0">
                          <a:effectLst/>
                        </a:rPr>
                        <a:t>Date Time</a:t>
                      </a:r>
                      <a:endParaRPr lang="en-US" sz="900" b="1" i="0" u="none" strike="noStrike" dirty="0">
                        <a:solidFill>
                          <a:srgbClr val="000000"/>
                        </a:solidFill>
                        <a:effectLst/>
                        <a:latin typeface="+mn-lt"/>
                      </a:endParaRPr>
                    </a:p>
                  </a:txBody>
                  <a:tcPr marL="9062" marR="9062" marT="9062" marB="0" anchor="b"/>
                </a:tc>
                <a:extLst>
                  <a:ext uri="{0D108BD9-81ED-4DB2-BD59-A6C34878D82A}">
                    <a16:rowId xmlns:a16="http://schemas.microsoft.com/office/drawing/2014/main" val="1353878579"/>
                  </a:ext>
                </a:extLst>
              </a:tr>
            </a:tbl>
          </a:graphicData>
        </a:graphic>
      </p:graphicFrame>
      <p:sp>
        <p:nvSpPr>
          <p:cNvPr id="8" name="TextBox 7">
            <a:extLst>
              <a:ext uri="{FF2B5EF4-FFF2-40B4-BE49-F238E27FC236}">
                <a16:creationId xmlns:a16="http://schemas.microsoft.com/office/drawing/2014/main" id="{972B3D01-6EFE-9507-F00A-8897A89C53FA}"/>
              </a:ext>
            </a:extLst>
          </p:cNvPr>
          <p:cNvSpPr txBox="1"/>
          <p:nvPr/>
        </p:nvSpPr>
        <p:spPr>
          <a:xfrm>
            <a:off x="968787" y="747591"/>
            <a:ext cx="2348780" cy="338554"/>
          </a:xfrm>
          <a:prstGeom prst="rect">
            <a:avLst/>
          </a:prstGeom>
          <a:noFill/>
        </p:spPr>
        <p:txBody>
          <a:bodyPr wrap="square" rtlCol="0">
            <a:spAutoFit/>
          </a:bodyPr>
          <a:lstStyle/>
          <a:p>
            <a:r>
              <a:rPr lang="en-US" sz="1600" b="1" dirty="0"/>
              <a:t>Dimensions (16 concepts)</a:t>
            </a:r>
          </a:p>
        </p:txBody>
      </p:sp>
      <p:sp>
        <p:nvSpPr>
          <p:cNvPr id="9" name="TextBox 8">
            <a:extLst>
              <a:ext uri="{FF2B5EF4-FFF2-40B4-BE49-F238E27FC236}">
                <a16:creationId xmlns:a16="http://schemas.microsoft.com/office/drawing/2014/main" id="{C24C109A-BF15-C3DE-6289-5E681E4A6F76}"/>
              </a:ext>
            </a:extLst>
          </p:cNvPr>
          <p:cNvSpPr txBox="1"/>
          <p:nvPr/>
        </p:nvSpPr>
        <p:spPr>
          <a:xfrm>
            <a:off x="5851889" y="4263380"/>
            <a:ext cx="1956291" cy="338554"/>
          </a:xfrm>
          <a:prstGeom prst="rect">
            <a:avLst/>
          </a:prstGeom>
          <a:noFill/>
        </p:spPr>
        <p:txBody>
          <a:bodyPr wrap="square" rtlCol="0">
            <a:spAutoFit/>
          </a:bodyPr>
          <a:lstStyle/>
          <a:p>
            <a:r>
              <a:rPr lang="en-US" sz="1600" b="1" dirty="0"/>
              <a:t>Primary Measure (1)</a:t>
            </a:r>
          </a:p>
        </p:txBody>
      </p:sp>
      <p:graphicFrame>
        <p:nvGraphicFramePr>
          <p:cNvPr id="10" name="Table 9">
            <a:extLst>
              <a:ext uri="{FF2B5EF4-FFF2-40B4-BE49-F238E27FC236}">
                <a16:creationId xmlns:a16="http://schemas.microsoft.com/office/drawing/2014/main" id="{8FA89892-C720-7AEE-8B2D-34E7F9106560}"/>
              </a:ext>
            </a:extLst>
          </p:cNvPr>
          <p:cNvGraphicFramePr>
            <a:graphicFrameLocks noGrp="1"/>
          </p:cNvGraphicFramePr>
          <p:nvPr/>
        </p:nvGraphicFramePr>
        <p:xfrm>
          <a:off x="4516402" y="4616881"/>
          <a:ext cx="4499777" cy="190500"/>
        </p:xfrm>
        <a:graphic>
          <a:graphicData uri="http://schemas.openxmlformats.org/drawingml/2006/table">
            <a:tbl>
              <a:tblPr>
                <a:tableStyleId>{22838BEF-8BB2-4498-84A7-C5851F593DF1}</a:tableStyleId>
              </a:tblPr>
              <a:tblGrid>
                <a:gridCol w="1256245">
                  <a:extLst>
                    <a:ext uri="{9D8B030D-6E8A-4147-A177-3AD203B41FA5}">
                      <a16:colId xmlns:a16="http://schemas.microsoft.com/office/drawing/2014/main" val="402080393"/>
                    </a:ext>
                  </a:extLst>
                </a:gridCol>
                <a:gridCol w="2202511">
                  <a:extLst>
                    <a:ext uri="{9D8B030D-6E8A-4147-A177-3AD203B41FA5}">
                      <a16:colId xmlns:a16="http://schemas.microsoft.com/office/drawing/2014/main" val="560535459"/>
                    </a:ext>
                  </a:extLst>
                </a:gridCol>
                <a:gridCol w="1041021">
                  <a:extLst>
                    <a:ext uri="{9D8B030D-6E8A-4147-A177-3AD203B41FA5}">
                      <a16:colId xmlns:a16="http://schemas.microsoft.com/office/drawing/2014/main" val="2649602201"/>
                    </a:ext>
                  </a:extLst>
                </a:gridCol>
              </a:tblGrid>
              <a:tr h="190500">
                <a:tc>
                  <a:txBody>
                    <a:bodyPr/>
                    <a:lstStyle/>
                    <a:p>
                      <a:pPr algn="l" fontAlgn="b"/>
                      <a:r>
                        <a:rPr lang="en-US" sz="900" b="1" u="none" strike="noStrike" dirty="0">
                          <a:effectLst/>
                        </a:rPr>
                        <a:t>OBS_VALUE</a:t>
                      </a:r>
                      <a:endParaRPr lang="en-US" sz="900" b="1" i="0" u="none" strike="noStrike" dirty="0">
                        <a:solidFill>
                          <a:srgbClr val="000000"/>
                        </a:solidFill>
                        <a:effectLst/>
                        <a:latin typeface="+mn-lt"/>
                      </a:endParaRPr>
                    </a:p>
                  </a:txBody>
                  <a:tcPr marL="9525" marR="9525" marT="9525" marB="0" anchor="b"/>
                </a:tc>
                <a:tc>
                  <a:txBody>
                    <a:bodyPr/>
                    <a:lstStyle/>
                    <a:p>
                      <a:pPr algn="l" fontAlgn="b"/>
                      <a:r>
                        <a:rPr lang="en-US" sz="900" b="1" u="none" strike="noStrike" dirty="0">
                          <a:effectLst/>
                        </a:rPr>
                        <a:t>Observation value</a:t>
                      </a:r>
                      <a:endParaRPr lang="en-US" sz="900" b="1" i="0" u="none" strike="noStrike" dirty="0">
                        <a:solidFill>
                          <a:srgbClr val="000000"/>
                        </a:solidFill>
                        <a:effectLst/>
                        <a:latin typeface="+mn-lt"/>
                      </a:endParaRPr>
                    </a:p>
                  </a:txBody>
                  <a:tcPr marL="9525" marR="9525" marT="9525" marB="0" anchor="b"/>
                </a:tc>
                <a:tc>
                  <a:txBody>
                    <a:bodyPr/>
                    <a:lstStyle/>
                    <a:p>
                      <a:pPr algn="ctr" fontAlgn="b"/>
                      <a:r>
                        <a:rPr lang="en-US" sz="900" b="1" i="0" u="none" strike="noStrike" dirty="0">
                          <a:solidFill>
                            <a:srgbClr val="000000"/>
                          </a:solidFill>
                          <a:effectLst/>
                          <a:latin typeface="+mn-lt"/>
                        </a:rPr>
                        <a:t>Double</a:t>
                      </a:r>
                    </a:p>
                  </a:txBody>
                  <a:tcPr marL="9525" marR="9525" marT="9525" marB="0" anchor="b"/>
                </a:tc>
                <a:extLst>
                  <a:ext uri="{0D108BD9-81ED-4DB2-BD59-A6C34878D82A}">
                    <a16:rowId xmlns:a16="http://schemas.microsoft.com/office/drawing/2014/main" val="3311968070"/>
                  </a:ext>
                </a:extLst>
              </a:tr>
            </a:tbl>
          </a:graphicData>
        </a:graphic>
      </p:graphicFrame>
      <p:sp>
        <p:nvSpPr>
          <p:cNvPr id="16" name="TextBox 15">
            <a:extLst>
              <a:ext uri="{FF2B5EF4-FFF2-40B4-BE49-F238E27FC236}">
                <a16:creationId xmlns:a16="http://schemas.microsoft.com/office/drawing/2014/main" id="{E57A1EDE-67A7-5F4D-7C92-AD3A13B7E17D}"/>
              </a:ext>
            </a:extLst>
          </p:cNvPr>
          <p:cNvSpPr txBox="1"/>
          <p:nvPr/>
        </p:nvSpPr>
        <p:spPr>
          <a:xfrm>
            <a:off x="5394960" y="773825"/>
            <a:ext cx="2413221" cy="338554"/>
          </a:xfrm>
          <a:prstGeom prst="rect">
            <a:avLst/>
          </a:prstGeom>
          <a:noFill/>
        </p:spPr>
        <p:txBody>
          <a:bodyPr wrap="square" rtlCol="0">
            <a:spAutoFit/>
          </a:bodyPr>
          <a:lstStyle/>
          <a:p>
            <a:r>
              <a:rPr lang="en-US" sz="1600" b="1" dirty="0"/>
              <a:t>Attributes (15 concepts)</a:t>
            </a:r>
          </a:p>
        </p:txBody>
      </p:sp>
      <p:sp>
        <p:nvSpPr>
          <p:cNvPr id="17" name="TextBox 16">
            <a:extLst>
              <a:ext uri="{FF2B5EF4-FFF2-40B4-BE49-F238E27FC236}">
                <a16:creationId xmlns:a16="http://schemas.microsoft.com/office/drawing/2014/main" id="{AFCBE730-67B1-A211-5648-B586941351E3}"/>
              </a:ext>
            </a:extLst>
          </p:cNvPr>
          <p:cNvSpPr txBox="1"/>
          <p:nvPr/>
        </p:nvSpPr>
        <p:spPr>
          <a:xfrm>
            <a:off x="7614200" y="830535"/>
            <a:ext cx="1638104" cy="246221"/>
          </a:xfrm>
          <a:prstGeom prst="rect">
            <a:avLst/>
          </a:prstGeom>
          <a:noFill/>
        </p:spPr>
        <p:txBody>
          <a:bodyPr wrap="square" rtlCol="0">
            <a:spAutoFit/>
          </a:bodyPr>
          <a:lstStyle/>
          <a:p>
            <a:r>
              <a:rPr lang="en-US" sz="1000" dirty="0">
                <a:highlight>
                  <a:srgbClr val="00FFFF"/>
                </a:highlight>
              </a:rPr>
              <a:t>* Mandatory Attributes</a:t>
            </a:r>
          </a:p>
        </p:txBody>
      </p:sp>
      <p:sp>
        <p:nvSpPr>
          <p:cNvPr id="2" name="TextBox 1">
            <a:extLst>
              <a:ext uri="{FF2B5EF4-FFF2-40B4-BE49-F238E27FC236}">
                <a16:creationId xmlns:a16="http://schemas.microsoft.com/office/drawing/2014/main" id="{5642CC19-4E22-A95D-427C-AB0D173F401E}"/>
              </a:ext>
            </a:extLst>
          </p:cNvPr>
          <p:cNvSpPr txBox="1"/>
          <p:nvPr/>
        </p:nvSpPr>
        <p:spPr>
          <a:xfrm>
            <a:off x="228600" y="4495844"/>
            <a:ext cx="2034540" cy="246221"/>
          </a:xfrm>
          <a:prstGeom prst="rect">
            <a:avLst/>
          </a:prstGeom>
          <a:noFill/>
        </p:spPr>
        <p:txBody>
          <a:bodyPr wrap="square" rtlCol="0">
            <a:spAutoFit/>
          </a:bodyPr>
          <a:lstStyle/>
          <a:p>
            <a:r>
              <a:rPr lang="en-US" sz="1000" dirty="0"/>
              <a:t>Note: all dimensions are mandatory </a:t>
            </a:r>
          </a:p>
        </p:txBody>
      </p:sp>
      <p:sp>
        <p:nvSpPr>
          <p:cNvPr id="5" name="Slide Number Placeholder 4">
            <a:extLst>
              <a:ext uri="{FF2B5EF4-FFF2-40B4-BE49-F238E27FC236}">
                <a16:creationId xmlns:a16="http://schemas.microsoft.com/office/drawing/2014/main" id="{23404730-2C02-9BAA-346B-699E03943820}"/>
              </a:ext>
            </a:extLst>
          </p:cNvPr>
          <p:cNvSpPr>
            <a:spLocks noGrp="1"/>
          </p:cNvSpPr>
          <p:nvPr>
            <p:ph type="sldNum" sz="quarter" idx="12"/>
          </p:nvPr>
        </p:nvSpPr>
        <p:spPr/>
        <p:txBody>
          <a:bodyPr/>
          <a:lstStyle/>
          <a:p>
            <a:fld id="{C9CA4384-AE8E-46E5-BBCD-64CFDC07B3E9}" type="slidenum">
              <a:rPr lang="en-US" smtClean="0"/>
              <a:t>21</a:t>
            </a:fld>
            <a:endParaRPr lang="en-US"/>
          </a:p>
        </p:txBody>
      </p:sp>
    </p:spTree>
    <p:custDataLst>
      <p:tags r:id="rId1"/>
    </p:custDataLst>
    <p:extLst>
      <p:ext uri="{BB962C8B-B14F-4D97-AF65-F5344CB8AC3E}">
        <p14:creationId xmlns:p14="http://schemas.microsoft.com/office/powerpoint/2010/main" val="15730876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37586B40-7C58-CA2E-0259-49650C801764}"/>
              </a:ext>
            </a:extLst>
          </p:cNvPr>
          <p:cNvSpPr txBox="1"/>
          <p:nvPr/>
        </p:nvSpPr>
        <p:spPr>
          <a:xfrm>
            <a:off x="285751" y="902732"/>
            <a:ext cx="8439150" cy="3662541"/>
          </a:xfrm>
          <a:prstGeom prst="rect">
            <a:avLst/>
          </a:prstGeom>
          <a:noFill/>
        </p:spPr>
        <p:txBody>
          <a:bodyPr wrap="square" rtlCol="0">
            <a:spAutoFit/>
          </a:bodyPr>
          <a:lstStyle/>
          <a:p>
            <a:pPr marL="285750" indent="-285750" algn="just">
              <a:buFont typeface="Arial" panose="020B0604020202020204" pitchFamily="34" charset="0"/>
              <a:buChar char="•"/>
            </a:pPr>
            <a:r>
              <a:rPr lang="en-US" b="1" u="sng" dirty="0"/>
              <a:t>String</a:t>
            </a:r>
            <a:r>
              <a:rPr lang="en-US" dirty="0"/>
              <a:t>: A</a:t>
            </a:r>
            <a:r>
              <a:rPr lang="en-US" sz="1400" dirty="0"/>
              <a:t> sequence of characters used to represent text.</a:t>
            </a:r>
          </a:p>
          <a:p>
            <a:pPr marL="285750" indent="-285750" algn="just">
              <a:buFont typeface="Arial" panose="020B0604020202020204" pitchFamily="34" charset="0"/>
              <a:buChar char="•"/>
            </a:pPr>
            <a:endParaRPr lang="en-US" sz="1000" dirty="0"/>
          </a:p>
          <a:p>
            <a:pPr algn="just"/>
            <a:r>
              <a:rPr lang="en-US" dirty="0"/>
              <a:t>Ex: “MICS”, LFS, Household Budget Survey</a:t>
            </a:r>
          </a:p>
          <a:p>
            <a:pPr algn="just"/>
            <a:endParaRPr lang="en-US" sz="1000" dirty="0"/>
          </a:p>
          <a:p>
            <a:pPr marL="285750" indent="-285750" algn="just">
              <a:buFont typeface="Arial" panose="020B0604020202020204" pitchFamily="34" charset="0"/>
              <a:buChar char="•"/>
            </a:pPr>
            <a:r>
              <a:rPr lang="en-US" b="1" u="sng" dirty="0"/>
              <a:t>Double</a:t>
            </a:r>
            <a:r>
              <a:rPr lang="en-US" dirty="0"/>
              <a:t>: </a:t>
            </a:r>
            <a:r>
              <a:rPr lang="en-US" sz="1400" dirty="0"/>
              <a:t>Used to define numeric variables holding numbers with decimal points, which accommodate fractions.</a:t>
            </a:r>
          </a:p>
          <a:p>
            <a:pPr marL="285750" indent="-285750" algn="just">
              <a:buFont typeface="Arial" panose="020B0604020202020204" pitchFamily="34" charset="0"/>
              <a:buChar char="•"/>
            </a:pPr>
            <a:endParaRPr lang="en-US" sz="1000" dirty="0"/>
          </a:p>
          <a:p>
            <a:pPr algn="just"/>
            <a:r>
              <a:rPr lang="en-US" dirty="0"/>
              <a:t>Ex: 10.2 ≠ 10,2</a:t>
            </a:r>
          </a:p>
          <a:p>
            <a:pPr algn="just"/>
            <a:endParaRPr lang="en-US" sz="1000" dirty="0"/>
          </a:p>
          <a:p>
            <a:pPr marL="285750" indent="-285750" algn="just">
              <a:buFont typeface="Arial" panose="020B0604020202020204" pitchFamily="34" charset="0"/>
              <a:buChar char="•"/>
            </a:pPr>
            <a:r>
              <a:rPr lang="en-US" b="1" u="sng" dirty="0"/>
              <a:t>Date Time</a:t>
            </a:r>
            <a:r>
              <a:rPr lang="en-US" dirty="0"/>
              <a:t>: </a:t>
            </a:r>
            <a:r>
              <a:rPr lang="en-US" sz="1400" dirty="0"/>
              <a:t>The code identifies dates it could be YYYY-MM-DD pattern. If hours, minutes, and seconds are also needed the following pattern is used: </a:t>
            </a:r>
            <a:r>
              <a:rPr lang="en-US" sz="1400" dirty="0" err="1"/>
              <a:t>YYYY-MM-DDThh:mm:ss</a:t>
            </a:r>
            <a:r>
              <a:rPr lang="en-US" sz="1400" dirty="0"/>
              <a:t>.</a:t>
            </a:r>
          </a:p>
          <a:p>
            <a:pPr algn="just"/>
            <a:endParaRPr lang="en-US" sz="1000" dirty="0"/>
          </a:p>
          <a:p>
            <a:pPr algn="just"/>
            <a:r>
              <a:rPr lang="en-US" dirty="0"/>
              <a:t>Ex: 2020-02-22</a:t>
            </a:r>
          </a:p>
          <a:p>
            <a:endParaRPr lang="en-US" sz="1000" dirty="0"/>
          </a:p>
          <a:p>
            <a:pPr marL="285750" indent="-285750">
              <a:buFont typeface="Arial" panose="020B0604020202020204" pitchFamily="34" charset="0"/>
              <a:buChar char="•"/>
            </a:pPr>
            <a:r>
              <a:rPr lang="en-US" b="1" u="sng" dirty="0"/>
              <a:t>Integer</a:t>
            </a:r>
            <a:r>
              <a:rPr lang="en-US" dirty="0"/>
              <a:t>: </a:t>
            </a:r>
            <a:r>
              <a:rPr lang="en-US" sz="1400" dirty="0"/>
              <a:t>non-decimal numbers</a:t>
            </a:r>
          </a:p>
          <a:p>
            <a:pPr marL="285750" indent="-285750">
              <a:buFont typeface="Arial" panose="020B0604020202020204" pitchFamily="34" charset="0"/>
              <a:buChar char="•"/>
            </a:pPr>
            <a:r>
              <a:rPr lang="en-US" dirty="0"/>
              <a:t>Ex: 0, 1, 2, -1,-2, etc.</a:t>
            </a:r>
          </a:p>
        </p:txBody>
      </p:sp>
      <p:sp>
        <p:nvSpPr>
          <p:cNvPr id="19" name="TextBox 18">
            <a:extLst>
              <a:ext uri="{FF2B5EF4-FFF2-40B4-BE49-F238E27FC236}">
                <a16:creationId xmlns:a16="http://schemas.microsoft.com/office/drawing/2014/main" id="{509E6247-3165-C93F-0A10-F64C4EBB50CF}"/>
              </a:ext>
            </a:extLst>
          </p:cNvPr>
          <p:cNvSpPr txBox="1"/>
          <p:nvPr/>
        </p:nvSpPr>
        <p:spPr>
          <a:xfrm>
            <a:off x="838199" y="533400"/>
            <a:ext cx="3800475" cy="369332"/>
          </a:xfrm>
          <a:prstGeom prst="rect">
            <a:avLst/>
          </a:prstGeom>
          <a:noFill/>
        </p:spPr>
        <p:txBody>
          <a:bodyPr wrap="square" rtlCol="0">
            <a:spAutoFit/>
          </a:bodyPr>
          <a:lstStyle/>
          <a:p>
            <a:r>
              <a:rPr lang="en-US" b="1" dirty="0"/>
              <a:t>Data Types used in SDMX</a:t>
            </a:r>
          </a:p>
        </p:txBody>
      </p:sp>
      <p:sp>
        <p:nvSpPr>
          <p:cNvPr id="2" name="Slide Number Placeholder 1">
            <a:extLst>
              <a:ext uri="{FF2B5EF4-FFF2-40B4-BE49-F238E27FC236}">
                <a16:creationId xmlns:a16="http://schemas.microsoft.com/office/drawing/2014/main" id="{35B0639C-DB3C-1CA5-74B3-211E8F490802}"/>
              </a:ext>
            </a:extLst>
          </p:cNvPr>
          <p:cNvSpPr>
            <a:spLocks noGrp="1"/>
          </p:cNvSpPr>
          <p:nvPr>
            <p:ph type="sldNum" sz="quarter" idx="12"/>
          </p:nvPr>
        </p:nvSpPr>
        <p:spPr/>
        <p:txBody>
          <a:bodyPr/>
          <a:lstStyle/>
          <a:p>
            <a:fld id="{C9CA4384-AE8E-46E5-BBCD-64CFDC07B3E9}" type="slidenum">
              <a:rPr lang="en-US" smtClean="0"/>
              <a:t>22</a:t>
            </a:fld>
            <a:endParaRPr lang="en-US"/>
          </a:p>
        </p:txBody>
      </p:sp>
    </p:spTree>
    <p:custDataLst>
      <p:tags r:id="rId1"/>
    </p:custDataLst>
    <p:extLst>
      <p:ext uri="{BB962C8B-B14F-4D97-AF65-F5344CB8AC3E}">
        <p14:creationId xmlns:p14="http://schemas.microsoft.com/office/powerpoint/2010/main" val="14320332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E391D9-02A8-434F-AD5C-50BAFFE73FE1}"/>
              </a:ext>
            </a:extLst>
          </p:cNvPr>
          <p:cNvSpPr txBox="1"/>
          <p:nvPr/>
        </p:nvSpPr>
        <p:spPr>
          <a:xfrm>
            <a:off x="1264258" y="396170"/>
            <a:ext cx="6615484" cy="400110"/>
          </a:xfrm>
          <a:prstGeom prst="rect">
            <a:avLst/>
          </a:prstGeom>
          <a:noFill/>
        </p:spPr>
        <p:txBody>
          <a:bodyPr wrap="square" rtlCol="0">
            <a:spAutoFit/>
          </a:bodyPr>
          <a:lstStyle/>
          <a:p>
            <a:pPr algn="ctr"/>
            <a:r>
              <a:rPr lang="en-US" sz="2000" b="1" dirty="0"/>
              <a:t>SDMX Concept Scheme &amp; Concept representations</a:t>
            </a:r>
          </a:p>
        </p:txBody>
      </p:sp>
      <p:sp>
        <p:nvSpPr>
          <p:cNvPr id="11" name="TextBox 10">
            <a:extLst>
              <a:ext uri="{FF2B5EF4-FFF2-40B4-BE49-F238E27FC236}">
                <a16:creationId xmlns:a16="http://schemas.microsoft.com/office/drawing/2014/main" id="{3249FD8B-FC4C-4BC0-B8A1-234E578358A2}"/>
              </a:ext>
            </a:extLst>
          </p:cNvPr>
          <p:cNvSpPr txBox="1"/>
          <p:nvPr/>
        </p:nvSpPr>
        <p:spPr>
          <a:xfrm>
            <a:off x="1860605" y="1859022"/>
            <a:ext cx="6860773" cy="430887"/>
          </a:xfrm>
          <a:prstGeom prst="rect">
            <a:avLst/>
          </a:prstGeom>
          <a:noFill/>
        </p:spPr>
        <p:txBody>
          <a:bodyPr wrap="square" rtlCol="0">
            <a:spAutoFit/>
          </a:bodyPr>
          <a:lstStyle/>
          <a:p>
            <a:pPr marL="742950" lvl="1" indent="-285750" algn="just">
              <a:buFont typeface="+mj-lt"/>
              <a:buAutoNum type="romanUcPeriod"/>
            </a:pPr>
            <a:r>
              <a:rPr lang="en-US" sz="1100" dirty="0"/>
              <a:t>Drawn from a code list* (for e.g., “country ISO code”), for example, AGE, SEX, URBANISATION, REF_AREA, NATURE, etc.</a:t>
            </a:r>
          </a:p>
        </p:txBody>
      </p:sp>
      <p:sp>
        <p:nvSpPr>
          <p:cNvPr id="12" name="TextBox 11">
            <a:extLst>
              <a:ext uri="{FF2B5EF4-FFF2-40B4-BE49-F238E27FC236}">
                <a16:creationId xmlns:a16="http://schemas.microsoft.com/office/drawing/2014/main" id="{42973A15-B47F-4DF6-A166-F0582C4A94EA}"/>
              </a:ext>
            </a:extLst>
          </p:cNvPr>
          <p:cNvSpPr txBox="1"/>
          <p:nvPr/>
        </p:nvSpPr>
        <p:spPr>
          <a:xfrm>
            <a:off x="1843895" y="2262886"/>
            <a:ext cx="6688265" cy="2200602"/>
          </a:xfrm>
          <a:prstGeom prst="rect">
            <a:avLst/>
          </a:prstGeom>
          <a:noFill/>
        </p:spPr>
        <p:txBody>
          <a:bodyPr wrap="square" rtlCol="0">
            <a:spAutoFit/>
          </a:bodyPr>
          <a:lstStyle/>
          <a:p>
            <a:pPr lvl="1" algn="just" eaLnBrk="1" hangingPunct="1"/>
            <a:endParaRPr lang="en-US" altLang="en-US" sz="800" dirty="0"/>
          </a:p>
          <a:p>
            <a:pPr marL="742950" lvl="1" indent="-285750" algn="just">
              <a:buFont typeface="+mj-lt"/>
              <a:buAutoNum type="romanUcPeriod"/>
            </a:pPr>
            <a:r>
              <a:rPr lang="en-US" sz="1100" dirty="0"/>
              <a:t>Required to adhere to a specific data format (Year = “YYYY”)</a:t>
            </a:r>
          </a:p>
          <a:p>
            <a:pPr marL="742950" lvl="1" indent="-285750" algn="just">
              <a:buFont typeface="+mj-lt"/>
              <a:buAutoNum type="romanUcPeriod"/>
            </a:pPr>
            <a:endParaRPr lang="en-US" sz="500" dirty="0"/>
          </a:p>
          <a:p>
            <a:pPr marL="628650" lvl="1" indent="-171450" algn="just">
              <a:buFont typeface="Wingdings" panose="05000000000000000000" pitchFamily="2" charset="2"/>
              <a:buChar char="§"/>
            </a:pPr>
            <a:r>
              <a:rPr lang="en-US" sz="1100" dirty="0"/>
              <a:t>	TIME_PERIOD 				2023</a:t>
            </a:r>
          </a:p>
          <a:p>
            <a:pPr marL="628650" lvl="1" indent="-171450" algn="just">
              <a:buFont typeface="Wingdings" panose="05000000000000000000" pitchFamily="2" charset="2"/>
              <a:buChar char="§"/>
            </a:pPr>
            <a:r>
              <a:rPr lang="en-US" sz="1100" dirty="0"/>
              <a:t>	DATA_LAST_UPDATE 			2022-10-01</a:t>
            </a:r>
          </a:p>
          <a:p>
            <a:pPr marL="628650" lvl="1" indent="-171450" algn="just">
              <a:buFont typeface="Wingdings" panose="05000000000000000000" pitchFamily="2" charset="2"/>
              <a:buChar char="§"/>
            </a:pPr>
            <a:r>
              <a:rPr lang="en-US" sz="1100" dirty="0"/>
              <a:t>	BASE_PER				2015</a:t>
            </a:r>
          </a:p>
          <a:p>
            <a:pPr marL="628650" lvl="1" indent="-171450" algn="just">
              <a:buFont typeface="Wingdings" panose="05000000000000000000" pitchFamily="2" charset="2"/>
              <a:buChar char="§"/>
            </a:pPr>
            <a:r>
              <a:rPr lang="en-US" sz="1100" dirty="0"/>
              <a:t>	TIME_COVERAGE			2000-2010</a:t>
            </a:r>
          </a:p>
          <a:p>
            <a:pPr marL="742950" lvl="1" indent="-285750" algn="just">
              <a:buFont typeface="+mj-lt"/>
              <a:buAutoNum type="romanUcPeriod"/>
            </a:pPr>
            <a:endParaRPr lang="en-US" sz="800" dirty="0"/>
          </a:p>
          <a:p>
            <a:pPr marL="742950" lvl="1" indent="-285750" algn="just">
              <a:buFont typeface="+mj-lt"/>
              <a:buAutoNum type="romanUcPeriod"/>
            </a:pPr>
            <a:r>
              <a:rPr lang="en-US" sz="100" dirty="0">
                <a:solidFill>
                  <a:schemeClr val="bg1"/>
                </a:solidFill>
              </a:rPr>
              <a:t>e. </a:t>
            </a:r>
          </a:p>
          <a:p>
            <a:pPr marL="742950" lvl="1" indent="-285750" algn="just">
              <a:buFont typeface="+mj-lt"/>
              <a:buAutoNum type="romanUcPeriod"/>
            </a:pPr>
            <a:r>
              <a:rPr lang="en-US" sz="1100" dirty="0"/>
              <a:t>Required to be contained within a specific range of values ( “numerical values between 0 and 1”).</a:t>
            </a:r>
          </a:p>
          <a:p>
            <a:pPr lvl="1" algn="just"/>
            <a:r>
              <a:rPr lang="en-US" sz="100" dirty="0">
                <a:solidFill>
                  <a:schemeClr val="bg1"/>
                </a:solidFill>
              </a:rPr>
              <a:t>Q</a:t>
            </a:r>
            <a:r>
              <a:rPr lang="en-US" sz="500" dirty="0">
                <a:solidFill>
                  <a:schemeClr val="bg1"/>
                </a:solidFill>
              </a:rPr>
              <a:t> </a:t>
            </a:r>
          </a:p>
          <a:p>
            <a:pPr marL="742950" lvl="1" indent="-285750" algn="just">
              <a:buFont typeface="Wingdings" panose="05000000000000000000" pitchFamily="2" charset="2"/>
              <a:buChar char="§"/>
            </a:pPr>
            <a:r>
              <a:rPr lang="en-US" sz="1100" dirty="0"/>
              <a:t>OBS_VALUE				2.5</a:t>
            </a:r>
          </a:p>
          <a:p>
            <a:pPr marL="742950" lvl="1" indent="-285750" algn="just">
              <a:buFont typeface="Wingdings" panose="05000000000000000000" pitchFamily="2" charset="2"/>
              <a:buChar char="§"/>
            </a:pPr>
            <a:r>
              <a:rPr lang="en-US" sz="1100" dirty="0"/>
              <a:t>UPPER_BOUND				100</a:t>
            </a:r>
          </a:p>
          <a:p>
            <a:pPr marL="742950" lvl="1" indent="-285750" algn="just">
              <a:buFont typeface="Wingdings" panose="05000000000000000000" pitchFamily="2" charset="2"/>
              <a:buChar char="§"/>
            </a:pPr>
            <a:r>
              <a:rPr lang="en-US" sz="1100" dirty="0"/>
              <a:t>LOWER_BOUD				0			</a:t>
            </a:r>
          </a:p>
          <a:p>
            <a:pPr lvl="3" algn="just"/>
            <a:endParaRPr lang="en-US" sz="1100" dirty="0"/>
          </a:p>
        </p:txBody>
      </p:sp>
      <p:sp>
        <p:nvSpPr>
          <p:cNvPr id="13" name="TextBox 12">
            <a:extLst>
              <a:ext uri="{FF2B5EF4-FFF2-40B4-BE49-F238E27FC236}">
                <a16:creationId xmlns:a16="http://schemas.microsoft.com/office/drawing/2014/main" id="{D8FD99A7-FD9B-42F8-8059-8EC7430245C1}"/>
              </a:ext>
            </a:extLst>
          </p:cNvPr>
          <p:cNvSpPr txBox="1"/>
          <p:nvPr/>
        </p:nvSpPr>
        <p:spPr>
          <a:xfrm>
            <a:off x="1843895" y="4258816"/>
            <a:ext cx="6509713" cy="553998"/>
          </a:xfrm>
          <a:prstGeom prst="rect">
            <a:avLst/>
          </a:prstGeom>
          <a:noFill/>
        </p:spPr>
        <p:txBody>
          <a:bodyPr wrap="square" rtlCol="0">
            <a:spAutoFit/>
          </a:bodyPr>
          <a:lstStyle/>
          <a:p>
            <a:pPr lvl="1" algn="just" eaLnBrk="1" hangingPunct="1"/>
            <a:endParaRPr lang="en-US" altLang="en-US" sz="800" b="1" u="sng" dirty="0"/>
          </a:p>
          <a:p>
            <a:pPr marL="742950" lvl="1" indent="-285750" algn="just">
              <a:buFont typeface="+mj-lt"/>
              <a:buAutoNum type="romanUcPeriod"/>
            </a:pPr>
            <a:r>
              <a:rPr lang="en-US" sz="1100" dirty="0"/>
              <a:t>Drawn from a type of values (e.g., “text”, “number”, etc.), for example, SOURCE_DETAIL, COMMENT_OBS, COMMENT_TS, CUST_BREAKDOWN_LB, TIME_DETAIL</a:t>
            </a:r>
            <a:r>
              <a:rPr lang="en-US" sz="1100" baseline="30000" dirty="0"/>
              <a:t>$</a:t>
            </a:r>
            <a:r>
              <a:rPr lang="en-US" sz="1100" dirty="0"/>
              <a:t>, etc.</a:t>
            </a:r>
          </a:p>
        </p:txBody>
      </p:sp>
      <p:sp>
        <p:nvSpPr>
          <p:cNvPr id="15" name="TextBox 14">
            <a:extLst>
              <a:ext uri="{FF2B5EF4-FFF2-40B4-BE49-F238E27FC236}">
                <a16:creationId xmlns:a16="http://schemas.microsoft.com/office/drawing/2014/main" id="{6C65EEB3-DDF8-40CC-9D0F-E48647EABA69}"/>
              </a:ext>
            </a:extLst>
          </p:cNvPr>
          <p:cNvSpPr txBox="1"/>
          <p:nvPr/>
        </p:nvSpPr>
        <p:spPr>
          <a:xfrm>
            <a:off x="369998" y="905862"/>
            <a:ext cx="8431101" cy="830997"/>
          </a:xfrm>
          <a:prstGeom prst="rect">
            <a:avLst/>
          </a:prstGeom>
          <a:noFill/>
        </p:spPr>
        <p:txBody>
          <a:bodyPr wrap="square">
            <a:spAutoFit/>
          </a:bodyPr>
          <a:lstStyle/>
          <a:p>
            <a:pPr marL="171450" indent="-171450" eaLnBrk="1" hangingPunct="1">
              <a:buFont typeface="Wingdings" panose="05000000000000000000" pitchFamily="2" charset="2"/>
              <a:buChar char="Ø"/>
            </a:pPr>
            <a:r>
              <a:rPr lang="en-US" sz="1200" dirty="0"/>
              <a:t>The </a:t>
            </a:r>
            <a:r>
              <a:rPr lang="en-GB" sz="1200" dirty="0"/>
              <a:t>Set of concepts that are used to </a:t>
            </a:r>
            <a:r>
              <a:rPr lang="en-GB" sz="1200" u="sng" dirty="0">
                <a:latin typeface="Times New Roman" panose="02020603050405020304" pitchFamily="18" charset="0"/>
                <a:cs typeface="Times New Roman" panose="02020603050405020304" pitchFamily="18" charset="0"/>
              </a:rPr>
              <a:t>exchange, disseminate or report</a:t>
            </a:r>
            <a:r>
              <a:rPr lang="en-GB" sz="1200" dirty="0">
                <a:latin typeface="Times New Roman" panose="02020603050405020304" pitchFamily="18" charset="0"/>
                <a:cs typeface="Times New Roman" panose="02020603050405020304" pitchFamily="18" charset="0"/>
              </a:rPr>
              <a:t> statistical information (</a:t>
            </a:r>
            <a:r>
              <a:rPr lang="en-GB" sz="1200" b="1" dirty="0">
                <a:latin typeface="Times New Roman" panose="02020603050405020304" pitchFamily="18" charset="0"/>
                <a:cs typeface="Times New Roman" panose="02020603050405020304" pitchFamily="18" charset="0"/>
              </a:rPr>
              <a:t>data, metadata</a:t>
            </a:r>
            <a:r>
              <a:rPr lang="en-GB" sz="1200" dirty="0">
                <a:latin typeface="Times New Roman" panose="02020603050405020304" pitchFamily="18" charset="0"/>
                <a:cs typeface="Times New Roman" panose="02020603050405020304" pitchFamily="18" charset="0"/>
              </a:rPr>
              <a:t>),</a:t>
            </a:r>
            <a:r>
              <a:rPr lang="en-GB" sz="1200" dirty="0"/>
              <a:t> is known as a </a:t>
            </a:r>
            <a:r>
              <a:rPr lang="en-GB" sz="1200" b="1" u="sng" dirty="0"/>
              <a:t>Concepts Scheme</a:t>
            </a:r>
            <a:r>
              <a:rPr lang="en-GB" sz="1200" dirty="0"/>
              <a:t>.</a:t>
            </a:r>
          </a:p>
          <a:p>
            <a:pPr marL="171450" indent="-171450" eaLnBrk="1" hangingPunct="1">
              <a:buFont typeface="Wingdings" panose="05000000000000000000" pitchFamily="2" charset="2"/>
              <a:buChar char="Ø"/>
            </a:pPr>
            <a:endParaRPr lang="en-GB" sz="1200" dirty="0"/>
          </a:p>
          <a:p>
            <a:pPr marL="171450" indent="-171450" eaLnBrk="1" hangingPunct="1">
              <a:buFont typeface="Wingdings" panose="05000000000000000000" pitchFamily="2" charset="2"/>
              <a:buChar char="Ø"/>
            </a:pPr>
            <a:r>
              <a:rPr lang="en-GB" altLang="en-US" sz="1200" dirty="0"/>
              <a:t>Each concept has a different mode of </a:t>
            </a:r>
            <a:r>
              <a:rPr lang="en-GB" altLang="en-US" sz="1200" b="1" u="sng" dirty="0"/>
              <a:t>representation</a:t>
            </a:r>
            <a:r>
              <a:rPr lang="en-GB" altLang="en-US" sz="1200" dirty="0"/>
              <a:t>, a concept can be :</a:t>
            </a:r>
            <a:endParaRPr lang="en-US" altLang="en-US" sz="1200" dirty="0"/>
          </a:p>
        </p:txBody>
      </p:sp>
      <p:sp>
        <p:nvSpPr>
          <p:cNvPr id="2" name="TextBox 1">
            <a:extLst>
              <a:ext uri="{FF2B5EF4-FFF2-40B4-BE49-F238E27FC236}">
                <a16:creationId xmlns:a16="http://schemas.microsoft.com/office/drawing/2014/main" id="{90EB5727-F3A3-36B1-235E-7F7C6E00F02C}"/>
              </a:ext>
            </a:extLst>
          </p:cNvPr>
          <p:cNvSpPr txBox="1"/>
          <p:nvPr/>
        </p:nvSpPr>
        <p:spPr>
          <a:xfrm>
            <a:off x="652007" y="1869031"/>
            <a:ext cx="906449" cy="369332"/>
          </a:xfrm>
          <a:prstGeom prst="rect">
            <a:avLst/>
          </a:prstGeom>
          <a:noFill/>
        </p:spPr>
        <p:txBody>
          <a:bodyPr wrap="square" rtlCol="0">
            <a:spAutoFit/>
          </a:bodyPr>
          <a:lstStyle/>
          <a:p>
            <a:r>
              <a:rPr lang="en-US" dirty="0"/>
              <a:t>Coded</a:t>
            </a:r>
          </a:p>
        </p:txBody>
      </p:sp>
      <p:sp>
        <p:nvSpPr>
          <p:cNvPr id="3" name="TextBox 2">
            <a:extLst>
              <a:ext uri="{FF2B5EF4-FFF2-40B4-BE49-F238E27FC236}">
                <a16:creationId xmlns:a16="http://schemas.microsoft.com/office/drawing/2014/main" id="{B3A29BAB-66A0-83DF-6D29-C3B91D6695A0}"/>
              </a:ext>
            </a:extLst>
          </p:cNvPr>
          <p:cNvSpPr txBox="1"/>
          <p:nvPr/>
        </p:nvSpPr>
        <p:spPr>
          <a:xfrm>
            <a:off x="652006" y="2847043"/>
            <a:ext cx="1208599" cy="369332"/>
          </a:xfrm>
          <a:prstGeom prst="rect">
            <a:avLst/>
          </a:prstGeom>
          <a:noFill/>
        </p:spPr>
        <p:txBody>
          <a:bodyPr wrap="square" rtlCol="0">
            <a:spAutoFit/>
          </a:bodyPr>
          <a:lstStyle/>
          <a:p>
            <a:r>
              <a:rPr lang="en-US" dirty="0"/>
              <a:t>Uncoded</a:t>
            </a:r>
          </a:p>
        </p:txBody>
      </p:sp>
      <p:sp>
        <p:nvSpPr>
          <p:cNvPr id="8" name="Arrow: Right 7">
            <a:extLst>
              <a:ext uri="{FF2B5EF4-FFF2-40B4-BE49-F238E27FC236}">
                <a16:creationId xmlns:a16="http://schemas.microsoft.com/office/drawing/2014/main" id="{92DDA0F0-5D8E-AF0E-1EA2-33CF90C6101B}"/>
              </a:ext>
            </a:extLst>
          </p:cNvPr>
          <p:cNvSpPr/>
          <p:nvPr/>
        </p:nvSpPr>
        <p:spPr>
          <a:xfrm>
            <a:off x="1789043" y="1945360"/>
            <a:ext cx="357809" cy="2481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581C7469-559D-1175-0640-80F602DE928A}"/>
              </a:ext>
            </a:extLst>
          </p:cNvPr>
          <p:cNvSpPr/>
          <p:nvPr/>
        </p:nvSpPr>
        <p:spPr>
          <a:xfrm>
            <a:off x="1789042" y="2924643"/>
            <a:ext cx="357809" cy="2481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B764878E-7049-FCEA-F71B-D8D27B6A5957}"/>
              </a:ext>
            </a:extLst>
          </p:cNvPr>
          <p:cNvSpPr/>
          <p:nvPr/>
        </p:nvSpPr>
        <p:spPr>
          <a:xfrm>
            <a:off x="1789041" y="4479137"/>
            <a:ext cx="357809" cy="2481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72E9E8F-70CB-59E9-3DA1-FAB37000FAD2}"/>
              </a:ext>
            </a:extLst>
          </p:cNvPr>
          <p:cNvSpPr txBox="1"/>
          <p:nvPr/>
        </p:nvSpPr>
        <p:spPr>
          <a:xfrm>
            <a:off x="580443" y="4443482"/>
            <a:ext cx="1208599" cy="369332"/>
          </a:xfrm>
          <a:prstGeom prst="rect">
            <a:avLst/>
          </a:prstGeom>
          <a:noFill/>
        </p:spPr>
        <p:txBody>
          <a:bodyPr wrap="square" rtlCol="0">
            <a:spAutoFit/>
          </a:bodyPr>
          <a:lstStyle/>
          <a:p>
            <a:r>
              <a:rPr lang="en-US" dirty="0"/>
              <a:t>Free-text</a:t>
            </a:r>
          </a:p>
        </p:txBody>
      </p:sp>
      <p:sp>
        <p:nvSpPr>
          <p:cNvPr id="5" name="Slide Number Placeholder 4">
            <a:extLst>
              <a:ext uri="{FF2B5EF4-FFF2-40B4-BE49-F238E27FC236}">
                <a16:creationId xmlns:a16="http://schemas.microsoft.com/office/drawing/2014/main" id="{6FE1C702-2DD9-11BD-9343-2980A030F98F}"/>
              </a:ext>
            </a:extLst>
          </p:cNvPr>
          <p:cNvSpPr>
            <a:spLocks noGrp="1"/>
          </p:cNvSpPr>
          <p:nvPr>
            <p:ph type="sldNum" sz="quarter" idx="12"/>
          </p:nvPr>
        </p:nvSpPr>
        <p:spPr/>
        <p:txBody>
          <a:bodyPr/>
          <a:lstStyle/>
          <a:p>
            <a:fld id="{C9CA4384-AE8E-46E5-BBCD-64CFDC07B3E9}" type="slidenum">
              <a:rPr lang="en-US" smtClean="0"/>
              <a:t>23</a:t>
            </a:fld>
            <a:endParaRPr lang="en-US"/>
          </a:p>
        </p:txBody>
      </p:sp>
    </p:spTree>
    <p:custDataLst>
      <p:tags r:id="rId1"/>
    </p:custDataLst>
    <p:extLst>
      <p:ext uri="{BB962C8B-B14F-4D97-AF65-F5344CB8AC3E}">
        <p14:creationId xmlns:p14="http://schemas.microsoft.com/office/powerpoint/2010/main" val="41140975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E391D9-02A8-434F-AD5C-50BAFFE73FE1}"/>
              </a:ext>
            </a:extLst>
          </p:cNvPr>
          <p:cNvSpPr txBox="1"/>
          <p:nvPr/>
        </p:nvSpPr>
        <p:spPr>
          <a:xfrm>
            <a:off x="2674788" y="341511"/>
            <a:ext cx="4425727" cy="400110"/>
          </a:xfrm>
          <a:prstGeom prst="rect">
            <a:avLst/>
          </a:prstGeom>
          <a:noFill/>
        </p:spPr>
        <p:txBody>
          <a:bodyPr wrap="square" rtlCol="0">
            <a:spAutoFit/>
          </a:bodyPr>
          <a:lstStyle/>
          <a:p>
            <a:pPr algn="ctr"/>
            <a:r>
              <a:rPr lang="en-US" sz="2000" b="1" dirty="0"/>
              <a:t>Representation of SDG Concepts*</a:t>
            </a:r>
          </a:p>
        </p:txBody>
      </p:sp>
      <p:graphicFrame>
        <p:nvGraphicFramePr>
          <p:cNvPr id="2" name="Table 1">
            <a:extLst>
              <a:ext uri="{FF2B5EF4-FFF2-40B4-BE49-F238E27FC236}">
                <a16:creationId xmlns:a16="http://schemas.microsoft.com/office/drawing/2014/main" id="{F4C0C1F3-8907-1953-21A2-8408F433CDCD}"/>
              </a:ext>
            </a:extLst>
          </p:cNvPr>
          <p:cNvGraphicFramePr>
            <a:graphicFrameLocks noGrp="1"/>
          </p:cNvGraphicFramePr>
          <p:nvPr>
            <p:extLst>
              <p:ext uri="{D42A27DB-BD31-4B8C-83A1-F6EECF244321}">
                <p14:modId xmlns:p14="http://schemas.microsoft.com/office/powerpoint/2010/main" val="2350925817"/>
              </p:ext>
            </p:extLst>
          </p:nvPr>
        </p:nvGraphicFramePr>
        <p:xfrm>
          <a:off x="2036196" y="1294406"/>
          <a:ext cx="6384234" cy="3238500"/>
        </p:xfrm>
        <a:graphic>
          <a:graphicData uri="http://schemas.openxmlformats.org/drawingml/2006/table">
            <a:tbl>
              <a:tblPr>
                <a:tableStyleId>{22838BEF-8BB2-4498-84A7-C5851F593DF1}</a:tableStyleId>
              </a:tblPr>
              <a:tblGrid>
                <a:gridCol w="1842604">
                  <a:extLst>
                    <a:ext uri="{9D8B030D-6E8A-4147-A177-3AD203B41FA5}">
                      <a16:colId xmlns:a16="http://schemas.microsoft.com/office/drawing/2014/main" val="3601204642"/>
                    </a:ext>
                  </a:extLst>
                </a:gridCol>
                <a:gridCol w="1232728">
                  <a:extLst>
                    <a:ext uri="{9D8B030D-6E8A-4147-A177-3AD203B41FA5}">
                      <a16:colId xmlns:a16="http://schemas.microsoft.com/office/drawing/2014/main" val="2515401835"/>
                    </a:ext>
                  </a:extLst>
                </a:gridCol>
                <a:gridCol w="2530337">
                  <a:extLst>
                    <a:ext uri="{9D8B030D-6E8A-4147-A177-3AD203B41FA5}">
                      <a16:colId xmlns:a16="http://schemas.microsoft.com/office/drawing/2014/main" val="2734839824"/>
                    </a:ext>
                  </a:extLst>
                </a:gridCol>
                <a:gridCol w="778565">
                  <a:extLst>
                    <a:ext uri="{9D8B030D-6E8A-4147-A177-3AD203B41FA5}">
                      <a16:colId xmlns:a16="http://schemas.microsoft.com/office/drawing/2014/main" val="4002633414"/>
                    </a:ext>
                  </a:extLst>
                </a:gridCol>
              </a:tblGrid>
              <a:tr h="190500">
                <a:tc>
                  <a:txBody>
                    <a:bodyPr/>
                    <a:lstStyle/>
                    <a:p>
                      <a:pPr algn="ctr" fontAlgn="b"/>
                      <a:r>
                        <a:rPr lang="en-US" sz="1050" b="1" u="none" strike="noStrike">
                          <a:effectLst/>
                        </a:rPr>
                        <a:t>Dimension Id</a:t>
                      </a:r>
                      <a:endParaRPr lang="en-US" sz="1050" b="1" i="0" u="none" strike="noStrike">
                        <a:solidFill>
                          <a:srgbClr val="000000"/>
                        </a:solidFill>
                        <a:effectLst/>
                        <a:latin typeface="+mn-lt"/>
                      </a:endParaRPr>
                    </a:p>
                  </a:txBody>
                  <a:tcPr marL="9525" marR="9525" marT="9525" marB="0" anchor="b">
                    <a:solidFill>
                      <a:schemeClr val="accent1"/>
                    </a:solidFill>
                  </a:tcPr>
                </a:tc>
                <a:tc>
                  <a:txBody>
                    <a:bodyPr/>
                    <a:lstStyle/>
                    <a:p>
                      <a:pPr algn="ctr" fontAlgn="b"/>
                      <a:r>
                        <a:rPr lang="en-US" sz="1050" b="1" u="none" strike="noStrike">
                          <a:effectLst/>
                        </a:rPr>
                        <a:t>Representation</a:t>
                      </a:r>
                      <a:endParaRPr lang="en-US" sz="1050" b="1" i="0" u="none" strike="noStrike">
                        <a:solidFill>
                          <a:srgbClr val="000000"/>
                        </a:solidFill>
                        <a:effectLst/>
                        <a:latin typeface="+mn-lt"/>
                      </a:endParaRPr>
                    </a:p>
                  </a:txBody>
                  <a:tcPr marL="9525" marR="9525" marT="9525" marB="0" anchor="b">
                    <a:solidFill>
                      <a:schemeClr val="accent1"/>
                    </a:solidFill>
                  </a:tcPr>
                </a:tc>
                <a:tc>
                  <a:txBody>
                    <a:bodyPr/>
                    <a:lstStyle/>
                    <a:p>
                      <a:pPr algn="ctr" fontAlgn="b"/>
                      <a:r>
                        <a:rPr lang="en-US" sz="1050" b="1" u="none" strike="noStrike" dirty="0">
                          <a:effectLst/>
                        </a:rPr>
                        <a:t>Code list</a:t>
                      </a:r>
                      <a:endParaRPr lang="en-US" sz="1050" b="1" i="0" u="none" strike="noStrike" dirty="0">
                        <a:solidFill>
                          <a:srgbClr val="000000"/>
                        </a:solidFill>
                        <a:effectLst/>
                        <a:latin typeface="+mn-lt"/>
                      </a:endParaRPr>
                    </a:p>
                  </a:txBody>
                  <a:tcPr marL="9525" marR="9525" marT="9525" marB="0" anchor="b">
                    <a:solidFill>
                      <a:schemeClr val="accent1"/>
                    </a:solidFill>
                  </a:tcPr>
                </a:tc>
                <a:tc>
                  <a:txBody>
                    <a:bodyPr/>
                    <a:lstStyle/>
                    <a:p>
                      <a:pPr algn="ctr" fontAlgn="b"/>
                      <a:r>
                        <a:rPr lang="en-US" sz="1050" b="1" u="none" strike="noStrike" dirty="0">
                          <a:effectLst/>
                        </a:rPr>
                        <a:t>Text Type</a:t>
                      </a:r>
                      <a:endParaRPr lang="en-US" sz="1050" b="1" i="0" u="none" strike="noStrike" dirty="0">
                        <a:solidFill>
                          <a:srgbClr val="000000"/>
                        </a:solidFill>
                        <a:effectLst/>
                        <a:latin typeface="+mn-lt"/>
                      </a:endParaRPr>
                    </a:p>
                  </a:txBody>
                  <a:tcPr marL="9525" marR="9525" marT="9525" marB="0" anchor="b">
                    <a:solidFill>
                      <a:schemeClr val="accent1"/>
                    </a:solidFill>
                  </a:tcPr>
                </a:tc>
                <a:extLst>
                  <a:ext uri="{0D108BD9-81ED-4DB2-BD59-A6C34878D82A}">
                    <a16:rowId xmlns:a16="http://schemas.microsoft.com/office/drawing/2014/main" val="689255688"/>
                  </a:ext>
                </a:extLst>
              </a:tr>
              <a:tr h="190500">
                <a:tc>
                  <a:txBody>
                    <a:bodyPr/>
                    <a:lstStyle/>
                    <a:p>
                      <a:pPr algn="l" fontAlgn="b"/>
                      <a:r>
                        <a:rPr lang="en-US" sz="900" u="none" strike="noStrike" dirty="0">
                          <a:effectLst/>
                        </a:rPr>
                        <a:t>FREQ</a:t>
                      </a:r>
                      <a:endParaRPr lang="en-US" sz="900" b="0" i="0" u="none" strike="noStrike" dirty="0">
                        <a:solidFill>
                          <a:srgbClr val="000000"/>
                        </a:solidFill>
                        <a:effectLst/>
                        <a:latin typeface="+mn-lt"/>
                      </a:endParaRPr>
                    </a:p>
                  </a:txBody>
                  <a:tcPr marL="9525" marR="9525" marT="9525" marB="0" anchor="b"/>
                </a:tc>
                <a:tc>
                  <a:txBody>
                    <a:bodyPr/>
                    <a:lstStyle/>
                    <a:p>
                      <a:pPr algn="l" fontAlgn="b"/>
                      <a:r>
                        <a:rPr lang="en-US" sz="900" u="none" strike="noStrike">
                          <a:effectLst/>
                        </a:rPr>
                        <a:t>codelist</a:t>
                      </a:r>
                      <a:endParaRPr lang="en-US" sz="900" b="0" i="0" u="none" strike="noStrike">
                        <a:solidFill>
                          <a:srgbClr val="000000"/>
                        </a:solidFill>
                        <a:effectLst/>
                        <a:latin typeface="+mn-lt"/>
                      </a:endParaRPr>
                    </a:p>
                  </a:txBody>
                  <a:tcPr marL="9525" marR="9525" marT="9525" marB="0" anchor="b"/>
                </a:tc>
                <a:tc>
                  <a:txBody>
                    <a:bodyPr/>
                    <a:lstStyle/>
                    <a:p>
                      <a:pPr algn="l" fontAlgn="b"/>
                      <a:r>
                        <a:rPr lang="en-US" sz="900" u="none" strike="noStrike" dirty="0">
                          <a:effectLst/>
                          <a:highlight>
                            <a:srgbClr val="FFFF00"/>
                          </a:highlight>
                        </a:rPr>
                        <a:t>SDMX</a:t>
                      </a:r>
                      <a:r>
                        <a:rPr lang="en-US" sz="900" u="none" strike="noStrike" dirty="0">
                          <a:effectLst/>
                        </a:rPr>
                        <a:t>:CL_FREQ(2.0)</a:t>
                      </a:r>
                      <a:endParaRPr lang="en-US" sz="900" b="0" i="0" u="none" strike="noStrike" dirty="0">
                        <a:solidFill>
                          <a:srgbClr val="000000"/>
                        </a:solidFill>
                        <a:effectLst/>
                        <a:latin typeface="+mn-lt"/>
                      </a:endParaRPr>
                    </a:p>
                  </a:txBody>
                  <a:tcPr marL="9525" marR="9525" marT="9525" marB="0" anchor="b"/>
                </a:tc>
                <a:tc>
                  <a:txBody>
                    <a:bodyPr/>
                    <a:lstStyle/>
                    <a:p>
                      <a:pPr algn="l" fontAlgn="b"/>
                      <a:r>
                        <a:rPr lang="en-US" sz="900" u="none" strike="noStrike" dirty="0">
                          <a:effectLst/>
                        </a:rPr>
                        <a:t>String</a:t>
                      </a:r>
                      <a:endParaRPr lang="en-US" sz="9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085882724"/>
                  </a:ext>
                </a:extLst>
              </a:tr>
              <a:tr h="190500">
                <a:tc>
                  <a:txBody>
                    <a:bodyPr/>
                    <a:lstStyle/>
                    <a:p>
                      <a:pPr algn="l" fontAlgn="b"/>
                      <a:r>
                        <a:rPr lang="en-US" sz="900" u="none" strike="noStrike" dirty="0">
                          <a:effectLst/>
                        </a:rPr>
                        <a:t>REF_AREA</a:t>
                      </a:r>
                      <a:endParaRPr lang="en-US" sz="900" b="0" i="0" u="none" strike="noStrike" dirty="0">
                        <a:solidFill>
                          <a:srgbClr val="000000"/>
                        </a:solidFill>
                        <a:effectLst/>
                        <a:latin typeface="+mn-lt"/>
                      </a:endParaRPr>
                    </a:p>
                  </a:txBody>
                  <a:tcPr marL="9525" marR="9525" marT="9525" marB="0" anchor="b"/>
                </a:tc>
                <a:tc>
                  <a:txBody>
                    <a:bodyPr/>
                    <a:lstStyle/>
                    <a:p>
                      <a:pPr algn="l" fontAlgn="b"/>
                      <a:r>
                        <a:rPr lang="en-US" sz="900" u="none" strike="noStrike">
                          <a:effectLst/>
                        </a:rPr>
                        <a:t>codelist</a:t>
                      </a:r>
                      <a:endParaRPr lang="en-US" sz="900" b="0" i="0" u="none" strike="noStrike">
                        <a:solidFill>
                          <a:srgbClr val="000000"/>
                        </a:solidFill>
                        <a:effectLst/>
                        <a:latin typeface="+mn-lt"/>
                      </a:endParaRPr>
                    </a:p>
                  </a:txBody>
                  <a:tcPr marL="9525" marR="9525" marT="9525" marB="0" anchor="b"/>
                </a:tc>
                <a:tc>
                  <a:txBody>
                    <a:bodyPr/>
                    <a:lstStyle/>
                    <a:p>
                      <a:pPr algn="l" fontAlgn="b"/>
                      <a:r>
                        <a:rPr lang="en-US" sz="900" u="none" strike="noStrike">
                          <a:effectLst/>
                        </a:rPr>
                        <a:t>IAEG-SDGs:CL_AREA(1.13)</a:t>
                      </a:r>
                      <a:endParaRPr lang="en-US" sz="900" b="0" i="0" u="none" strike="noStrike">
                        <a:solidFill>
                          <a:srgbClr val="000000"/>
                        </a:solidFill>
                        <a:effectLst/>
                        <a:latin typeface="+mn-lt"/>
                      </a:endParaRPr>
                    </a:p>
                  </a:txBody>
                  <a:tcPr marL="9525" marR="9525" marT="9525" marB="0" anchor="b"/>
                </a:tc>
                <a:tc>
                  <a:txBody>
                    <a:bodyPr/>
                    <a:lstStyle/>
                    <a:p>
                      <a:pPr algn="l" fontAlgn="b"/>
                      <a:r>
                        <a:rPr lang="en-US" sz="900" u="none" strike="noStrike" dirty="0">
                          <a:effectLst/>
                        </a:rPr>
                        <a:t>String</a:t>
                      </a:r>
                      <a:endParaRPr lang="en-US" sz="9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3280363488"/>
                  </a:ext>
                </a:extLst>
              </a:tr>
              <a:tr h="190500">
                <a:tc>
                  <a:txBody>
                    <a:bodyPr/>
                    <a:lstStyle/>
                    <a:p>
                      <a:pPr algn="l" fontAlgn="b"/>
                      <a:r>
                        <a:rPr lang="en-US" sz="900" u="none" strike="noStrike" dirty="0">
                          <a:effectLst/>
                        </a:rPr>
                        <a:t>SEX</a:t>
                      </a:r>
                      <a:endParaRPr lang="en-US" sz="900" b="0" i="0" u="none" strike="noStrike" dirty="0">
                        <a:solidFill>
                          <a:srgbClr val="000000"/>
                        </a:solidFill>
                        <a:effectLst/>
                        <a:latin typeface="+mn-lt"/>
                      </a:endParaRPr>
                    </a:p>
                  </a:txBody>
                  <a:tcPr marL="9525" marR="9525" marT="9525" marB="0" anchor="b"/>
                </a:tc>
                <a:tc>
                  <a:txBody>
                    <a:bodyPr/>
                    <a:lstStyle/>
                    <a:p>
                      <a:pPr algn="l" fontAlgn="b"/>
                      <a:r>
                        <a:rPr lang="en-US" sz="900" u="none" strike="noStrike">
                          <a:effectLst/>
                        </a:rPr>
                        <a:t>codelist</a:t>
                      </a:r>
                      <a:endParaRPr lang="en-US" sz="900" b="0" i="0" u="none" strike="noStrike">
                        <a:solidFill>
                          <a:srgbClr val="000000"/>
                        </a:solidFill>
                        <a:effectLst/>
                        <a:latin typeface="+mn-lt"/>
                      </a:endParaRPr>
                    </a:p>
                  </a:txBody>
                  <a:tcPr marL="9525" marR="9525" marT="9525" marB="0" anchor="b"/>
                </a:tc>
                <a:tc>
                  <a:txBody>
                    <a:bodyPr/>
                    <a:lstStyle/>
                    <a:p>
                      <a:pPr algn="l" fontAlgn="b"/>
                      <a:r>
                        <a:rPr lang="en-US" sz="900" u="none" strike="noStrike" dirty="0" err="1">
                          <a:effectLst/>
                        </a:rPr>
                        <a:t>IAEG-SDGs:CL_SEX</a:t>
                      </a:r>
                      <a:r>
                        <a:rPr lang="en-US" sz="900" u="none" strike="noStrike" dirty="0">
                          <a:effectLst/>
                        </a:rPr>
                        <a:t>(1.1)</a:t>
                      </a:r>
                      <a:endParaRPr lang="en-US" sz="900" b="0" i="0" u="none" strike="noStrike" dirty="0">
                        <a:solidFill>
                          <a:srgbClr val="000000"/>
                        </a:solidFill>
                        <a:effectLst/>
                        <a:latin typeface="+mn-lt"/>
                      </a:endParaRPr>
                    </a:p>
                  </a:txBody>
                  <a:tcPr marL="9525" marR="9525" marT="9525" marB="0" anchor="b"/>
                </a:tc>
                <a:tc>
                  <a:txBody>
                    <a:bodyPr/>
                    <a:lstStyle/>
                    <a:p>
                      <a:pPr algn="l" fontAlgn="b"/>
                      <a:r>
                        <a:rPr lang="en-US" sz="900" u="none" strike="noStrike" dirty="0">
                          <a:effectLst/>
                        </a:rPr>
                        <a:t>String</a:t>
                      </a:r>
                      <a:endParaRPr lang="en-US" sz="9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633310151"/>
                  </a:ext>
                </a:extLst>
              </a:tr>
              <a:tr h="190500">
                <a:tc>
                  <a:txBody>
                    <a:bodyPr/>
                    <a:lstStyle/>
                    <a:p>
                      <a:pPr algn="l" fontAlgn="b"/>
                      <a:r>
                        <a:rPr lang="en-US" sz="900" u="none" strike="noStrike" dirty="0">
                          <a:effectLst/>
                        </a:rPr>
                        <a:t>AGE</a:t>
                      </a:r>
                      <a:endParaRPr lang="en-US" sz="900" b="0" i="0" u="none" strike="noStrike" dirty="0">
                        <a:solidFill>
                          <a:srgbClr val="000000"/>
                        </a:solidFill>
                        <a:effectLst/>
                        <a:latin typeface="+mn-lt"/>
                      </a:endParaRPr>
                    </a:p>
                  </a:txBody>
                  <a:tcPr marL="9525" marR="9525" marT="9525" marB="0" anchor="b"/>
                </a:tc>
                <a:tc>
                  <a:txBody>
                    <a:bodyPr/>
                    <a:lstStyle/>
                    <a:p>
                      <a:pPr algn="l" fontAlgn="b"/>
                      <a:r>
                        <a:rPr lang="en-US" sz="900" u="none" strike="noStrike">
                          <a:effectLst/>
                        </a:rPr>
                        <a:t>codelist</a:t>
                      </a:r>
                      <a:endParaRPr lang="en-US" sz="900" b="0" i="0" u="none" strike="noStrike">
                        <a:solidFill>
                          <a:srgbClr val="000000"/>
                        </a:solidFill>
                        <a:effectLst/>
                        <a:latin typeface="+mn-lt"/>
                      </a:endParaRPr>
                    </a:p>
                  </a:txBody>
                  <a:tcPr marL="9525" marR="9525" marT="9525" marB="0" anchor="b"/>
                </a:tc>
                <a:tc>
                  <a:txBody>
                    <a:bodyPr/>
                    <a:lstStyle/>
                    <a:p>
                      <a:pPr algn="l" fontAlgn="b"/>
                      <a:r>
                        <a:rPr lang="en-US" sz="900" u="none" strike="noStrike" dirty="0" err="1">
                          <a:effectLst/>
                        </a:rPr>
                        <a:t>IAEG-SDGs:CL_AGE</a:t>
                      </a:r>
                      <a:r>
                        <a:rPr lang="en-US" sz="900" u="none" strike="noStrike" dirty="0">
                          <a:effectLst/>
                        </a:rPr>
                        <a:t>(1.12)</a:t>
                      </a:r>
                      <a:endParaRPr lang="en-US" sz="900" b="0" i="0" u="none" strike="noStrike" dirty="0">
                        <a:solidFill>
                          <a:srgbClr val="000000"/>
                        </a:solidFill>
                        <a:effectLst/>
                        <a:latin typeface="+mn-lt"/>
                      </a:endParaRPr>
                    </a:p>
                  </a:txBody>
                  <a:tcPr marL="9525" marR="9525" marT="9525" marB="0" anchor="b"/>
                </a:tc>
                <a:tc>
                  <a:txBody>
                    <a:bodyPr/>
                    <a:lstStyle/>
                    <a:p>
                      <a:pPr algn="l" fontAlgn="b"/>
                      <a:r>
                        <a:rPr lang="en-US" sz="900" u="none" strike="noStrike" dirty="0">
                          <a:effectLst/>
                        </a:rPr>
                        <a:t>String</a:t>
                      </a:r>
                      <a:endParaRPr lang="en-US" sz="9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880778909"/>
                  </a:ext>
                </a:extLst>
              </a:tr>
              <a:tr h="190500">
                <a:tc>
                  <a:txBody>
                    <a:bodyPr/>
                    <a:lstStyle/>
                    <a:p>
                      <a:pPr algn="l" fontAlgn="b"/>
                      <a:r>
                        <a:rPr lang="en-US" sz="900" u="none" strike="noStrike" dirty="0">
                          <a:effectLst/>
                        </a:rPr>
                        <a:t>EDUCATION_LEV</a:t>
                      </a:r>
                      <a:endParaRPr lang="en-US" sz="900" b="0" i="0" u="none" strike="noStrike" dirty="0">
                        <a:solidFill>
                          <a:srgbClr val="000000"/>
                        </a:solidFill>
                        <a:effectLst/>
                        <a:latin typeface="+mn-lt"/>
                      </a:endParaRPr>
                    </a:p>
                  </a:txBody>
                  <a:tcPr marL="9525" marR="9525" marT="9525" marB="0" anchor="b"/>
                </a:tc>
                <a:tc>
                  <a:txBody>
                    <a:bodyPr/>
                    <a:lstStyle/>
                    <a:p>
                      <a:pPr algn="l" fontAlgn="b"/>
                      <a:r>
                        <a:rPr lang="en-US" sz="900" u="none" strike="noStrike">
                          <a:effectLst/>
                        </a:rPr>
                        <a:t>codelist</a:t>
                      </a:r>
                      <a:endParaRPr lang="en-US" sz="900" b="0" i="0" u="none" strike="noStrike">
                        <a:solidFill>
                          <a:srgbClr val="000000"/>
                        </a:solidFill>
                        <a:effectLst/>
                        <a:latin typeface="+mn-lt"/>
                      </a:endParaRPr>
                    </a:p>
                  </a:txBody>
                  <a:tcPr marL="9525" marR="9525" marT="9525" marB="0" anchor="b"/>
                </a:tc>
                <a:tc>
                  <a:txBody>
                    <a:bodyPr/>
                    <a:lstStyle/>
                    <a:p>
                      <a:pPr algn="l" fontAlgn="b"/>
                      <a:r>
                        <a:rPr lang="en-US" sz="900" u="none" strike="noStrike" dirty="0" err="1">
                          <a:effectLst/>
                        </a:rPr>
                        <a:t>IAEG-SDGs:CL_EDUCATION_LEV</a:t>
                      </a:r>
                      <a:r>
                        <a:rPr lang="en-US" sz="900" u="none" strike="noStrike" dirty="0">
                          <a:effectLst/>
                        </a:rPr>
                        <a:t>(1.10)</a:t>
                      </a:r>
                      <a:endParaRPr lang="en-US" sz="900" b="0" i="0" u="none" strike="noStrike" dirty="0">
                        <a:solidFill>
                          <a:srgbClr val="000000"/>
                        </a:solidFill>
                        <a:effectLst/>
                        <a:latin typeface="+mn-lt"/>
                      </a:endParaRPr>
                    </a:p>
                  </a:txBody>
                  <a:tcPr marL="9525" marR="9525" marT="9525" marB="0" anchor="b"/>
                </a:tc>
                <a:tc>
                  <a:txBody>
                    <a:bodyPr/>
                    <a:lstStyle/>
                    <a:p>
                      <a:pPr algn="l" fontAlgn="b"/>
                      <a:r>
                        <a:rPr lang="en-US" sz="900" u="none" strike="noStrike" dirty="0">
                          <a:effectLst/>
                        </a:rPr>
                        <a:t>String</a:t>
                      </a:r>
                      <a:endParaRPr lang="en-US" sz="9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727774626"/>
                  </a:ext>
                </a:extLst>
              </a:tr>
              <a:tr h="190500">
                <a:tc>
                  <a:txBody>
                    <a:bodyPr/>
                    <a:lstStyle/>
                    <a:p>
                      <a:pPr algn="l" fontAlgn="b"/>
                      <a:r>
                        <a:rPr lang="en-US" sz="900" u="none" strike="noStrike" dirty="0">
                          <a:effectLst/>
                        </a:rPr>
                        <a:t>OCCUPATION</a:t>
                      </a:r>
                      <a:endParaRPr lang="en-US" sz="900" b="0" i="0" u="none" strike="noStrike" dirty="0">
                        <a:solidFill>
                          <a:srgbClr val="000000"/>
                        </a:solidFill>
                        <a:effectLst/>
                        <a:latin typeface="+mn-lt"/>
                      </a:endParaRPr>
                    </a:p>
                  </a:txBody>
                  <a:tcPr marL="9525" marR="9525" marT="9525" marB="0" anchor="b"/>
                </a:tc>
                <a:tc>
                  <a:txBody>
                    <a:bodyPr/>
                    <a:lstStyle/>
                    <a:p>
                      <a:pPr algn="l" fontAlgn="b"/>
                      <a:r>
                        <a:rPr lang="en-US" sz="900" u="none" strike="noStrike">
                          <a:effectLst/>
                        </a:rPr>
                        <a:t>codelist</a:t>
                      </a:r>
                      <a:endParaRPr lang="en-US" sz="900" b="0" i="0" u="none" strike="noStrike">
                        <a:solidFill>
                          <a:srgbClr val="000000"/>
                        </a:solidFill>
                        <a:effectLst/>
                        <a:latin typeface="+mn-lt"/>
                      </a:endParaRPr>
                    </a:p>
                  </a:txBody>
                  <a:tcPr marL="9525" marR="9525" marT="9525" marB="0" anchor="b"/>
                </a:tc>
                <a:tc>
                  <a:txBody>
                    <a:bodyPr/>
                    <a:lstStyle/>
                    <a:p>
                      <a:pPr algn="l" fontAlgn="b"/>
                      <a:r>
                        <a:rPr lang="en-US" sz="900" u="none" strike="noStrike" dirty="0" err="1">
                          <a:effectLst/>
                        </a:rPr>
                        <a:t>IAEG-SDGs:CL_OCCUPATION</a:t>
                      </a:r>
                      <a:r>
                        <a:rPr lang="en-US" sz="900" u="none" strike="noStrike" dirty="0">
                          <a:effectLst/>
                        </a:rPr>
                        <a:t>(1.8)</a:t>
                      </a:r>
                      <a:endParaRPr lang="en-US" sz="900" b="0" i="0" u="none" strike="noStrike" dirty="0">
                        <a:solidFill>
                          <a:srgbClr val="000000"/>
                        </a:solidFill>
                        <a:effectLst/>
                        <a:latin typeface="+mn-lt"/>
                      </a:endParaRPr>
                    </a:p>
                  </a:txBody>
                  <a:tcPr marL="9525" marR="9525" marT="9525" marB="0" anchor="b"/>
                </a:tc>
                <a:tc>
                  <a:txBody>
                    <a:bodyPr/>
                    <a:lstStyle/>
                    <a:p>
                      <a:pPr algn="l" fontAlgn="b"/>
                      <a:r>
                        <a:rPr lang="en-US" sz="900" u="none" strike="noStrike" dirty="0">
                          <a:effectLst/>
                        </a:rPr>
                        <a:t>String</a:t>
                      </a:r>
                      <a:endParaRPr lang="en-US" sz="9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311779000"/>
                  </a:ext>
                </a:extLst>
              </a:tr>
              <a:tr h="190500">
                <a:tc>
                  <a:txBody>
                    <a:bodyPr/>
                    <a:lstStyle/>
                    <a:p>
                      <a:pPr algn="l" fontAlgn="b"/>
                      <a:r>
                        <a:rPr lang="en-US" sz="900" u="none" strike="noStrike" dirty="0">
                          <a:effectLst/>
                        </a:rPr>
                        <a:t>TIME_PERIOD</a:t>
                      </a:r>
                      <a:endParaRPr lang="en-US" sz="900" b="0" i="0" u="none" strike="noStrike" dirty="0">
                        <a:solidFill>
                          <a:srgbClr val="000000"/>
                        </a:solidFill>
                        <a:effectLst/>
                        <a:latin typeface="+mn-lt"/>
                      </a:endParaRPr>
                    </a:p>
                  </a:txBody>
                  <a:tcPr marL="9525" marR="9525" marT="9525" marB="0" anchor="b"/>
                </a:tc>
                <a:tc>
                  <a:txBody>
                    <a:bodyPr/>
                    <a:lstStyle/>
                    <a:p>
                      <a:pPr algn="l" fontAlgn="b"/>
                      <a:r>
                        <a:rPr lang="en-US" sz="900" u="none" strike="noStrike">
                          <a:effectLst/>
                        </a:rPr>
                        <a:t>uncoded</a:t>
                      </a:r>
                      <a:endParaRPr lang="en-US" sz="900" b="0" i="0" u="none" strike="noStrike">
                        <a:solidFill>
                          <a:srgbClr val="000000"/>
                        </a:solidFill>
                        <a:effectLst/>
                        <a:latin typeface="+mn-lt"/>
                      </a:endParaRPr>
                    </a:p>
                  </a:txBody>
                  <a:tcPr marL="9525" marR="9525" marT="9525" marB="0" anchor="b"/>
                </a:tc>
                <a:tc>
                  <a:txBody>
                    <a:bodyPr/>
                    <a:lstStyle/>
                    <a:p>
                      <a:pPr algn="l" fontAlgn="b"/>
                      <a:endParaRPr lang="en-US" sz="900" b="0" i="0" u="none" strike="noStrike" dirty="0">
                        <a:solidFill>
                          <a:srgbClr val="000000"/>
                        </a:solidFill>
                        <a:effectLst/>
                        <a:latin typeface="+mn-lt"/>
                      </a:endParaRPr>
                    </a:p>
                  </a:txBody>
                  <a:tcPr marL="9525" marR="9525" marT="9525" marB="0" anchor="b"/>
                </a:tc>
                <a:tc>
                  <a:txBody>
                    <a:bodyPr/>
                    <a:lstStyle/>
                    <a:p>
                      <a:pPr algn="l" fontAlgn="b"/>
                      <a:r>
                        <a:rPr lang="en-US" sz="900" u="none" strike="noStrike" dirty="0">
                          <a:effectLst/>
                        </a:rPr>
                        <a:t>YYYY</a:t>
                      </a:r>
                      <a:endParaRPr lang="en-US" sz="9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541557105"/>
                  </a:ext>
                </a:extLst>
              </a:tr>
              <a:tr h="190500">
                <a:tc>
                  <a:txBody>
                    <a:bodyPr/>
                    <a:lstStyle/>
                    <a:p>
                      <a:pPr algn="l" fontAlgn="b"/>
                      <a:r>
                        <a:rPr lang="en-US" sz="900" b="1" u="none" strike="noStrike" dirty="0">
                          <a:effectLst/>
                          <a:highlight>
                            <a:srgbClr val="FFFF00"/>
                          </a:highlight>
                        </a:rPr>
                        <a:t>SERIES</a:t>
                      </a:r>
                      <a:endParaRPr lang="en-US" sz="900" b="1" i="0" u="none" strike="noStrike" dirty="0">
                        <a:solidFill>
                          <a:srgbClr val="000000"/>
                        </a:solidFill>
                        <a:effectLst/>
                        <a:highlight>
                          <a:srgbClr val="FFFF00"/>
                        </a:highlight>
                        <a:latin typeface="+mn-lt"/>
                      </a:endParaRPr>
                    </a:p>
                  </a:txBody>
                  <a:tcPr marL="9525" marR="9525" marT="9525" marB="0" anchor="b"/>
                </a:tc>
                <a:tc>
                  <a:txBody>
                    <a:bodyPr/>
                    <a:lstStyle/>
                    <a:p>
                      <a:pPr algn="l" fontAlgn="b"/>
                      <a:r>
                        <a:rPr lang="en-US" sz="900" u="none" strike="noStrike">
                          <a:effectLst/>
                        </a:rPr>
                        <a:t>codelist</a:t>
                      </a:r>
                      <a:endParaRPr lang="en-US" sz="900" b="0" i="0" u="none" strike="noStrike">
                        <a:solidFill>
                          <a:srgbClr val="000000"/>
                        </a:solidFill>
                        <a:effectLst/>
                        <a:latin typeface="+mn-lt"/>
                      </a:endParaRPr>
                    </a:p>
                  </a:txBody>
                  <a:tcPr marL="9525" marR="9525" marT="9525" marB="0" anchor="b"/>
                </a:tc>
                <a:tc>
                  <a:txBody>
                    <a:bodyPr/>
                    <a:lstStyle/>
                    <a:p>
                      <a:pPr algn="l" fontAlgn="b"/>
                      <a:r>
                        <a:rPr lang="en-US" sz="900" u="none" strike="noStrike" dirty="0">
                          <a:effectLst/>
                        </a:rPr>
                        <a:t>IAEG-SDGs:CL_SERIES(1.13)</a:t>
                      </a:r>
                      <a:endParaRPr lang="en-US" sz="900" b="0" i="0" u="none" strike="noStrike" dirty="0">
                        <a:solidFill>
                          <a:srgbClr val="000000"/>
                        </a:solidFill>
                        <a:effectLst/>
                        <a:latin typeface="+mn-lt"/>
                      </a:endParaRPr>
                    </a:p>
                  </a:txBody>
                  <a:tcPr marL="9525" marR="9525" marT="9525" marB="0" anchor="b"/>
                </a:tc>
                <a:tc>
                  <a:txBody>
                    <a:bodyPr/>
                    <a:lstStyle/>
                    <a:p>
                      <a:pPr algn="l" fontAlgn="b"/>
                      <a:r>
                        <a:rPr lang="en-US" sz="900" u="none" strike="noStrike" dirty="0">
                          <a:effectLst/>
                        </a:rPr>
                        <a:t>String</a:t>
                      </a:r>
                      <a:endParaRPr lang="en-US" sz="9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661524469"/>
                  </a:ext>
                </a:extLst>
              </a:tr>
              <a:tr h="190500">
                <a:tc>
                  <a:txBody>
                    <a:bodyPr/>
                    <a:lstStyle/>
                    <a:p>
                      <a:pPr algn="l" fontAlgn="b"/>
                      <a:r>
                        <a:rPr lang="en-US" sz="900" u="none" strike="noStrike" dirty="0">
                          <a:effectLst/>
                        </a:rPr>
                        <a:t>URBANISATION</a:t>
                      </a:r>
                      <a:endParaRPr lang="en-US" sz="900" b="0" i="0" u="none" strike="noStrike" dirty="0">
                        <a:solidFill>
                          <a:srgbClr val="000000"/>
                        </a:solidFill>
                        <a:effectLst/>
                        <a:latin typeface="+mn-lt"/>
                      </a:endParaRPr>
                    </a:p>
                  </a:txBody>
                  <a:tcPr marL="9525" marR="9525" marT="9525" marB="0" anchor="b"/>
                </a:tc>
                <a:tc>
                  <a:txBody>
                    <a:bodyPr/>
                    <a:lstStyle/>
                    <a:p>
                      <a:pPr algn="l" fontAlgn="b"/>
                      <a:r>
                        <a:rPr lang="en-US" sz="900" u="none" strike="noStrike">
                          <a:effectLst/>
                        </a:rPr>
                        <a:t>codelist</a:t>
                      </a:r>
                      <a:endParaRPr lang="en-US" sz="900" b="0" i="0" u="none" strike="noStrike">
                        <a:solidFill>
                          <a:srgbClr val="000000"/>
                        </a:solidFill>
                        <a:effectLst/>
                        <a:latin typeface="+mn-lt"/>
                      </a:endParaRPr>
                    </a:p>
                  </a:txBody>
                  <a:tcPr marL="9525" marR="9525" marT="9525" marB="0" anchor="b"/>
                </a:tc>
                <a:tc>
                  <a:txBody>
                    <a:bodyPr/>
                    <a:lstStyle/>
                    <a:p>
                      <a:pPr algn="l" fontAlgn="b"/>
                      <a:r>
                        <a:rPr lang="en-US" sz="900" u="none" strike="noStrike" dirty="0" err="1">
                          <a:effectLst/>
                        </a:rPr>
                        <a:t>IAEG-SDGs:CL_URBANISATION</a:t>
                      </a:r>
                      <a:r>
                        <a:rPr lang="en-US" sz="900" u="none" strike="noStrike" dirty="0">
                          <a:effectLst/>
                        </a:rPr>
                        <a:t>(1.10)</a:t>
                      </a:r>
                      <a:endParaRPr lang="en-US" sz="900" b="0" i="0" u="none" strike="noStrike" dirty="0">
                        <a:solidFill>
                          <a:srgbClr val="000000"/>
                        </a:solidFill>
                        <a:effectLst/>
                        <a:latin typeface="+mn-lt"/>
                      </a:endParaRPr>
                    </a:p>
                  </a:txBody>
                  <a:tcPr marL="9525" marR="9525" marT="9525" marB="0" anchor="b"/>
                </a:tc>
                <a:tc>
                  <a:txBody>
                    <a:bodyPr/>
                    <a:lstStyle/>
                    <a:p>
                      <a:pPr algn="l" fontAlgn="b"/>
                      <a:r>
                        <a:rPr lang="en-US" sz="900" u="none" strike="noStrike" dirty="0">
                          <a:effectLst/>
                        </a:rPr>
                        <a:t>String</a:t>
                      </a:r>
                      <a:endParaRPr lang="en-US" sz="9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684257765"/>
                  </a:ext>
                </a:extLst>
              </a:tr>
              <a:tr h="190500">
                <a:tc>
                  <a:txBody>
                    <a:bodyPr/>
                    <a:lstStyle/>
                    <a:p>
                      <a:pPr algn="l" fontAlgn="b"/>
                      <a:r>
                        <a:rPr lang="en-US" sz="900" u="none" strike="noStrike" dirty="0">
                          <a:effectLst/>
                        </a:rPr>
                        <a:t>INCOME_WEALTH_QUANTILE</a:t>
                      </a:r>
                      <a:endParaRPr lang="en-US" sz="900" b="0" i="0" u="none" strike="noStrike" dirty="0">
                        <a:solidFill>
                          <a:srgbClr val="000000"/>
                        </a:solidFill>
                        <a:effectLst/>
                        <a:latin typeface="+mn-lt"/>
                      </a:endParaRPr>
                    </a:p>
                  </a:txBody>
                  <a:tcPr marL="9525" marR="9525" marT="9525" marB="0" anchor="b"/>
                </a:tc>
                <a:tc>
                  <a:txBody>
                    <a:bodyPr/>
                    <a:lstStyle/>
                    <a:p>
                      <a:pPr algn="l" fontAlgn="b"/>
                      <a:r>
                        <a:rPr lang="en-US" sz="900" u="none" strike="noStrike">
                          <a:effectLst/>
                        </a:rPr>
                        <a:t>codelist</a:t>
                      </a:r>
                      <a:endParaRPr lang="en-US" sz="900" b="0" i="0" u="none" strike="noStrike">
                        <a:solidFill>
                          <a:srgbClr val="000000"/>
                        </a:solidFill>
                        <a:effectLst/>
                        <a:latin typeface="+mn-lt"/>
                      </a:endParaRPr>
                    </a:p>
                  </a:txBody>
                  <a:tcPr marL="9525" marR="9525" marT="9525" marB="0" anchor="b"/>
                </a:tc>
                <a:tc>
                  <a:txBody>
                    <a:bodyPr/>
                    <a:lstStyle/>
                    <a:p>
                      <a:pPr algn="l" fontAlgn="b"/>
                      <a:r>
                        <a:rPr lang="en-US" sz="900" u="none" strike="noStrike">
                          <a:effectLst/>
                        </a:rPr>
                        <a:t>IAEG-SDGs:CL_QUANTILE(1.1)</a:t>
                      </a:r>
                      <a:endParaRPr lang="en-US" sz="900" b="0" i="0" u="none" strike="noStrike">
                        <a:solidFill>
                          <a:srgbClr val="000000"/>
                        </a:solidFill>
                        <a:effectLst/>
                        <a:latin typeface="+mn-lt"/>
                      </a:endParaRPr>
                    </a:p>
                  </a:txBody>
                  <a:tcPr marL="9525" marR="9525" marT="9525" marB="0" anchor="b"/>
                </a:tc>
                <a:tc>
                  <a:txBody>
                    <a:bodyPr/>
                    <a:lstStyle/>
                    <a:p>
                      <a:pPr algn="l" fontAlgn="b"/>
                      <a:r>
                        <a:rPr lang="en-US" sz="900" u="none" strike="noStrike" dirty="0">
                          <a:effectLst/>
                        </a:rPr>
                        <a:t>String</a:t>
                      </a:r>
                      <a:endParaRPr lang="en-US" sz="9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4050854383"/>
                  </a:ext>
                </a:extLst>
              </a:tr>
              <a:tr h="190500">
                <a:tc>
                  <a:txBody>
                    <a:bodyPr/>
                    <a:lstStyle/>
                    <a:p>
                      <a:pPr algn="l" fontAlgn="b"/>
                      <a:r>
                        <a:rPr lang="en-US" sz="900" b="1" u="none" strike="noStrike" dirty="0">
                          <a:effectLst/>
                          <a:highlight>
                            <a:srgbClr val="FFFF00"/>
                          </a:highlight>
                        </a:rPr>
                        <a:t>CUST_BREAKDOWN</a:t>
                      </a:r>
                      <a:r>
                        <a:rPr lang="en-US" sz="900" b="1" u="none" strike="noStrike" baseline="30000" dirty="0">
                          <a:effectLst/>
                          <a:highlight>
                            <a:srgbClr val="FFFF00"/>
                          </a:highlight>
                        </a:rPr>
                        <a:t>$</a:t>
                      </a:r>
                      <a:endParaRPr lang="en-US" sz="900" b="1" i="0" u="none" strike="noStrike" dirty="0">
                        <a:solidFill>
                          <a:srgbClr val="000000"/>
                        </a:solidFill>
                        <a:effectLst/>
                        <a:highlight>
                          <a:srgbClr val="FFFF00"/>
                        </a:highlight>
                        <a:latin typeface="+mn-lt"/>
                      </a:endParaRPr>
                    </a:p>
                  </a:txBody>
                  <a:tcPr marL="9525" marR="9525" marT="9525" marB="0" anchor="b"/>
                </a:tc>
                <a:tc>
                  <a:txBody>
                    <a:bodyPr/>
                    <a:lstStyle/>
                    <a:p>
                      <a:pPr algn="l" fontAlgn="b"/>
                      <a:r>
                        <a:rPr lang="en-US" sz="900" u="none" strike="noStrike">
                          <a:effectLst/>
                        </a:rPr>
                        <a:t>codelist</a:t>
                      </a:r>
                      <a:endParaRPr lang="en-US" sz="900" b="0" i="0" u="none" strike="noStrike">
                        <a:solidFill>
                          <a:srgbClr val="000000"/>
                        </a:solidFill>
                        <a:effectLst/>
                        <a:latin typeface="+mn-lt"/>
                      </a:endParaRPr>
                    </a:p>
                  </a:txBody>
                  <a:tcPr marL="9525" marR="9525" marT="9525" marB="0" anchor="b"/>
                </a:tc>
                <a:tc>
                  <a:txBody>
                    <a:bodyPr/>
                    <a:lstStyle/>
                    <a:p>
                      <a:pPr algn="l" fontAlgn="b"/>
                      <a:r>
                        <a:rPr lang="en-US" sz="900" u="none" strike="noStrike">
                          <a:effectLst/>
                        </a:rPr>
                        <a:t>IAEG-SDGs:CL_CUST_BREAKDOWN(1.4)</a:t>
                      </a:r>
                      <a:endParaRPr lang="en-US" sz="900" b="0" i="0" u="none" strike="noStrike">
                        <a:solidFill>
                          <a:srgbClr val="000000"/>
                        </a:solidFill>
                        <a:effectLst/>
                        <a:latin typeface="+mn-lt"/>
                      </a:endParaRPr>
                    </a:p>
                  </a:txBody>
                  <a:tcPr marL="9525" marR="9525" marT="9525" marB="0" anchor="b"/>
                </a:tc>
                <a:tc>
                  <a:txBody>
                    <a:bodyPr/>
                    <a:lstStyle/>
                    <a:p>
                      <a:pPr algn="l" fontAlgn="b"/>
                      <a:r>
                        <a:rPr lang="en-US" sz="900" u="none" strike="noStrike" dirty="0">
                          <a:effectLst/>
                        </a:rPr>
                        <a:t>String</a:t>
                      </a:r>
                      <a:endParaRPr lang="en-US" sz="9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3995224798"/>
                  </a:ext>
                </a:extLst>
              </a:tr>
              <a:tr h="190500">
                <a:tc>
                  <a:txBody>
                    <a:bodyPr/>
                    <a:lstStyle/>
                    <a:p>
                      <a:pPr algn="l" fontAlgn="b"/>
                      <a:r>
                        <a:rPr lang="en-US" sz="900" b="1" u="none" strike="noStrike" dirty="0">
                          <a:effectLst/>
                          <a:highlight>
                            <a:srgbClr val="FFFF00"/>
                          </a:highlight>
                        </a:rPr>
                        <a:t>COMPOSITE_BREAKDOWN</a:t>
                      </a:r>
                      <a:r>
                        <a:rPr lang="en-US" sz="900" b="1" u="none" strike="noStrike" baseline="30000" dirty="0">
                          <a:effectLst/>
                          <a:highlight>
                            <a:srgbClr val="FFFF00"/>
                          </a:highlight>
                        </a:rPr>
                        <a:t>$</a:t>
                      </a:r>
                      <a:endParaRPr lang="en-US" sz="900" b="1" i="0" u="none" strike="noStrike" dirty="0">
                        <a:solidFill>
                          <a:srgbClr val="000000"/>
                        </a:solidFill>
                        <a:effectLst/>
                        <a:highlight>
                          <a:srgbClr val="FFFF00"/>
                        </a:highlight>
                        <a:latin typeface="+mn-lt"/>
                      </a:endParaRPr>
                    </a:p>
                  </a:txBody>
                  <a:tcPr marL="9525" marR="9525" marT="9525" marB="0" anchor="b"/>
                </a:tc>
                <a:tc>
                  <a:txBody>
                    <a:bodyPr/>
                    <a:lstStyle/>
                    <a:p>
                      <a:pPr algn="l" fontAlgn="b"/>
                      <a:r>
                        <a:rPr lang="en-US" sz="900" u="none" strike="noStrike">
                          <a:effectLst/>
                        </a:rPr>
                        <a:t>codelist</a:t>
                      </a:r>
                      <a:endParaRPr lang="en-US" sz="900" b="0" i="0" u="none" strike="noStrike">
                        <a:solidFill>
                          <a:srgbClr val="000000"/>
                        </a:solidFill>
                        <a:effectLst/>
                        <a:latin typeface="+mn-lt"/>
                      </a:endParaRPr>
                    </a:p>
                  </a:txBody>
                  <a:tcPr marL="9525" marR="9525" marT="9525" marB="0" anchor="b"/>
                </a:tc>
                <a:tc>
                  <a:txBody>
                    <a:bodyPr/>
                    <a:lstStyle/>
                    <a:p>
                      <a:pPr algn="l" fontAlgn="b"/>
                      <a:r>
                        <a:rPr lang="en-US" sz="900" u="none" strike="noStrike">
                          <a:effectLst/>
                        </a:rPr>
                        <a:t>IAEG-SDGs:CL_COMP_BREAKDOWN(1.13)</a:t>
                      </a:r>
                      <a:endParaRPr lang="en-US" sz="900" b="0" i="0" u="none" strike="noStrike">
                        <a:solidFill>
                          <a:srgbClr val="000000"/>
                        </a:solidFill>
                        <a:effectLst/>
                        <a:latin typeface="+mn-lt"/>
                      </a:endParaRPr>
                    </a:p>
                  </a:txBody>
                  <a:tcPr marL="9525" marR="9525" marT="9525" marB="0" anchor="b"/>
                </a:tc>
                <a:tc>
                  <a:txBody>
                    <a:bodyPr/>
                    <a:lstStyle/>
                    <a:p>
                      <a:pPr algn="l" fontAlgn="b"/>
                      <a:r>
                        <a:rPr lang="en-US" sz="900" u="none" strike="noStrike" dirty="0">
                          <a:effectLst/>
                        </a:rPr>
                        <a:t>String</a:t>
                      </a:r>
                      <a:endParaRPr lang="en-US" sz="9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369237183"/>
                  </a:ext>
                </a:extLst>
              </a:tr>
              <a:tr h="190500">
                <a:tc>
                  <a:txBody>
                    <a:bodyPr/>
                    <a:lstStyle/>
                    <a:p>
                      <a:pPr algn="l" fontAlgn="b"/>
                      <a:r>
                        <a:rPr lang="en-US" sz="900" u="none" strike="noStrike" dirty="0">
                          <a:effectLst/>
                        </a:rPr>
                        <a:t>DISABILITY_STATUS</a:t>
                      </a:r>
                      <a:endParaRPr lang="en-US" sz="900" b="0" i="0" u="none" strike="noStrike" dirty="0">
                        <a:solidFill>
                          <a:srgbClr val="000000"/>
                        </a:solidFill>
                        <a:effectLst/>
                        <a:latin typeface="+mn-lt"/>
                      </a:endParaRPr>
                    </a:p>
                  </a:txBody>
                  <a:tcPr marL="9525" marR="9525" marT="9525" marB="0" anchor="b"/>
                </a:tc>
                <a:tc>
                  <a:txBody>
                    <a:bodyPr/>
                    <a:lstStyle/>
                    <a:p>
                      <a:pPr algn="l" fontAlgn="b"/>
                      <a:r>
                        <a:rPr lang="en-US" sz="900" u="none" strike="noStrike">
                          <a:effectLst/>
                        </a:rPr>
                        <a:t>codelist</a:t>
                      </a:r>
                      <a:endParaRPr lang="en-US" sz="900" b="0" i="0" u="none" strike="noStrike">
                        <a:solidFill>
                          <a:srgbClr val="000000"/>
                        </a:solidFill>
                        <a:effectLst/>
                        <a:latin typeface="+mn-lt"/>
                      </a:endParaRPr>
                    </a:p>
                  </a:txBody>
                  <a:tcPr marL="9525" marR="9525" marT="9525" marB="0" anchor="b"/>
                </a:tc>
                <a:tc>
                  <a:txBody>
                    <a:bodyPr/>
                    <a:lstStyle/>
                    <a:p>
                      <a:pPr algn="l" fontAlgn="b"/>
                      <a:r>
                        <a:rPr lang="en-US" sz="900" u="none" strike="noStrike">
                          <a:effectLst/>
                        </a:rPr>
                        <a:t>IAEG-SDGs:CL_DISABILITY(1.0)</a:t>
                      </a:r>
                      <a:endParaRPr lang="en-US" sz="900" b="0" i="0" u="none" strike="noStrike">
                        <a:solidFill>
                          <a:srgbClr val="000000"/>
                        </a:solidFill>
                        <a:effectLst/>
                        <a:latin typeface="+mn-lt"/>
                      </a:endParaRPr>
                    </a:p>
                  </a:txBody>
                  <a:tcPr marL="9525" marR="9525" marT="9525" marB="0" anchor="b"/>
                </a:tc>
                <a:tc>
                  <a:txBody>
                    <a:bodyPr/>
                    <a:lstStyle/>
                    <a:p>
                      <a:pPr algn="l" fontAlgn="b"/>
                      <a:r>
                        <a:rPr lang="en-US" sz="900" u="none" strike="noStrike" dirty="0">
                          <a:effectLst/>
                        </a:rPr>
                        <a:t>String</a:t>
                      </a:r>
                      <a:endParaRPr lang="en-US" sz="9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357699777"/>
                  </a:ext>
                </a:extLst>
              </a:tr>
              <a:tr h="190500">
                <a:tc>
                  <a:txBody>
                    <a:bodyPr/>
                    <a:lstStyle/>
                    <a:p>
                      <a:pPr algn="l" fontAlgn="b"/>
                      <a:r>
                        <a:rPr lang="en-US" sz="900" u="none" strike="noStrike" dirty="0">
                          <a:effectLst/>
                        </a:rPr>
                        <a:t>REPORTING_TYPE</a:t>
                      </a:r>
                      <a:endParaRPr lang="en-US" sz="900" b="0" i="0" u="none" strike="noStrike" dirty="0">
                        <a:solidFill>
                          <a:srgbClr val="000000"/>
                        </a:solidFill>
                        <a:effectLst/>
                        <a:latin typeface="+mn-lt"/>
                      </a:endParaRPr>
                    </a:p>
                  </a:txBody>
                  <a:tcPr marL="9525" marR="9525" marT="9525" marB="0" anchor="b"/>
                </a:tc>
                <a:tc>
                  <a:txBody>
                    <a:bodyPr/>
                    <a:lstStyle/>
                    <a:p>
                      <a:pPr algn="l" fontAlgn="b"/>
                      <a:r>
                        <a:rPr lang="en-US" sz="900" u="none" strike="noStrike">
                          <a:effectLst/>
                        </a:rPr>
                        <a:t>codelist</a:t>
                      </a:r>
                      <a:endParaRPr lang="en-US" sz="900" b="0" i="0" u="none" strike="noStrike">
                        <a:solidFill>
                          <a:srgbClr val="000000"/>
                        </a:solidFill>
                        <a:effectLst/>
                        <a:latin typeface="+mn-lt"/>
                      </a:endParaRPr>
                    </a:p>
                  </a:txBody>
                  <a:tcPr marL="9525" marR="9525" marT="9525" marB="0" anchor="b"/>
                </a:tc>
                <a:tc>
                  <a:txBody>
                    <a:bodyPr/>
                    <a:lstStyle/>
                    <a:p>
                      <a:pPr algn="l" fontAlgn="b"/>
                      <a:r>
                        <a:rPr lang="en-US" sz="900" u="none" strike="noStrike">
                          <a:effectLst/>
                        </a:rPr>
                        <a:t>IAEG-SDGs:CL_REPORTING_TYPE(1.0)</a:t>
                      </a:r>
                      <a:endParaRPr lang="en-US" sz="900" b="0" i="0" u="none" strike="noStrike">
                        <a:solidFill>
                          <a:srgbClr val="000000"/>
                        </a:solidFill>
                        <a:effectLst/>
                        <a:latin typeface="+mn-lt"/>
                      </a:endParaRPr>
                    </a:p>
                  </a:txBody>
                  <a:tcPr marL="9525" marR="9525" marT="9525" marB="0" anchor="b"/>
                </a:tc>
                <a:tc>
                  <a:txBody>
                    <a:bodyPr/>
                    <a:lstStyle/>
                    <a:p>
                      <a:pPr algn="l" fontAlgn="b"/>
                      <a:r>
                        <a:rPr lang="en-US" sz="900" u="none" strike="noStrike" dirty="0">
                          <a:effectLst/>
                        </a:rPr>
                        <a:t>String</a:t>
                      </a:r>
                      <a:endParaRPr lang="en-US" sz="9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894027695"/>
                  </a:ext>
                </a:extLst>
              </a:tr>
              <a:tr h="190500">
                <a:tc>
                  <a:txBody>
                    <a:bodyPr/>
                    <a:lstStyle/>
                    <a:p>
                      <a:pPr algn="l" fontAlgn="b"/>
                      <a:r>
                        <a:rPr lang="en-US" sz="900" u="none" strike="noStrike" dirty="0">
                          <a:effectLst/>
                        </a:rPr>
                        <a:t>ACTIVITY</a:t>
                      </a:r>
                      <a:endParaRPr lang="en-US" sz="900" b="0" i="0" u="none" strike="noStrike" dirty="0">
                        <a:solidFill>
                          <a:srgbClr val="000000"/>
                        </a:solidFill>
                        <a:effectLst/>
                        <a:latin typeface="+mn-lt"/>
                      </a:endParaRPr>
                    </a:p>
                  </a:txBody>
                  <a:tcPr marL="9525" marR="9525" marT="9525" marB="0" anchor="b"/>
                </a:tc>
                <a:tc>
                  <a:txBody>
                    <a:bodyPr/>
                    <a:lstStyle/>
                    <a:p>
                      <a:pPr algn="l" fontAlgn="b"/>
                      <a:r>
                        <a:rPr lang="en-US" sz="900" u="none" strike="noStrike">
                          <a:effectLst/>
                        </a:rPr>
                        <a:t>codelist</a:t>
                      </a:r>
                      <a:endParaRPr lang="en-US" sz="900" b="0" i="0" u="none" strike="noStrike">
                        <a:solidFill>
                          <a:srgbClr val="000000"/>
                        </a:solidFill>
                        <a:effectLst/>
                        <a:latin typeface="+mn-lt"/>
                      </a:endParaRPr>
                    </a:p>
                  </a:txBody>
                  <a:tcPr marL="9525" marR="9525" marT="9525" marB="0" anchor="b"/>
                </a:tc>
                <a:tc>
                  <a:txBody>
                    <a:bodyPr/>
                    <a:lstStyle/>
                    <a:p>
                      <a:pPr algn="l" fontAlgn="b"/>
                      <a:r>
                        <a:rPr lang="en-US" sz="900" u="none" strike="noStrike">
                          <a:effectLst/>
                        </a:rPr>
                        <a:t>IAEG-SDGs:CL_ACTIVITY(1.6)</a:t>
                      </a:r>
                      <a:endParaRPr lang="en-US" sz="900" b="0" i="0" u="none" strike="noStrike">
                        <a:solidFill>
                          <a:srgbClr val="000000"/>
                        </a:solidFill>
                        <a:effectLst/>
                        <a:latin typeface="+mn-lt"/>
                      </a:endParaRPr>
                    </a:p>
                  </a:txBody>
                  <a:tcPr marL="9525" marR="9525" marT="9525" marB="0" anchor="b"/>
                </a:tc>
                <a:tc>
                  <a:txBody>
                    <a:bodyPr/>
                    <a:lstStyle/>
                    <a:p>
                      <a:pPr algn="l" fontAlgn="b"/>
                      <a:r>
                        <a:rPr lang="en-US" sz="900" u="none" strike="noStrike" dirty="0">
                          <a:effectLst/>
                        </a:rPr>
                        <a:t>String</a:t>
                      </a:r>
                      <a:endParaRPr lang="en-US" sz="9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314131367"/>
                  </a:ext>
                </a:extLst>
              </a:tr>
              <a:tr h="190500">
                <a:tc>
                  <a:txBody>
                    <a:bodyPr/>
                    <a:lstStyle/>
                    <a:p>
                      <a:pPr algn="l" fontAlgn="b"/>
                      <a:r>
                        <a:rPr lang="en-US" sz="900" u="none" strike="noStrike" dirty="0">
                          <a:effectLst/>
                        </a:rPr>
                        <a:t>PRODUCT</a:t>
                      </a:r>
                      <a:endParaRPr lang="en-US" sz="900" b="0" i="0" u="none" strike="noStrike" dirty="0">
                        <a:solidFill>
                          <a:srgbClr val="000000"/>
                        </a:solidFill>
                        <a:effectLst/>
                        <a:latin typeface="+mn-lt"/>
                      </a:endParaRPr>
                    </a:p>
                  </a:txBody>
                  <a:tcPr marL="9525" marR="9525" marT="9525" marB="0" anchor="b"/>
                </a:tc>
                <a:tc>
                  <a:txBody>
                    <a:bodyPr/>
                    <a:lstStyle/>
                    <a:p>
                      <a:pPr algn="l" fontAlgn="b"/>
                      <a:r>
                        <a:rPr lang="en-US" sz="900" u="none" strike="noStrike">
                          <a:effectLst/>
                        </a:rPr>
                        <a:t>codelist</a:t>
                      </a:r>
                      <a:endParaRPr lang="en-US" sz="900" b="0" i="0" u="none" strike="noStrike">
                        <a:solidFill>
                          <a:srgbClr val="000000"/>
                        </a:solidFill>
                        <a:effectLst/>
                        <a:latin typeface="+mn-lt"/>
                      </a:endParaRPr>
                    </a:p>
                  </a:txBody>
                  <a:tcPr marL="9525" marR="9525" marT="9525" marB="0" anchor="b"/>
                </a:tc>
                <a:tc>
                  <a:txBody>
                    <a:bodyPr/>
                    <a:lstStyle/>
                    <a:p>
                      <a:pPr algn="l" fontAlgn="b"/>
                      <a:r>
                        <a:rPr lang="en-US" sz="900" u="none" strike="noStrike">
                          <a:effectLst/>
                        </a:rPr>
                        <a:t>IAEG-SDGs:CL_PRODUCT(1.0)</a:t>
                      </a:r>
                      <a:endParaRPr lang="en-US" sz="900" b="0" i="0" u="none" strike="noStrike">
                        <a:solidFill>
                          <a:srgbClr val="000000"/>
                        </a:solidFill>
                        <a:effectLst/>
                        <a:latin typeface="+mn-lt"/>
                      </a:endParaRPr>
                    </a:p>
                  </a:txBody>
                  <a:tcPr marL="9525" marR="9525" marT="9525" marB="0" anchor="b"/>
                </a:tc>
                <a:tc>
                  <a:txBody>
                    <a:bodyPr/>
                    <a:lstStyle/>
                    <a:p>
                      <a:pPr algn="l" fontAlgn="b"/>
                      <a:r>
                        <a:rPr lang="en-US" sz="900" u="none" strike="noStrike" dirty="0">
                          <a:effectLst/>
                        </a:rPr>
                        <a:t>String</a:t>
                      </a:r>
                      <a:endParaRPr lang="en-US" sz="9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094338695"/>
                  </a:ext>
                </a:extLst>
              </a:tr>
            </a:tbl>
          </a:graphicData>
        </a:graphic>
      </p:graphicFrame>
      <p:sp>
        <p:nvSpPr>
          <p:cNvPr id="5" name="TextBox 4">
            <a:extLst>
              <a:ext uri="{FF2B5EF4-FFF2-40B4-BE49-F238E27FC236}">
                <a16:creationId xmlns:a16="http://schemas.microsoft.com/office/drawing/2014/main" id="{896D60BD-10C9-824E-52BD-26EE93483D12}"/>
              </a:ext>
            </a:extLst>
          </p:cNvPr>
          <p:cNvSpPr txBox="1"/>
          <p:nvPr/>
        </p:nvSpPr>
        <p:spPr>
          <a:xfrm>
            <a:off x="434340" y="771335"/>
            <a:ext cx="1677725"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Dimensions</a:t>
            </a:r>
          </a:p>
        </p:txBody>
      </p:sp>
      <p:sp>
        <p:nvSpPr>
          <p:cNvPr id="7" name="TextBox 6">
            <a:extLst>
              <a:ext uri="{FF2B5EF4-FFF2-40B4-BE49-F238E27FC236}">
                <a16:creationId xmlns:a16="http://schemas.microsoft.com/office/drawing/2014/main" id="{322D5DEF-9A06-D0F2-5AE6-0870F17F4E28}"/>
              </a:ext>
            </a:extLst>
          </p:cNvPr>
          <p:cNvSpPr txBox="1"/>
          <p:nvPr/>
        </p:nvSpPr>
        <p:spPr>
          <a:xfrm>
            <a:off x="6488935" y="911063"/>
            <a:ext cx="2533879" cy="261610"/>
          </a:xfrm>
          <a:prstGeom prst="rect">
            <a:avLst/>
          </a:prstGeom>
          <a:noFill/>
        </p:spPr>
        <p:txBody>
          <a:bodyPr wrap="square" rtlCol="0">
            <a:spAutoFit/>
          </a:bodyPr>
          <a:lstStyle/>
          <a:p>
            <a:r>
              <a:rPr lang="en-US" sz="1100" dirty="0"/>
              <a:t>*code lists version pertains to DSD 1.13</a:t>
            </a:r>
          </a:p>
        </p:txBody>
      </p:sp>
      <p:sp>
        <p:nvSpPr>
          <p:cNvPr id="3" name="TextBox 2">
            <a:extLst>
              <a:ext uri="{FF2B5EF4-FFF2-40B4-BE49-F238E27FC236}">
                <a16:creationId xmlns:a16="http://schemas.microsoft.com/office/drawing/2014/main" id="{5BA0F79F-02A3-1AD7-BF95-3024C6914849}"/>
              </a:ext>
            </a:extLst>
          </p:cNvPr>
          <p:cNvSpPr txBox="1"/>
          <p:nvPr/>
        </p:nvSpPr>
        <p:spPr>
          <a:xfrm>
            <a:off x="434340" y="1615440"/>
            <a:ext cx="1013460" cy="261610"/>
          </a:xfrm>
          <a:prstGeom prst="rect">
            <a:avLst/>
          </a:prstGeom>
          <a:noFill/>
        </p:spPr>
        <p:txBody>
          <a:bodyPr wrap="square" rtlCol="0">
            <a:spAutoFit/>
          </a:bodyPr>
          <a:lstStyle/>
          <a:p>
            <a:r>
              <a:rPr lang="en-US" sz="1100" dirty="0">
                <a:hlinkClick r:id="rId5"/>
              </a:rPr>
              <a:t>SDMX Registry</a:t>
            </a:r>
            <a:endParaRPr lang="en-US" sz="1100" dirty="0"/>
          </a:p>
        </p:txBody>
      </p:sp>
      <p:sp>
        <p:nvSpPr>
          <p:cNvPr id="6" name="TextBox 5">
            <a:extLst>
              <a:ext uri="{FF2B5EF4-FFF2-40B4-BE49-F238E27FC236}">
                <a16:creationId xmlns:a16="http://schemas.microsoft.com/office/drawing/2014/main" id="{6AAE7554-AB88-3600-3993-51F52788F96B}"/>
              </a:ext>
            </a:extLst>
          </p:cNvPr>
          <p:cNvSpPr txBox="1"/>
          <p:nvPr/>
        </p:nvSpPr>
        <p:spPr>
          <a:xfrm>
            <a:off x="434340" y="3499091"/>
            <a:ext cx="1402080" cy="261610"/>
          </a:xfrm>
          <a:prstGeom prst="rect">
            <a:avLst/>
          </a:prstGeom>
          <a:noFill/>
        </p:spPr>
        <p:txBody>
          <a:bodyPr wrap="square" rtlCol="0">
            <a:spAutoFit/>
          </a:bodyPr>
          <a:lstStyle/>
          <a:p>
            <a:r>
              <a:rPr lang="en-US" sz="1100" dirty="0"/>
              <a:t>$ wildcards</a:t>
            </a:r>
          </a:p>
        </p:txBody>
      </p:sp>
      <p:sp>
        <p:nvSpPr>
          <p:cNvPr id="8" name="Slide Number Placeholder 7">
            <a:extLst>
              <a:ext uri="{FF2B5EF4-FFF2-40B4-BE49-F238E27FC236}">
                <a16:creationId xmlns:a16="http://schemas.microsoft.com/office/drawing/2014/main" id="{58325EEF-6F58-7CAD-69B4-316D06683B52}"/>
              </a:ext>
            </a:extLst>
          </p:cNvPr>
          <p:cNvSpPr>
            <a:spLocks noGrp="1"/>
          </p:cNvSpPr>
          <p:nvPr>
            <p:ph type="sldNum" sz="quarter" idx="12"/>
          </p:nvPr>
        </p:nvSpPr>
        <p:spPr/>
        <p:txBody>
          <a:bodyPr/>
          <a:lstStyle/>
          <a:p>
            <a:fld id="{C9CA4384-AE8E-46E5-BBCD-64CFDC07B3E9}" type="slidenum">
              <a:rPr lang="en-US" smtClean="0"/>
              <a:t>24</a:t>
            </a:fld>
            <a:endParaRPr lang="en-US"/>
          </a:p>
        </p:txBody>
      </p:sp>
      <p:sp>
        <p:nvSpPr>
          <p:cNvPr id="10" name="TextBox 9">
            <a:extLst>
              <a:ext uri="{FF2B5EF4-FFF2-40B4-BE49-F238E27FC236}">
                <a16:creationId xmlns:a16="http://schemas.microsoft.com/office/drawing/2014/main" id="{FAA6BADA-8467-2B1F-3F4D-E5849568159F}"/>
              </a:ext>
            </a:extLst>
          </p:cNvPr>
          <p:cNvSpPr txBox="1"/>
          <p:nvPr/>
        </p:nvSpPr>
        <p:spPr>
          <a:xfrm>
            <a:off x="238533" y="4604452"/>
            <a:ext cx="6384234" cy="261610"/>
          </a:xfrm>
          <a:prstGeom prst="rect">
            <a:avLst/>
          </a:prstGeom>
          <a:noFill/>
        </p:spPr>
        <p:txBody>
          <a:bodyPr wrap="square">
            <a:spAutoFit/>
          </a:bodyPr>
          <a:lstStyle/>
          <a:p>
            <a:r>
              <a:rPr lang="en-US" sz="1050" dirty="0">
                <a:hlinkClick r:id="rId6"/>
              </a:rPr>
              <a:t>Guidelines for the Customization of the Global SDG DSD</a:t>
            </a:r>
            <a:endParaRPr lang="en-US" sz="1050" dirty="0"/>
          </a:p>
        </p:txBody>
      </p:sp>
    </p:spTree>
    <p:custDataLst>
      <p:tags r:id="rId1"/>
    </p:custDataLst>
    <p:extLst>
      <p:ext uri="{BB962C8B-B14F-4D97-AF65-F5344CB8AC3E}">
        <p14:creationId xmlns:p14="http://schemas.microsoft.com/office/powerpoint/2010/main" val="18249229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B76FAB2-18A2-1BC2-37A8-875026540FE5}"/>
              </a:ext>
            </a:extLst>
          </p:cNvPr>
          <p:cNvGraphicFramePr>
            <a:graphicFrameLocks noGrp="1"/>
          </p:cNvGraphicFramePr>
          <p:nvPr>
            <p:extLst>
              <p:ext uri="{D42A27DB-BD31-4B8C-83A1-F6EECF244321}">
                <p14:modId xmlns:p14="http://schemas.microsoft.com/office/powerpoint/2010/main" val="4049946207"/>
              </p:ext>
            </p:extLst>
          </p:nvPr>
        </p:nvGraphicFramePr>
        <p:xfrm>
          <a:off x="2138898" y="701863"/>
          <a:ext cx="6248400" cy="3238500"/>
        </p:xfrm>
        <a:graphic>
          <a:graphicData uri="http://schemas.openxmlformats.org/drawingml/2006/table">
            <a:tbl>
              <a:tblPr>
                <a:tableStyleId>{22838BEF-8BB2-4498-84A7-C5851F593DF1}</a:tableStyleId>
              </a:tblPr>
              <a:tblGrid>
                <a:gridCol w="1803400">
                  <a:extLst>
                    <a:ext uri="{9D8B030D-6E8A-4147-A177-3AD203B41FA5}">
                      <a16:colId xmlns:a16="http://schemas.microsoft.com/office/drawing/2014/main" val="3564560350"/>
                    </a:ext>
                  </a:extLst>
                </a:gridCol>
                <a:gridCol w="1206500">
                  <a:extLst>
                    <a:ext uri="{9D8B030D-6E8A-4147-A177-3AD203B41FA5}">
                      <a16:colId xmlns:a16="http://schemas.microsoft.com/office/drawing/2014/main" val="2379735778"/>
                    </a:ext>
                  </a:extLst>
                </a:gridCol>
                <a:gridCol w="2476500">
                  <a:extLst>
                    <a:ext uri="{9D8B030D-6E8A-4147-A177-3AD203B41FA5}">
                      <a16:colId xmlns:a16="http://schemas.microsoft.com/office/drawing/2014/main" val="3721538867"/>
                    </a:ext>
                  </a:extLst>
                </a:gridCol>
                <a:gridCol w="762000">
                  <a:extLst>
                    <a:ext uri="{9D8B030D-6E8A-4147-A177-3AD203B41FA5}">
                      <a16:colId xmlns:a16="http://schemas.microsoft.com/office/drawing/2014/main" val="516400654"/>
                    </a:ext>
                  </a:extLst>
                </a:gridCol>
              </a:tblGrid>
              <a:tr h="190500">
                <a:tc>
                  <a:txBody>
                    <a:bodyPr/>
                    <a:lstStyle/>
                    <a:p>
                      <a:pPr algn="ctr" fontAlgn="b"/>
                      <a:r>
                        <a:rPr lang="en-US" sz="1100" b="1" u="none" strike="noStrike">
                          <a:effectLst/>
                          <a:latin typeface="+mn-lt"/>
                        </a:rPr>
                        <a:t>Attribute Id</a:t>
                      </a:r>
                      <a:endParaRPr lang="en-US" sz="1100" b="1" i="0" u="none" strike="noStrike">
                        <a:solidFill>
                          <a:srgbClr val="000000"/>
                        </a:solidFill>
                        <a:effectLst/>
                        <a:latin typeface="+mn-lt"/>
                      </a:endParaRPr>
                    </a:p>
                  </a:txBody>
                  <a:tcPr marL="9525" marR="9525" marT="9525" marB="0" anchor="b">
                    <a:solidFill>
                      <a:schemeClr val="accent1"/>
                    </a:solidFill>
                  </a:tcPr>
                </a:tc>
                <a:tc>
                  <a:txBody>
                    <a:bodyPr/>
                    <a:lstStyle/>
                    <a:p>
                      <a:pPr algn="ctr" fontAlgn="b"/>
                      <a:r>
                        <a:rPr lang="en-US" sz="1100" b="1" u="none" strike="noStrike">
                          <a:effectLst/>
                          <a:latin typeface="+mn-lt"/>
                        </a:rPr>
                        <a:t>Representation</a:t>
                      </a:r>
                      <a:endParaRPr lang="en-US" sz="1100" b="1" i="0" u="none" strike="noStrike">
                        <a:solidFill>
                          <a:srgbClr val="000000"/>
                        </a:solidFill>
                        <a:effectLst/>
                        <a:latin typeface="+mn-lt"/>
                      </a:endParaRPr>
                    </a:p>
                  </a:txBody>
                  <a:tcPr marL="9525" marR="9525" marT="9525" marB="0" anchor="b">
                    <a:solidFill>
                      <a:schemeClr val="accent1"/>
                    </a:solidFill>
                  </a:tcPr>
                </a:tc>
                <a:tc>
                  <a:txBody>
                    <a:bodyPr/>
                    <a:lstStyle/>
                    <a:p>
                      <a:pPr algn="ctr" fontAlgn="b"/>
                      <a:r>
                        <a:rPr lang="en-US" sz="1100" b="1" u="none" strike="noStrike" dirty="0">
                          <a:effectLst/>
                          <a:latin typeface="+mn-lt"/>
                        </a:rPr>
                        <a:t>Code list</a:t>
                      </a:r>
                      <a:endParaRPr lang="en-US" sz="1100" b="1" i="0" u="none" strike="noStrike" dirty="0">
                        <a:solidFill>
                          <a:srgbClr val="000000"/>
                        </a:solidFill>
                        <a:effectLst/>
                        <a:latin typeface="+mn-lt"/>
                      </a:endParaRPr>
                    </a:p>
                  </a:txBody>
                  <a:tcPr marL="9525" marR="9525" marT="9525" marB="0" anchor="b">
                    <a:solidFill>
                      <a:schemeClr val="accent1"/>
                    </a:solidFill>
                  </a:tcPr>
                </a:tc>
                <a:tc>
                  <a:txBody>
                    <a:bodyPr/>
                    <a:lstStyle/>
                    <a:p>
                      <a:pPr algn="ctr" fontAlgn="b"/>
                      <a:r>
                        <a:rPr lang="en-US" sz="1100" b="1" u="none" strike="noStrike" dirty="0">
                          <a:effectLst/>
                          <a:latin typeface="+mn-lt"/>
                        </a:rPr>
                        <a:t>Text Type</a:t>
                      </a:r>
                      <a:endParaRPr lang="en-US" sz="1100" b="1" i="0" u="none" strike="noStrike" dirty="0">
                        <a:solidFill>
                          <a:srgbClr val="000000"/>
                        </a:solidFill>
                        <a:effectLst/>
                        <a:latin typeface="+mn-lt"/>
                      </a:endParaRPr>
                    </a:p>
                  </a:txBody>
                  <a:tcPr marL="9525" marR="9525" marT="9525" marB="0" anchor="b">
                    <a:solidFill>
                      <a:schemeClr val="accent1"/>
                    </a:solidFill>
                  </a:tcPr>
                </a:tc>
                <a:extLst>
                  <a:ext uri="{0D108BD9-81ED-4DB2-BD59-A6C34878D82A}">
                    <a16:rowId xmlns:a16="http://schemas.microsoft.com/office/drawing/2014/main" val="2823503228"/>
                  </a:ext>
                </a:extLst>
              </a:tr>
              <a:tr h="190500">
                <a:tc>
                  <a:txBody>
                    <a:bodyPr/>
                    <a:lstStyle/>
                    <a:p>
                      <a:pPr algn="l" fontAlgn="b"/>
                      <a:r>
                        <a:rPr lang="en-US" sz="900" u="none" strike="noStrike">
                          <a:effectLst/>
                          <a:latin typeface="+mn-lt"/>
                        </a:rPr>
                        <a:t>OBS_STATUS</a:t>
                      </a:r>
                      <a:endParaRPr lang="en-US" sz="900" b="0" i="0" u="none" strike="noStrike">
                        <a:solidFill>
                          <a:srgbClr val="000000"/>
                        </a:solidFill>
                        <a:effectLst/>
                        <a:latin typeface="+mn-lt"/>
                      </a:endParaRPr>
                    </a:p>
                  </a:txBody>
                  <a:tcPr marL="9525" marR="9525" marT="9525" marB="0" anchor="b"/>
                </a:tc>
                <a:tc>
                  <a:txBody>
                    <a:bodyPr/>
                    <a:lstStyle/>
                    <a:p>
                      <a:pPr algn="l" fontAlgn="b"/>
                      <a:r>
                        <a:rPr lang="en-US" sz="900" u="none" strike="noStrike">
                          <a:effectLst/>
                          <a:latin typeface="+mn-lt"/>
                        </a:rPr>
                        <a:t>codelist</a:t>
                      </a:r>
                      <a:endParaRPr lang="en-US" sz="900" b="0" i="0" u="none" strike="noStrike">
                        <a:solidFill>
                          <a:srgbClr val="000000"/>
                        </a:solidFill>
                        <a:effectLst/>
                        <a:latin typeface="+mn-lt"/>
                      </a:endParaRPr>
                    </a:p>
                  </a:txBody>
                  <a:tcPr marL="9525" marR="9525" marT="9525" marB="0" anchor="b"/>
                </a:tc>
                <a:tc>
                  <a:txBody>
                    <a:bodyPr/>
                    <a:lstStyle/>
                    <a:p>
                      <a:pPr algn="l" fontAlgn="b"/>
                      <a:r>
                        <a:rPr lang="en-US" sz="900" u="none" strike="noStrike" dirty="0">
                          <a:effectLst/>
                          <a:highlight>
                            <a:srgbClr val="FFFF00"/>
                          </a:highlight>
                          <a:latin typeface="+mn-lt"/>
                        </a:rPr>
                        <a:t>SDMX</a:t>
                      </a:r>
                      <a:r>
                        <a:rPr lang="en-US" sz="900" u="none" strike="noStrike" dirty="0">
                          <a:effectLst/>
                          <a:latin typeface="+mn-lt"/>
                        </a:rPr>
                        <a:t>:CL_OBS_STATUS(2.1)</a:t>
                      </a:r>
                      <a:endParaRPr lang="en-US" sz="900" b="0" i="0" u="none" strike="noStrike" dirty="0">
                        <a:solidFill>
                          <a:srgbClr val="000000"/>
                        </a:solidFill>
                        <a:effectLst/>
                        <a:latin typeface="+mn-lt"/>
                      </a:endParaRPr>
                    </a:p>
                  </a:txBody>
                  <a:tcPr marL="9525" marR="9525" marT="9525" marB="0" anchor="b"/>
                </a:tc>
                <a:tc>
                  <a:txBody>
                    <a:bodyPr/>
                    <a:lstStyle/>
                    <a:p>
                      <a:pPr algn="l" fontAlgn="b"/>
                      <a:r>
                        <a:rPr lang="en-US" sz="900" u="none" strike="noStrike" dirty="0">
                          <a:effectLst/>
                        </a:rPr>
                        <a:t>String</a:t>
                      </a:r>
                      <a:endParaRPr lang="en-US" sz="9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3708314768"/>
                  </a:ext>
                </a:extLst>
              </a:tr>
              <a:tr h="190500">
                <a:tc>
                  <a:txBody>
                    <a:bodyPr/>
                    <a:lstStyle/>
                    <a:p>
                      <a:pPr algn="l" fontAlgn="b"/>
                      <a:r>
                        <a:rPr lang="en-US" sz="900" u="none" strike="noStrike" dirty="0">
                          <a:effectLst/>
                          <a:latin typeface="+mn-lt"/>
                        </a:rPr>
                        <a:t>UNIT_MULT</a:t>
                      </a:r>
                      <a:endParaRPr lang="en-US" sz="900" b="0" i="0" u="none" strike="noStrike" dirty="0">
                        <a:solidFill>
                          <a:srgbClr val="000000"/>
                        </a:solidFill>
                        <a:effectLst/>
                        <a:latin typeface="+mn-lt"/>
                      </a:endParaRPr>
                    </a:p>
                  </a:txBody>
                  <a:tcPr marL="9525" marR="9525" marT="9525" marB="0" anchor="b"/>
                </a:tc>
                <a:tc>
                  <a:txBody>
                    <a:bodyPr/>
                    <a:lstStyle/>
                    <a:p>
                      <a:pPr algn="l" fontAlgn="b"/>
                      <a:r>
                        <a:rPr lang="en-US" sz="900" u="none" strike="noStrike">
                          <a:effectLst/>
                          <a:latin typeface="+mn-lt"/>
                        </a:rPr>
                        <a:t>codelist</a:t>
                      </a:r>
                      <a:endParaRPr lang="en-US" sz="900" b="0" i="0" u="none" strike="noStrike">
                        <a:solidFill>
                          <a:srgbClr val="000000"/>
                        </a:solidFill>
                        <a:effectLst/>
                        <a:latin typeface="+mn-lt"/>
                      </a:endParaRPr>
                    </a:p>
                  </a:txBody>
                  <a:tcPr marL="9525" marR="9525" marT="9525" marB="0" anchor="b"/>
                </a:tc>
                <a:tc>
                  <a:txBody>
                    <a:bodyPr/>
                    <a:lstStyle/>
                    <a:p>
                      <a:pPr algn="l" fontAlgn="b"/>
                      <a:r>
                        <a:rPr lang="en-US" sz="900" u="none" strike="noStrike" dirty="0">
                          <a:effectLst/>
                          <a:highlight>
                            <a:srgbClr val="FFFF00"/>
                          </a:highlight>
                          <a:latin typeface="+mn-lt"/>
                        </a:rPr>
                        <a:t>SDMX</a:t>
                      </a:r>
                      <a:r>
                        <a:rPr lang="en-US" sz="900" u="none" strike="noStrike" dirty="0">
                          <a:effectLst/>
                          <a:latin typeface="+mn-lt"/>
                        </a:rPr>
                        <a:t>:CL_UNIT_MULT(1.1)</a:t>
                      </a:r>
                      <a:endParaRPr lang="en-US" sz="900" b="0" i="0" u="none" strike="noStrike" dirty="0">
                        <a:solidFill>
                          <a:srgbClr val="000000"/>
                        </a:solidFill>
                        <a:effectLst/>
                        <a:latin typeface="+mn-lt"/>
                      </a:endParaRPr>
                    </a:p>
                  </a:txBody>
                  <a:tcPr marL="9525" marR="9525" marT="9525" marB="0" anchor="b"/>
                </a:tc>
                <a:tc>
                  <a:txBody>
                    <a:bodyPr/>
                    <a:lstStyle/>
                    <a:p>
                      <a:pPr algn="l" fontAlgn="b"/>
                      <a:r>
                        <a:rPr lang="en-US" sz="900" u="none" strike="noStrike" dirty="0">
                          <a:effectLst/>
                        </a:rPr>
                        <a:t>String</a:t>
                      </a:r>
                      <a:endParaRPr lang="en-US" sz="9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1777233"/>
                  </a:ext>
                </a:extLst>
              </a:tr>
              <a:tr h="190500">
                <a:tc>
                  <a:txBody>
                    <a:bodyPr/>
                    <a:lstStyle/>
                    <a:p>
                      <a:pPr algn="l" fontAlgn="b"/>
                      <a:r>
                        <a:rPr lang="en-US" sz="900" u="none" strike="noStrike" dirty="0">
                          <a:effectLst/>
                          <a:latin typeface="+mn-lt"/>
                        </a:rPr>
                        <a:t>UNIT_MEASURE</a:t>
                      </a:r>
                      <a:endParaRPr lang="en-US" sz="900" b="0" i="0" u="none" strike="noStrike" dirty="0">
                        <a:solidFill>
                          <a:srgbClr val="000000"/>
                        </a:solidFill>
                        <a:effectLst/>
                        <a:latin typeface="+mn-lt"/>
                      </a:endParaRPr>
                    </a:p>
                  </a:txBody>
                  <a:tcPr marL="9525" marR="9525" marT="9525" marB="0" anchor="b"/>
                </a:tc>
                <a:tc>
                  <a:txBody>
                    <a:bodyPr/>
                    <a:lstStyle/>
                    <a:p>
                      <a:pPr algn="l" fontAlgn="b"/>
                      <a:r>
                        <a:rPr lang="en-US" sz="900" u="none" strike="noStrike">
                          <a:effectLst/>
                          <a:latin typeface="+mn-lt"/>
                        </a:rPr>
                        <a:t>codelist</a:t>
                      </a:r>
                      <a:endParaRPr lang="en-US" sz="900" b="0" i="0" u="none" strike="noStrike">
                        <a:solidFill>
                          <a:srgbClr val="000000"/>
                        </a:solidFill>
                        <a:effectLst/>
                        <a:latin typeface="+mn-lt"/>
                      </a:endParaRPr>
                    </a:p>
                  </a:txBody>
                  <a:tcPr marL="9525" marR="9525" marT="9525" marB="0" anchor="b"/>
                </a:tc>
                <a:tc>
                  <a:txBody>
                    <a:bodyPr/>
                    <a:lstStyle/>
                    <a:p>
                      <a:pPr algn="l" fontAlgn="b"/>
                      <a:r>
                        <a:rPr lang="en-US" sz="900" u="none" strike="noStrike">
                          <a:effectLst/>
                          <a:latin typeface="+mn-lt"/>
                        </a:rPr>
                        <a:t>IAEG-SDGs:CL_UNIT_MEASURE(1.8)</a:t>
                      </a:r>
                      <a:endParaRPr lang="en-US" sz="900" b="0" i="0" u="none" strike="noStrike">
                        <a:solidFill>
                          <a:srgbClr val="000000"/>
                        </a:solidFill>
                        <a:effectLst/>
                        <a:latin typeface="+mn-lt"/>
                      </a:endParaRPr>
                    </a:p>
                  </a:txBody>
                  <a:tcPr marL="9525" marR="9525" marT="9525" marB="0" anchor="b"/>
                </a:tc>
                <a:tc>
                  <a:txBody>
                    <a:bodyPr/>
                    <a:lstStyle/>
                    <a:p>
                      <a:pPr algn="l" fontAlgn="b"/>
                      <a:r>
                        <a:rPr lang="en-US" sz="900" u="none" strike="noStrike" dirty="0">
                          <a:effectLst/>
                        </a:rPr>
                        <a:t>String</a:t>
                      </a:r>
                      <a:endParaRPr lang="en-US" sz="9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3982763982"/>
                  </a:ext>
                </a:extLst>
              </a:tr>
              <a:tr h="190500">
                <a:tc>
                  <a:txBody>
                    <a:bodyPr/>
                    <a:lstStyle/>
                    <a:p>
                      <a:pPr algn="l" fontAlgn="b"/>
                      <a:r>
                        <a:rPr lang="en-US" sz="900" u="none" strike="noStrike" dirty="0">
                          <a:effectLst/>
                          <a:latin typeface="+mn-lt"/>
                        </a:rPr>
                        <a:t>BASE_PER</a:t>
                      </a:r>
                      <a:endParaRPr lang="en-US" sz="900" b="0" i="0" u="none" strike="noStrike" dirty="0">
                        <a:solidFill>
                          <a:srgbClr val="000000"/>
                        </a:solidFill>
                        <a:effectLst/>
                        <a:latin typeface="+mn-lt"/>
                      </a:endParaRPr>
                    </a:p>
                  </a:txBody>
                  <a:tcPr marL="9525" marR="9525" marT="9525" marB="0" anchor="b"/>
                </a:tc>
                <a:tc>
                  <a:txBody>
                    <a:bodyPr/>
                    <a:lstStyle/>
                    <a:p>
                      <a:pPr algn="l" fontAlgn="b"/>
                      <a:r>
                        <a:rPr lang="en-US" sz="900" u="none" strike="noStrike">
                          <a:effectLst/>
                          <a:latin typeface="+mn-lt"/>
                        </a:rPr>
                        <a:t>uncoded</a:t>
                      </a:r>
                      <a:endParaRPr lang="en-US" sz="900" b="0" i="0" u="none" strike="noStrike">
                        <a:solidFill>
                          <a:srgbClr val="000000"/>
                        </a:solidFill>
                        <a:effectLst/>
                        <a:latin typeface="+mn-lt"/>
                      </a:endParaRPr>
                    </a:p>
                  </a:txBody>
                  <a:tcPr marL="9525" marR="9525" marT="9525" marB="0" anchor="b"/>
                </a:tc>
                <a:tc>
                  <a:txBody>
                    <a:bodyPr/>
                    <a:lstStyle/>
                    <a:p>
                      <a:pPr algn="l" fontAlgn="b"/>
                      <a:endParaRPr lang="en-US" sz="900" b="0" i="0" u="none" strike="noStrike">
                        <a:solidFill>
                          <a:srgbClr val="000000"/>
                        </a:solidFill>
                        <a:effectLst/>
                        <a:latin typeface="+mn-lt"/>
                      </a:endParaRPr>
                    </a:p>
                  </a:txBody>
                  <a:tcPr marL="9525" marR="9525" marT="9525" marB="0" anchor="b"/>
                </a:tc>
                <a:tc>
                  <a:txBody>
                    <a:bodyPr/>
                    <a:lstStyle/>
                    <a:p>
                      <a:pPr algn="l" fontAlgn="b"/>
                      <a:r>
                        <a:rPr lang="en-US" sz="900" u="none" strike="noStrike" dirty="0">
                          <a:effectLst/>
                          <a:latin typeface="+mn-lt"/>
                        </a:rPr>
                        <a:t>Date Time</a:t>
                      </a:r>
                      <a:endParaRPr lang="en-US" sz="9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019531813"/>
                  </a:ext>
                </a:extLst>
              </a:tr>
              <a:tr h="190500">
                <a:tc>
                  <a:txBody>
                    <a:bodyPr/>
                    <a:lstStyle/>
                    <a:p>
                      <a:pPr algn="l" fontAlgn="b"/>
                      <a:r>
                        <a:rPr lang="en-US" sz="900" u="none" strike="noStrike" dirty="0">
                          <a:effectLst/>
                          <a:latin typeface="+mn-lt"/>
                        </a:rPr>
                        <a:t>NATURE</a:t>
                      </a:r>
                      <a:endParaRPr lang="en-US" sz="900" b="0" i="0" u="none" strike="noStrike" dirty="0">
                        <a:solidFill>
                          <a:srgbClr val="000000"/>
                        </a:solidFill>
                        <a:effectLst/>
                        <a:latin typeface="+mn-lt"/>
                      </a:endParaRPr>
                    </a:p>
                  </a:txBody>
                  <a:tcPr marL="9525" marR="9525" marT="9525" marB="0" anchor="b"/>
                </a:tc>
                <a:tc>
                  <a:txBody>
                    <a:bodyPr/>
                    <a:lstStyle/>
                    <a:p>
                      <a:pPr algn="l" fontAlgn="b"/>
                      <a:r>
                        <a:rPr lang="en-US" sz="900" u="none" strike="noStrike">
                          <a:effectLst/>
                          <a:latin typeface="+mn-lt"/>
                        </a:rPr>
                        <a:t>codelist</a:t>
                      </a:r>
                      <a:endParaRPr lang="en-US" sz="900" b="0" i="0" u="none" strike="noStrike">
                        <a:solidFill>
                          <a:srgbClr val="000000"/>
                        </a:solidFill>
                        <a:effectLst/>
                        <a:latin typeface="+mn-lt"/>
                      </a:endParaRPr>
                    </a:p>
                  </a:txBody>
                  <a:tcPr marL="9525" marR="9525" marT="9525" marB="0" anchor="b"/>
                </a:tc>
                <a:tc>
                  <a:txBody>
                    <a:bodyPr/>
                    <a:lstStyle/>
                    <a:p>
                      <a:pPr algn="l" fontAlgn="b"/>
                      <a:r>
                        <a:rPr lang="en-US" sz="900" u="none" strike="noStrike">
                          <a:effectLst/>
                          <a:latin typeface="+mn-lt"/>
                        </a:rPr>
                        <a:t>IAEG-SDGs:CL_NATURE(1.0)</a:t>
                      </a:r>
                      <a:endParaRPr lang="en-US" sz="900" b="0" i="0" u="none" strike="noStrike">
                        <a:solidFill>
                          <a:srgbClr val="000000"/>
                        </a:solidFill>
                        <a:effectLst/>
                        <a:latin typeface="+mn-lt"/>
                      </a:endParaRPr>
                    </a:p>
                  </a:txBody>
                  <a:tcPr marL="9525" marR="9525" marT="9525" marB="0" anchor="b"/>
                </a:tc>
                <a:tc>
                  <a:txBody>
                    <a:bodyPr/>
                    <a:lstStyle/>
                    <a:p>
                      <a:pPr algn="l" fontAlgn="b"/>
                      <a:r>
                        <a:rPr lang="en-US" sz="900" u="none" strike="noStrike" dirty="0">
                          <a:effectLst/>
                        </a:rPr>
                        <a:t>String</a:t>
                      </a:r>
                      <a:endParaRPr lang="en-US" sz="9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3134238"/>
                  </a:ext>
                </a:extLst>
              </a:tr>
              <a:tr h="190500">
                <a:tc>
                  <a:txBody>
                    <a:bodyPr/>
                    <a:lstStyle/>
                    <a:p>
                      <a:pPr algn="l" fontAlgn="b"/>
                      <a:r>
                        <a:rPr lang="en-US" sz="900" u="none" strike="noStrike" dirty="0">
                          <a:effectLst/>
                          <a:latin typeface="+mn-lt"/>
                        </a:rPr>
                        <a:t>TIME_DETAIL</a:t>
                      </a:r>
                      <a:endParaRPr lang="en-US" sz="900" b="0" i="0" u="none" strike="noStrike" dirty="0">
                        <a:solidFill>
                          <a:srgbClr val="000000"/>
                        </a:solidFill>
                        <a:effectLst/>
                        <a:latin typeface="+mn-lt"/>
                      </a:endParaRPr>
                    </a:p>
                  </a:txBody>
                  <a:tcPr marL="9525" marR="9525" marT="9525" marB="0" anchor="b"/>
                </a:tc>
                <a:tc>
                  <a:txBody>
                    <a:bodyPr/>
                    <a:lstStyle/>
                    <a:p>
                      <a:pPr algn="l" fontAlgn="b"/>
                      <a:r>
                        <a:rPr lang="en-US" sz="900" u="none" strike="noStrike">
                          <a:effectLst/>
                          <a:latin typeface="+mn-lt"/>
                        </a:rPr>
                        <a:t>free-text</a:t>
                      </a:r>
                      <a:endParaRPr lang="en-US" sz="900" b="0" i="0" u="none" strike="noStrike">
                        <a:solidFill>
                          <a:srgbClr val="000000"/>
                        </a:solidFill>
                        <a:effectLst/>
                        <a:latin typeface="+mn-lt"/>
                      </a:endParaRPr>
                    </a:p>
                  </a:txBody>
                  <a:tcPr marL="9525" marR="9525" marT="9525" marB="0" anchor="b"/>
                </a:tc>
                <a:tc>
                  <a:txBody>
                    <a:bodyPr/>
                    <a:lstStyle/>
                    <a:p>
                      <a:pPr algn="l" fontAlgn="b"/>
                      <a:endParaRPr lang="en-US" sz="900" b="0" i="0" u="none" strike="noStrike">
                        <a:solidFill>
                          <a:srgbClr val="000000"/>
                        </a:solidFill>
                        <a:effectLst/>
                        <a:latin typeface="+mn-lt"/>
                      </a:endParaRPr>
                    </a:p>
                  </a:txBody>
                  <a:tcPr marL="9525" marR="9525" marT="9525" marB="0" anchor="b"/>
                </a:tc>
                <a:tc>
                  <a:txBody>
                    <a:bodyPr/>
                    <a:lstStyle/>
                    <a:p>
                      <a:pPr algn="l" fontAlgn="b"/>
                      <a:r>
                        <a:rPr lang="en-US" sz="900" u="none" strike="noStrike" dirty="0">
                          <a:effectLst/>
                        </a:rPr>
                        <a:t>String</a:t>
                      </a:r>
                      <a:endParaRPr lang="en-US" sz="9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567337658"/>
                  </a:ext>
                </a:extLst>
              </a:tr>
              <a:tr h="190500">
                <a:tc>
                  <a:txBody>
                    <a:bodyPr/>
                    <a:lstStyle/>
                    <a:p>
                      <a:pPr algn="l" fontAlgn="b"/>
                      <a:r>
                        <a:rPr lang="en-US" sz="900" u="none" strike="noStrike" dirty="0">
                          <a:effectLst/>
                          <a:latin typeface="+mn-lt"/>
                        </a:rPr>
                        <a:t>COMMENT_OBS</a:t>
                      </a:r>
                      <a:endParaRPr lang="en-US" sz="900" b="0" i="0" u="none" strike="noStrike" dirty="0">
                        <a:solidFill>
                          <a:srgbClr val="000000"/>
                        </a:solidFill>
                        <a:effectLst/>
                        <a:latin typeface="+mn-lt"/>
                      </a:endParaRPr>
                    </a:p>
                  </a:txBody>
                  <a:tcPr marL="9525" marR="9525" marT="9525" marB="0" anchor="b"/>
                </a:tc>
                <a:tc>
                  <a:txBody>
                    <a:bodyPr/>
                    <a:lstStyle/>
                    <a:p>
                      <a:pPr algn="l" fontAlgn="b"/>
                      <a:r>
                        <a:rPr lang="en-US" sz="900" u="none" strike="noStrike">
                          <a:effectLst/>
                          <a:latin typeface="+mn-lt"/>
                        </a:rPr>
                        <a:t>free-text</a:t>
                      </a:r>
                      <a:endParaRPr lang="en-US" sz="900" b="0" i="0" u="none" strike="noStrike">
                        <a:solidFill>
                          <a:srgbClr val="000000"/>
                        </a:solidFill>
                        <a:effectLst/>
                        <a:latin typeface="+mn-lt"/>
                      </a:endParaRPr>
                    </a:p>
                  </a:txBody>
                  <a:tcPr marL="9525" marR="9525" marT="9525" marB="0" anchor="b"/>
                </a:tc>
                <a:tc>
                  <a:txBody>
                    <a:bodyPr/>
                    <a:lstStyle/>
                    <a:p>
                      <a:pPr algn="l" fontAlgn="b"/>
                      <a:endParaRPr lang="en-US" sz="900" b="0" i="0" u="none" strike="noStrike">
                        <a:solidFill>
                          <a:srgbClr val="000000"/>
                        </a:solidFill>
                        <a:effectLst/>
                        <a:latin typeface="+mn-lt"/>
                      </a:endParaRPr>
                    </a:p>
                  </a:txBody>
                  <a:tcPr marL="9525" marR="9525" marT="9525" marB="0" anchor="b"/>
                </a:tc>
                <a:tc>
                  <a:txBody>
                    <a:bodyPr/>
                    <a:lstStyle/>
                    <a:p>
                      <a:pPr algn="l" fontAlgn="b"/>
                      <a:r>
                        <a:rPr lang="en-US" sz="900" u="none" strike="noStrike" dirty="0">
                          <a:effectLst/>
                        </a:rPr>
                        <a:t>String</a:t>
                      </a:r>
                      <a:endParaRPr lang="en-US" sz="9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174357982"/>
                  </a:ext>
                </a:extLst>
              </a:tr>
              <a:tr h="190500">
                <a:tc>
                  <a:txBody>
                    <a:bodyPr/>
                    <a:lstStyle/>
                    <a:p>
                      <a:pPr algn="l" fontAlgn="b"/>
                      <a:r>
                        <a:rPr lang="en-US" sz="900" u="none" strike="noStrike" dirty="0">
                          <a:effectLst/>
                          <a:latin typeface="+mn-lt"/>
                        </a:rPr>
                        <a:t>TIME_COVERAGE</a:t>
                      </a:r>
                      <a:endParaRPr lang="en-US" sz="900" b="0" i="0" u="none" strike="noStrike" dirty="0">
                        <a:solidFill>
                          <a:srgbClr val="000000"/>
                        </a:solidFill>
                        <a:effectLst/>
                        <a:latin typeface="+mn-lt"/>
                      </a:endParaRPr>
                    </a:p>
                  </a:txBody>
                  <a:tcPr marL="9525" marR="9525" marT="9525" marB="0" anchor="b"/>
                </a:tc>
                <a:tc>
                  <a:txBody>
                    <a:bodyPr/>
                    <a:lstStyle/>
                    <a:p>
                      <a:pPr algn="l" fontAlgn="b"/>
                      <a:r>
                        <a:rPr lang="en-US" sz="900" u="none" strike="noStrike">
                          <a:effectLst/>
                          <a:latin typeface="+mn-lt"/>
                        </a:rPr>
                        <a:t>uncoded</a:t>
                      </a:r>
                      <a:endParaRPr lang="en-US" sz="900" b="0" i="0" u="none" strike="noStrike">
                        <a:solidFill>
                          <a:srgbClr val="000000"/>
                        </a:solidFill>
                        <a:effectLst/>
                        <a:latin typeface="+mn-lt"/>
                      </a:endParaRPr>
                    </a:p>
                  </a:txBody>
                  <a:tcPr marL="9525" marR="9525" marT="9525" marB="0" anchor="b"/>
                </a:tc>
                <a:tc>
                  <a:txBody>
                    <a:bodyPr/>
                    <a:lstStyle/>
                    <a:p>
                      <a:pPr algn="l" fontAlgn="b"/>
                      <a:endParaRPr lang="en-US" sz="900" b="0" i="0" u="none" strike="noStrike">
                        <a:solidFill>
                          <a:srgbClr val="000000"/>
                        </a:solidFill>
                        <a:effectLst/>
                        <a:latin typeface="+mn-lt"/>
                      </a:endParaRPr>
                    </a:p>
                  </a:txBody>
                  <a:tcPr marL="9525" marR="9525" marT="9525" marB="0" anchor="b"/>
                </a:tc>
                <a:tc>
                  <a:txBody>
                    <a:bodyPr/>
                    <a:lstStyle/>
                    <a:p>
                      <a:pPr algn="l" fontAlgn="b"/>
                      <a:r>
                        <a:rPr lang="en-US" sz="900" u="none" strike="noStrike" dirty="0">
                          <a:effectLst/>
                          <a:latin typeface="+mn-lt"/>
                        </a:rPr>
                        <a:t>Date Time</a:t>
                      </a:r>
                      <a:endParaRPr lang="en-US" sz="9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3809215811"/>
                  </a:ext>
                </a:extLst>
              </a:tr>
              <a:tr h="190500">
                <a:tc>
                  <a:txBody>
                    <a:bodyPr/>
                    <a:lstStyle/>
                    <a:p>
                      <a:pPr algn="l" fontAlgn="b"/>
                      <a:r>
                        <a:rPr lang="en-US" sz="900" u="none" strike="noStrike" dirty="0">
                          <a:effectLst/>
                          <a:latin typeface="+mn-lt"/>
                        </a:rPr>
                        <a:t>UPPER_BOUND</a:t>
                      </a:r>
                      <a:endParaRPr lang="en-US" sz="900" b="0" i="0" u="none" strike="noStrike" dirty="0">
                        <a:solidFill>
                          <a:srgbClr val="000000"/>
                        </a:solidFill>
                        <a:effectLst/>
                        <a:latin typeface="+mn-lt"/>
                      </a:endParaRPr>
                    </a:p>
                  </a:txBody>
                  <a:tcPr marL="9525" marR="9525" marT="9525" marB="0" anchor="b"/>
                </a:tc>
                <a:tc>
                  <a:txBody>
                    <a:bodyPr/>
                    <a:lstStyle/>
                    <a:p>
                      <a:pPr algn="l" fontAlgn="b"/>
                      <a:r>
                        <a:rPr lang="en-US" sz="900" u="none" strike="noStrike">
                          <a:effectLst/>
                          <a:latin typeface="+mn-lt"/>
                        </a:rPr>
                        <a:t>uncoded</a:t>
                      </a:r>
                      <a:endParaRPr lang="en-US" sz="900" b="0" i="0" u="none" strike="noStrike">
                        <a:solidFill>
                          <a:srgbClr val="000000"/>
                        </a:solidFill>
                        <a:effectLst/>
                        <a:latin typeface="+mn-lt"/>
                      </a:endParaRPr>
                    </a:p>
                  </a:txBody>
                  <a:tcPr marL="9525" marR="9525" marT="9525" marB="0" anchor="b"/>
                </a:tc>
                <a:tc>
                  <a:txBody>
                    <a:bodyPr/>
                    <a:lstStyle/>
                    <a:p>
                      <a:pPr algn="l" fontAlgn="b"/>
                      <a:endParaRPr lang="en-US" sz="900" b="0" i="0" u="none" strike="noStrike">
                        <a:solidFill>
                          <a:srgbClr val="000000"/>
                        </a:solidFill>
                        <a:effectLst/>
                        <a:latin typeface="+mn-lt"/>
                      </a:endParaRPr>
                    </a:p>
                  </a:txBody>
                  <a:tcPr marL="9525" marR="9525" marT="9525" marB="0" anchor="b"/>
                </a:tc>
                <a:tc>
                  <a:txBody>
                    <a:bodyPr/>
                    <a:lstStyle/>
                    <a:p>
                      <a:pPr algn="l" fontAlgn="b"/>
                      <a:r>
                        <a:rPr lang="en-US" sz="900" u="none" strike="noStrike" dirty="0">
                          <a:effectLst/>
                          <a:latin typeface="+mn-lt"/>
                        </a:rPr>
                        <a:t>Double</a:t>
                      </a:r>
                      <a:endParaRPr lang="en-US" sz="9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464288511"/>
                  </a:ext>
                </a:extLst>
              </a:tr>
              <a:tr h="190500">
                <a:tc>
                  <a:txBody>
                    <a:bodyPr/>
                    <a:lstStyle/>
                    <a:p>
                      <a:pPr algn="l" fontAlgn="b"/>
                      <a:r>
                        <a:rPr lang="en-US" sz="900" u="none" strike="noStrike" dirty="0">
                          <a:effectLst/>
                          <a:latin typeface="+mn-lt"/>
                        </a:rPr>
                        <a:t>LOWER_BOUND</a:t>
                      </a:r>
                      <a:endParaRPr lang="en-US" sz="900" b="0" i="0" u="none" strike="noStrike" dirty="0">
                        <a:solidFill>
                          <a:srgbClr val="000000"/>
                        </a:solidFill>
                        <a:effectLst/>
                        <a:latin typeface="+mn-lt"/>
                      </a:endParaRPr>
                    </a:p>
                  </a:txBody>
                  <a:tcPr marL="9525" marR="9525" marT="9525" marB="0" anchor="b"/>
                </a:tc>
                <a:tc>
                  <a:txBody>
                    <a:bodyPr/>
                    <a:lstStyle/>
                    <a:p>
                      <a:pPr algn="l" fontAlgn="b"/>
                      <a:r>
                        <a:rPr lang="en-US" sz="900" u="none" strike="noStrike">
                          <a:effectLst/>
                          <a:latin typeface="+mn-lt"/>
                        </a:rPr>
                        <a:t>uncoded</a:t>
                      </a:r>
                      <a:endParaRPr lang="en-US" sz="900" b="0" i="0" u="none" strike="noStrike">
                        <a:solidFill>
                          <a:srgbClr val="000000"/>
                        </a:solidFill>
                        <a:effectLst/>
                        <a:latin typeface="+mn-lt"/>
                      </a:endParaRPr>
                    </a:p>
                  </a:txBody>
                  <a:tcPr marL="9525" marR="9525" marT="9525" marB="0" anchor="b"/>
                </a:tc>
                <a:tc>
                  <a:txBody>
                    <a:bodyPr/>
                    <a:lstStyle/>
                    <a:p>
                      <a:pPr algn="l" fontAlgn="b"/>
                      <a:endParaRPr lang="en-US" sz="900" b="0" i="0" u="none" strike="noStrike">
                        <a:solidFill>
                          <a:srgbClr val="000000"/>
                        </a:solidFill>
                        <a:effectLst/>
                        <a:latin typeface="+mn-lt"/>
                      </a:endParaRPr>
                    </a:p>
                  </a:txBody>
                  <a:tcPr marL="9525" marR="9525" marT="9525" marB="0" anchor="b"/>
                </a:tc>
                <a:tc>
                  <a:txBody>
                    <a:bodyPr/>
                    <a:lstStyle/>
                    <a:p>
                      <a:pPr algn="l" fontAlgn="b"/>
                      <a:r>
                        <a:rPr lang="en-US" sz="900" u="none" strike="noStrike" dirty="0">
                          <a:effectLst/>
                          <a:latin typeface="+mn-lt"/>
                        </a:rPr>
                        <a:t>Double</a:t>
                      </a:r>
                      <a:endParaRPr lang="en-US" sz="9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684867934"/>
                  </a:ext>
                </a:extLst>
              </a:tr>
              <a:tr h="190500">
                <a:tc>
                  <a:txBody>
                    <a:bodyPr/>
                    <a:lstStyle/>
                    <a:p>
                      <a:pPr algn="l" fontAlgn="b"/>
                      <a:r>
                        <a:rPr lang="en-US" sz="900" u="none" strike="noStrike" dirty="0">
                          <a:effectLst/>
                          <a:latin typeface="+mn-lt"/>
                        </a:rPr>
                        <a:t>SOURCE_DETAIL</a:t>
                      </a:r>
                      <a:endParaRPr lang="en-US" sz="900" b="0" i="0" u="none" strike="noStrike" dirty="0">
                        <a:solidFill>
                          <a:srgbClr val="000000"/>
                        </a:solidFill>
                        <a:effectLst/>
                        <a:latin typeface="+mn-lt"/>
                      </a:endParaRPr>
                    </a:p>
                  </a:txBody>
                  <a:tcPr marL="9525" marR="9525" marT="9525" marB="0" anchor="b"/>
                </a:tc>
                <a:tc>
                  <a:txBody>
                    <a:bodyPr/>
                    <a:lstStyle/>
                    <a:p>
                      <a:pPr algn="l" fontAlgn="b"/>
                      <a:r>
                        <a:rPr lang="en-US" sz="900" u="none" strike="noStrike">
                          <a:effectLst/>
                          <a:latin typeface="+mn-lt"/>
                        </a:rPr>
                        <a:t>free-text</a:t>
                      </a:r>
                      <a:endParaRPr lang="en-US" sz="900" b="0" i="0" u="none" strike="noStrike">
                        <a:solidFill>
                          <a:srgbClr val="000000"/>
                        </a:solidFill>
                        <a:effectLst/>
                        <a:latin typeface="+mn-lt"/>
                      </a:endParaRPr>
                    </a:p>
                  </a:txBody>
                  <a:tcPr marL="9525" marR="9525" marT="9525" marB="0" anchor="b"/>
                </a:tc>
                <a:tc>
                  <a:txBody>
                    <a:bodyPr/>
                    <a:lstStyle/>
                    <a:p>
                      <a:pPr algn="l" fontAlgn="b"/>
                      <a:endParaRPr lang="en-US" sz="900" b="0" i="0" u="none" strike="noStrike">
                        <a:solidFill>
                          <a:srgbClr val="000000"/>
                        </a:solidFill>
                        <a:effectLst/>
                        <a:latin typeface="+mn-lt"/>
                      </a:endParaRPr>
                    </a:p>
                  </a:txBody>
                  <a:tcPr marL="9525" marR="9525" marT="9525" marB="0" anchor="b"/>
                </a:tc>
                <a:tc>
                  <a:txBody>
                    <a:bodyPr/>
                    <a:lstStyle/>
                    <a:p>
                      <a:pPr algn="l" fontAlgn="b"/>
                      <a:r>
                        <a:rPr lang="en-US" sz="900" u="none" strike="noStrike" dirty="0">
                          <a:effectLst/>
                        </a:rPr>
                        <a:t>String</a:t>
                      </a:r>
                      <a:endParaRPr lang="en-US" sz="9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389370295"/>
                  </a:ext>
                </a:extLst>
              </a:tr>
              <a:tr h="190500">
                <a:tc>
                  <a:txBody>
                    <a:bodyPr/>
                    <a:lstStyle/>
                    <a:p>
                      <a:pPr algn="l" fontAlgn="b"/>
                      <a:r>
                        <a:rPr lang="en-US" sz="900" u="none" strike="noStrike" dirty="0">
                          <a:effectLst/>
                          <a:latin typeface="+mn-lt"/>
                        </a:rPr>
                        <a:t>COMMENT_TS</a:t>
                      </a:r>
                      <a:endParaRPr lang="en-US" sz="900" b="0" i="0" u="none" strike="noStrike" dirty="0">
                        <a:solidFill>
                          <a:srgbClr val="000000"/>
                        </a:solidFill>
                        <a:effectLst/>
                        <a:latin typeface="+mn-lt"/>
                      </a:endParaRPr>
                    </a:p>
                  </a:txBody>
                  <a:tcPr marL="9525" marR="9525" marT="9525" marB="0" anchor="b"/>
                </a:tc>
                <a:tc>
                  <a:txBody>
                    <a:bodyPr/>
                    <a:lstStyle/>
                    <a:p>
                      <a:pPr algn="l" fontAlgn="b"/>
                      <a:r>
                        <a:rPr lang="en-US" sz="900" u="none" strike="noStrike">
                          <a:effectLst/>
                          <a:latin typeface="+mn-lt"/>
                        </a:rPr>
                        <a:t>free-text</a:t>
                      </a:r>
                      <a:endParaRPr lang="en-US" sz="900" b="0" i="0" u="none" strike="noStrike">
                        <a:solidFill>
                          <a:srgbClr val="000000"/>
                        </a:solidFill>
                        <a:effectLst/>
                        <a:latin typeface="+mn-lt"/>
                      </a:endParaRPr>
                    </a:p>
                  </a:txBody>
                  <a:tcPr marL="9525" marR="9525" marT="9525" marB="0" anchor="b"/>
                </a:tc>
                <a:tc>
                  <a:txBody>
                    <a:bodyPr/>
                    <a:lstStyle/>
                    <a:p>
                      <a:pPr algn="l" fontAlgn="b"/>
                      <a:endParaRPr lang="en-US" sz="900" b="0" i="0" u="none" strike="noStrike">
                        <a:solidFill>
                          <a:srgbClr val="000000"/>
                        </a:solidFill>
                        <a:effectLst/>
                        <a:latin typeface="+mn-lt"/>
                      </a:endParaRPr>
                    </a:p>
                  </a:txBody>
                  <a:tcPr marL="9525" marR="9525" marT="9525" marB="0" anchor="b"/>
                </a:tc>
                <a:tc>
                  <a:txBody>
                    <a:bodyPr/>
                    <a:lstStyle/>
                    <a:p>
                      <a:pPr algn="l" fontAlgn="b"/>
                      <a:r>
                        <a:rPr lang="en-US" sz="900" u="none" strike="noStrike" dirty="0">
                          <a:effectLst/>
                        </a:rPr>
                        <a:t>String</a:t>
                      </a:r>
                      <a:endParaRPr lang="en-US" sz="9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3516480849"/>
                  </a:ext>
                </a:extLst>
              </a:tr>
              <a:tr h="190500">
                <a:tc>
                  <a:txBody>
                    <a:bodyPr/>
                    <a:lstStyle/>
                    <a:p>
                      <a:pPr algn="l" fontAlgn="b"/>
                      <a:r>
                        <a:rPr lang="en-US" sz="900" u="none" strike="noStrike" dirty="0">
                          <a:effectLst/>
                          <a:latin typeface="+mn-lt"/>
                        </a:rPr>
                        <a:t>GEO_INFO_URL</a:t>
                      </a:r>
                      <a:endParaRPr lang="en-US" sz="900" b="0" i="0" u="none" strike="noStrike" dirty="0">
                        <a:solidFill>
                          <a:srgbClr val="000000"/>
                        </a:solidFill>
                        <a:effectLst/>
                        <a:latin typeface="+mn-lt"/>
                      </a:endParaRPr>
                    </a:p>
                  </a:txBody>
                  <a:tcPr marL="9525" marR="9525" marT="9525" marB="0" anchor="b"/>
                </a:tc>
                <a:tc>
                  <a:txBody>
                    <a:bodyPr/>
                    <a:lstStyle/>
                    <a:p>
                      <a:pPr algn="l" fontAlgn="b"/>
                      <a:r>
                        <a:rPr lang="en-US" sz="900" u="none" strike="noStrike">
                          <a:effectLst/>
                          <a:latin typeface="+mn-lt"/>
                        </a:rPr>
                        <a:t>free-text</a:t>
                      </a:r>
                      <a:endParaRPr lang="en-US" sz="900" b="0" i="0" u="none" strike="noStrike">
                        <a:solidFill>
                          <a:srgbClr val="000000"/>
                        </a:solidFill>
                        <a:effectLst/>
                        <a:latin typeface="+mn-lt"/>
                      </a:endParaRPr>
                    </a:p>
                  </a:txBody>
                  <a:tcPr marL="9525" marR="9525" marT="9525" marB="0" anchor="b"/>
                </a:tc>
                <a:tc>
                  <a:txBody>
                    <a:bodyPr/>
                    <a:lstStyle/>
                    <a:p>
                      <a:pPr algn="l" fontAlgn="b"/>
                      <a:endParaRPr lang="en-US" sz="900" b="0" i="0" u="none" strike="noStrike">
                        <a:solidFill>
                          <a:srgbClr val="000000"/>
                        </a:solidFill>
                        <a:effectLst/>
                        <a:latin typeface="+mn-lt"/>
                      </a:endParaRPr>
                    </a:p>
                  </a:txBody>
                  <a:tcPr marL="9525" marR="9525" marT="9525" marB="0" anchor="b"/>
                </a:tc>
                <a:tc>
                  <a:txBody>
                    <a:bodyPr/>
                    <a:lstStyle/>
                    <a:p>
                      <a:pPr algn="l" fontAlgn="b"/>
                      <a:r>
                        <a:rPr lang="en-US" sz="900" u="none" strike="noStrike" dirty="0">
                          <a:effectLst/>
                        </a:rPr>
                        <a:t>String</a:t>
                      </a:r>
                      <a:endParaRPr lang="en-US" sz="9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370645412"/>
                  </a:ext>
                </a:extLst>
              </a:tr>
              <a:tr h="190500">
                <a:tc>
                  <a:txBody>
                    <a:bodyPr/>
                    <a:lstStyle/>
                    <a:p>
                      <a:pPr algn="l" fontAlgn="b"/>
                      <a:r>
                        <a:rPr lang="en-US" sz="900" u="none" strike="noStrike" dirty="0">
                          <a:effectLst/>
                          <a:latin typeface="+mn-lt"/>
                        </a:rPr>
                        <a:t>GEO_INFO_TYPE</a:t>
                      </a:r>
                      <a:endParaRPr lang="en-US" sz="900" b="0" i="0" u="none" strike="noStrike" dirty="0">
                        <a:solidFill>
                          <a:srgbClr val="000000"/>
                        </a:solidFill>
                        <a:effectLst/>
                        <a:latin typeface="+mn-lt"/>
                      </a:endParaRPr>
                    </a:p>
                  </a:txBody>
                  <a:tcPr marL="9525" marR="9525" marT="9525" marB="0" anchor="b"/>
                </a:tc>
                <a:tc>
                  <a:txBody>
                    <a:bodyPr/>
                    <a:lstStyle/>
                    <a:p>
                      <a:pPr algn="l" fontAlgn="b"/>
                      <a:r>
                        <a:rPr lang="en-US" sz="900" u="none" strike="noStrike">
                          <a:effectLst/>
                          <a:latin typeface="+mn-lt"/>
                        </a:rPr>
                        <a:t>codelist</a:t>
                      </a:r>
                      <a:endParaRPr lang="en-US" sz="900" b="0" i="0" u="none" strike="noStrike">
                        <a:solidFill>
                          <a:srgbClr val="000000"/>
                        </a:solidFill>
                        <a:effectLst/>
                        <a:latin typeface="+mn-lt"/>
                      </a:endParaRPr>
                    </a:p>
                  </a:txBody>
                  <a:tcPr marL="9525" marR="9525" marT="9525" marB="0" anchor="b"/>
                </a:tc>
                <a:tc>
                  <a:txBody>
                    <a:bodyPr/>
                    <a:lstStyle/>
                    <a:p>
                      <a:pPr algn="l" fontAlgn="b"/>
                      <a:r>
                        <a:rPr lang="en-US" sz="900" u="none" strike="noStrike">
                          <a:effectLst/>
                          <a:latin typeface="+mn-lt"/>
                        </a:rPr>
                        <a:t>IAEG-SDGs:CL_GEO_INFO_TYPE(1.0)</a:t>
                      </a:r>
                      <a:endParaRPr lang="en-US" sz="900" b="0" i="0" u="none" strike="noStrike">
                        <a:solidFill>
                          <a:srgbClr val="000000"/>
                        </a:solidFill>
                        <a:effectLst/>
                        <a:latin typeface="+mn-lt"/>
                      </a:endParaRPr>
                    </a:p>
                  </a:txBody>
                  <a:tcPr marL="9525" marR="9525" marT="9525" marB="0" anchor="b"/>
                </a:tc>
                <a:tc>
                  <a:txBody>
                    <a:bodyPr/>
                    <a:lstStyle/>
                    <a:p>
                      <a:pPr algn="l" fontAlgn="b"/>
                      <a:r>
                        <a:rPr lang="en-US" sz="900" u="none" strike="noStrike" dirty="0">
                          <a:effectLst/>
                        </a:rPr>
                        <a:t>String</a:t>
                      </a:r>
                      <a:endParaRPr lang="en-US" sz="9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96303601"/>
                  </a:ext>
                </a:extLst>
              </a:tr>
              <a:tr h="190500">
                <a:tc>
                  <a:txBody>
                    <a:bodyPr/>
                    <a:lstStyle/>
                    <a:p>
                      <a:pPr algn="l" fontAlgn="b"/>
                      <a:r>
                        <a:rPr lang="en-US" sz="900" u="none" strike="noStrike" dirty="0">
                          <a:effectLst/>
                          <a:latin typeface="+mn-lt"/>
                        </a:rPr>
                        <a:t>CUST_BREAKDOWN_LB</a:t>
                      </a:r>
                      <a:endParaRPr lang="en-US" sz="900" b="0" i="0" u="none" strike="noStrike" dirty="0">
                        <a:solidFill>
                          <a:srgbClr val="000000"/>
                        </a:solidFill>
                        <a:effectLst/>
                        <a:latin typeface="+mn-lt"/>
                      </a:endParaRPr>
                    </a:p>
                  </a:txBody>
                  <a:tcPr marL="9525" marR="9525" marT="9525" marB="0" anchor="b"/>
                </a:tc>
                <a:tc>
                  <a:txBody>
                    <a:bodyPr/>
                    <a:lstStyle/>
                    <a:p>
                      <a:pPr algn="l" fontAlgn="b"/>
                      <a:r>
                        <a:rPr lang="en-US" sz="900" u="none" strike="noStrike">
                          <a:effectLst/>
                          <a:latin typeface="+mn-lt"/>
                        </a:rPr>
                        <a:t>free-text</a:t>
                      </a:r>
                      <a:endParaRPr lang="en-US" sz="900" b="0" i="0" u="none" strike="noStrike">
                        <a:solidFill>
                          <a:srgbClr val="000000"/>
                        </a:solidFill>
                        <a:effectLst/>
                        <a:latin typeface="+mn-lt"/>
                      </a:endParaRPr>
                    </a:p>
                  </a:txBody>
                  <a:tcPr marL="9525" marR="9525" marT="9525" marB="0" anchor="b"/>
                </a:tc>
                <a:tc>
                  <a:txBody>
                    <a:bodyPr/>
                    <a:lstStyle/>
                    <a:p>
                      <a:pPr algn="l" fontAlgn="b"/>
                      <a:endParaRPr lang="en-US" sz="900" b="0" i="0" u="none" strike="noStrike">
                        <a:solidFill>
                          <a:srgbClr val="000000"/>
                        </a:solidFill>
                        <a:effectLst/>
                        <a:latin typeface="+mn-lt"/>
                      </a:endParaRPr>
                    </a:p>
                  </a:txBody>
                  <a:tcPr marL="9525" marR="9525" marT="9525" marB="0" anchor="b"/>
                </a:tc>
                <a:tc>
                  <a:txBody>
                    <a:bodyPr/>
                    <a:lstStyle/>
                    <a:p>
                      <a:pPr algn="l" fontAlgn="b"/>
                      <a:r>
                        <a:rPr lang="en-US" sz="900" u="none" strike="noStrike" dirty="0">
                          <a:effectLst/>
                        </a:rPr>
                        <a:t>String</a:t>
                      </a:r>
                      <a:endParaRPr lang="en-US" sz="9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941112514"/>
                  </a:ext>
                </a:extLst>
              </a:tr>
              <a:tr h="190500">
                <a:tc>
                  <a:txBody>
                    <a:bodyPr/>
                    <a:lstStyle/>
                    <a:p>
                      <a:pPr algn="l" fontAlgn="b"/>
                      <a:r>
                        <a:rPr lang="en-US" sz="900" u="none" strike="noStrike" dirty="0">
                          <a:effectLst/>
                          <a:latin typeface="+mn-lt"/>
                        </a:rPr>
                        <a:t>DATA_LAST_UPDATE</a:t>
                      </a:r>
                      <a:endParaRPr lang="en-US" sz="900" b="0" i="0" u="none" strike="noStrike" dirty="0">
                        <a:solidFill>
                          <a:srgbClr val="000000"/>
                        </a:solidFill>
                        <a:effectLst/>
                        <a:latin typeface="+mn-lt"/>
                      </a:endParaRPr>
                    </a:p>
                  </a:txBody>
                  <a:tcPr marL="9525" marR="9525" marT="9525" marB="0" anchor="b"/>
                </a:tc>
                <a:tc>
                  <a:txBody>
                    <a:bodyPr/>
                    <a:lstStyle/>
                    <a:p>
                      <a:pPr algn="l" fontAlgn="b"/>
                      <a:r>
                        <a:rPr lang="en-US" sz="900" u="none" strike="noStrike">
                          <a:effectLst/>
                          <a:latin typeface="+mn-lt"/>
                        </a:rPr>
                        <a:t>uncoded</a:t>
                      </a:r>
                      <a:endParaRPr lang="en-US" sz="900" b="0" i="0" u="none" strike="noStrike">
                        <a:solidFill>
                          <a:srgbClr val="000000"/>
                        </a:solidFill>
                        <a:effectLst/>
                        <a:latin typeface="+mn-lt"/>
                      </a:endParaRPr>
                    </a:p>
                  </a:txBody>
                  <a:tcPr marL="9525" marR="9525" marT="9525" marB="0" anchor="b"/>
                </a:tc>
                <a:tc>
                  <a:txBody>
                    <a:bodyPr/>
                    <a:lstStyle/>
                    <a:p>
                      <a:pPr algn="l" fontAlgn="b"/>
                      <a:endParaRPr lang="en-US" sz="900" b="0" i="0" u="none" strike="noStrike">
                        <a:solidFill>
                          <a:srgbClr val="000000"/>
                        </a:solidFill>
                        <a:effectLst/>
                        <a:latin typeface="+mn-lt"/>
                      </a:endParaRPr>
                    </a:p>
                  </a:txBody>
                  <a:tcPr marL="9525" marR="9525" marT="9525" marB="0" anchor="b"/>
                </a:tc>
                <a:tc>
                  <a:txBody>
                    <a:bodyPr/>
                    <a:lstStyle/>
                    <a:p>
                      <a:pPr algn="l" fontAlgn="b"/>
                      <a:r>
                        <a:rPr lang="en-US" sz="900" u="none" strike="noStrike" dirty="0">
                          <a:effectLst/>
                          <a:latin typeface="+mn-lt"/>
                        </a:rPr>
                        <a:t>Date Time</a:t>
                      </a:r>
                      <a:endParaRPr lang="en-US" sz="9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3771682839"/>
                  </a:ext>
                </a:extLst>
              </a:tr>
            </a:tbl>
          </a:graphicData>
        </a:graphic>
      </p:graphicFrame>
      <p:graphicFrame>
        <p:nvGraphicFramePr>
          <p:cNvPr id="5" name="Table 4">
            <a:extLst>
              <a:ext uri="{FF2B5EF4-FFF2-40B4-BE49-F238E27FC236}">
                <a16:creationId xmlns:a16="http://schemas.microsoft.com/office/drawing/2014/main" id="{0E760FF2-4098-D710-414B-136E533D883E}"/>
              </a:ext>
            </a:extLst>
          </p:cNvPr>
          <p:cNvGraphicFramePr>
            <a:graphicFrameLocks noGrp="1"/>
          </p:cNvGraphicFramePr>
          <p:nvPr>
            <p:extLst>
              <p:ext uri="{D42A27DB-BD31-4B8C-83A1-F6EECF244321}">
                <p14:modId xmlns:p14="http://schemas.microsoft.com/office/powerpoint/2010/main" val="2099030585"/>
              </p:ext>
            </p:extLst>
          </p:nvPr>
        </p:nvGraphicFramePr>
        <p:xfrm>
          <a:off x="2115046" y="4441637"/>
          <a:ext cx="6272253" cy="381000"/>
        </p:xfrm>
        <a:graphic>
          <a:graphicData uri="http://schemas.openxmlformats.org/drawingml/2006/table">
            <a:tbl>
              <a:tblPr>
                <a:tableStyleId>{22838BEF-8BB2-4498-84A7-C5851F593DF1}</a:tableStyleId>
              </a:tblPr>
              <a:tblGrid>
                <a:gridCol w="1810284">
                  <a:extLst>
                    <a:ext uri="{9D8B030D-6E8A-4147-A177-3AD203B41FA5}">
                      <a16:colId xmlns:a16="http://schemas.microsoft.com/office/drawing/2014/main" val="3570466511"/>
                    </a:ext>
                  </a:extLst>
                </a:gridCol>
                <a:gridCol w="1211106">
                  <a:extLst>
                    <a:ext uri="{9D8B030D-6E8A-4147-A177-3AD203B41FA5}">
                      <a16:colId xmlns:a16="http://schemas.microsoft.com/office/drawing/2014/main" val="1262609197"/>
                    </a:ext>
                  </a:extLst>
                </a:gridCol>
                <a:gridCol w="2485954">
                  <a:extLst>
                    <a:ext uri="{9D8B030D-6E8A-4147-A177-3AD203B41FA5}">
                      <a16:colId xmlns:a16="http://schemas.microsoft.com/office/drawing/2014/main" val="2648041305"/>
                    </a:ext>
                  </a:extLst>
                </a:gridCol>
                <a:gridCol w="764909">
                  <a:extLst>
                    <a:ext uri="{9D8B030D-6E8A-4147-A177-3AD203B41FA5}">
                      <a16:colId xmlns:a16="http://schemas.microsoft.com/office/drawing/2014/main" val="2745764808"/>
                    </a:ext>
                  </a:extLst>
                </a:gridCol>
              </a:tblGrid>
              <a:tr h="190500">
                <a:tc>
                  <a:txBody>
                    <a:bodyPr/>
                    <a:lstStyle/>
                    <a:p>
                      <a:pPr algn="ctr" fontAlgn="b"/>
                      <a:r>
                        <a:rPr lang="en-US" sz="1100" b="1" u="none" strike="noStrike" dirty="0">
                          <a:effectLst/>
                        </a:rPr>
                        <a:t>Concept Id</a:t>
                      </a:r>
                      <a:endParaRPr lang="en-US" sz="1100" b="1" i="0" u="none" strike="noStrike" dirty="0">
                        <a:solidFill>
                          <a:srgbClr val="000000"/>
                        </a:solidFill>
                        <a:effectLst/>
                        <a:latin typeface="Calibri" panose="020F0502020204030204" pitchFamily="34" charset="0"/>
                      </a:endParaRPr>
                    </a:p>
                  </a:txBody>
                  <a:tcPr marL="9525" marR="9525" marT="9525" marB="0" anchor="b">
                    <a:solidFill>
                      <a:schemeClr val="accent1"/>
                    </a:solidFill>
                  </a:tcPr>
                </a:tc>
                <a:tc>
                  <a:txBody>
                    <a:bodyPr/>
                    <a:lstStyle/>
                    <a:p>
                      <a:pPr algn="ctr" fontAlgn="b"/>
                      <a:r>
                        <a:rPr lang="en-US" sz="1100" b="1" u="none" strike="noStrike">
                          <a:effectLst/>
                        </a:rPr>
                        <a:t>Representation</a:t>
                      </a:r>
                      <a:endParaRPr lang="en-US" sz="1100" b="1" i="0" u="none" strike="noStrike">
                        <a:solidFill>
                          <a:srgbClr val="000000"/>
                        </a:solidFill>
                        <a:effectLst/>
                        <a:latin typeface="Calibri" panose="020F0502020204030204" pitchFamily="34" charset="0"/>
                      </a:endParaRPr>
                    </a:p>
                  </a:txBody>
                  <a:tcPr marL="9525" marR="9525" marT="9525" marB="0" anchor="b">
                    <a:solidFill>
                      <a:schemeClr val="accent1"/>
                    </a:solidFill>
                  </a:tcPr>
                </a:tc>
                <a:tc>
                  <a:txBody>
                    <a:bodyPr/>
                    <a:lstStyle/>
                    <a:p>
                      <a:pPr algn="ctr" fontAlgn="b"/>
                      <a:r>
                        <a:rPr lang="en-US" sz="1100" b="1" u="none" strike="noStrike">
                          <a:effectLst/>
                        </a:rPr>
                        <a:t>Codelist</a:t>
                      </a:r>
                      <a:endParaRPr lang="en-US" sz="1100" b="1" i="0" u="none" strike="noStrike">
                        <a:solidFill>
                          <a:srgbClr val="000000"/>
                        </a:solidFill>
                        <a:effectLst/>
                        <a:latin typeface="Calibri" panose="020F0502020204030204" pitchFamily="34" charset="0"/>
                      </a:endParaRPr>
                    </a:p>
                  </a:txBody>
                  <a:tcPr marL="9525" marR="9525" marT="9525" marB="0" anchor="b">
                    <a:solidFill>
                      <a:schemeClr val="accent1"/>
                    </a:solidFill>
                  </a:tcPr>
                </a:tc>
                <a:tc>
                  <a:txBody>
                    <a:bodyPr/>
                    <a:lstStyle/>
                    <a:p>
                      <a:pPr algn="ctr" fontAlgn="b"/>
                      <a:r>
                        <a:rPr lang="en-US" sz="1100" b="1" u="none" strike="noStrike" dirty="0">
                          <a:effectLst/>
                        </a:rPr>
                        <a:t>Text Type</a:t>
                      </a:r>
                      <a:endParaRPr lang="en-US" sz="1100" b="1" i="0" u="none" strike="noStrike" dirty="0">
                        <a:solidFill>
                          <a:srgbClr val="000000"/>
                        </a:solidFill>
                        <a:effectLst/>
                        <a:latin typeface="Calibri" panose="020F0502020204030204" pitchFamily="34" charset="0"/>
                      </a:endParaRPr>
                    </a:p>
                  </a:txBody>
                  <a:tcPr marL="9525" marR="9525" marT="9525" marB="0" anchor="b">
                    <a:solidFill>
                      <a:schemeClr val="accent1"/>
                    </a:solidFill>
                  </a:tcPr>
                </a:tc>
                <a:extLst>
                  <a:ext uri="{0D108BD9-81ED-4DB2-BD59-A6C34878D82A}">
                    <a16:rowId xmlns:a16="http://schemas.microsoft.com/office/drawing/2014/main" val="3741223782"/>
                  </a:ext>
                </a:extLst>
              </a:tr>
              <a:tr h="190500">
                <a:tc>
                  <a:txBody>
                    <a:bodyPr/>
                    <a:lstStyle/>
                    <a:p>
                      <a:pPr algn="l" fontAlgn="b"/>
                      <a:r>
                        <a:rPr lang="en-US" sz="900" u="none" strike="noStrike" dirty="0">
                          <a:effectLst/>
                          <a:latin typeface="+mn-lt"/>
                        </a:rPr>
                        <a:t>OBS_VALUE</a:t>
                      </a:r>
                      <a:endParaRPr lang="en-US" sz="900" b="0" i="0" u="none" strike="noStrike" dirty="0">
                        <a:solidFill>
                          <a:srgbClr val="000000"/>
                        </a:solidFill>
                        <a:effectLst/>
                        <a:latin typeface="+mn-lt"/>
                      </a:endParaRPr>
                    </a:p>
                  </a:txBody>
                  <a:tcPr marL="9525" marR="9525" marT="9525" marB="0" anchor="b"/>
                </a:tc>
                <a:tc>
                  <a:txBody>
                    <a:bodyPr/>
                    <a:lstStyle/>
                    <a:p>
                      <a:pPr algn="l" fontAlgn="b"/>
                      <a:r>
                        <a:rPr lang="en-US" sz="900" u="none" strike="noStrike">
                          <a:effectLst/>
                          <a:latin typeface="+mn-lt"/>
                        </a:rPr>
                        <a:t>uncoded</a:t>
                      </a:r>
                      <a:endParaRPr lang="en-US" sz="900" b="0" i="0" u="none" strike="noStrike">
                        <a:solidFill>
                          <a:srgbClr val="000000"/>
                        </a:solidFill>
                        <a:effectLst/>
                        <a:latin typeface="+mn-lt"/>
                      </a:endParaRPr>
                    </a:p>
                  </a:txBody>
                  <a:tcPr marL="9525" marR="9525" marT="9525" marB="0" anchor="b"/>
                </a:tc>
                <a:tc>
                  <a:txBody>
                    <a:bodyPr/>
                    <a:lstStyle/>
                    <a:p>
                      <a:pPr algn="l" fontAlgn="b"/>
                      <a:endParaRPr lang="en-US" sz="900" b="0" i="0" u="none" strike="noStrike">
                        <a:solidFill>
                          <a:srgbClr val="000000"/>
                        </a:solidFill>
                        <a:effectLst/>
                        <a:latin typeface="+mn-lt"/>
                      </a:endParaRPr>
                    </a:p>
                  </a:txBody>
                  <a:tcPr marL="9525" marR="9525" marT="9525" marB="0" anchor="b"/>
                </a:tc>
                <a:tc>
                  <a:txBody>
                    <a:bodyPr/>
                    <a:lstStyle/>
                    <a:p>
                      <a:pPr algn="l" fontAlgn="b"/>
                      <a:r>
                        <a:rPr lang="en-US" sz="900" u="none" strike="noStrike" dirty="0">
                          <a:effectLst/>
                          <a:latin typeface="+mn-lt"/>
                        </a:rPr>
                        <a:t>Double</a:t>
                      </a:r>
                      <a:endParaRPr lang="en-US" sz="9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060620361"/>
                  </a:ext>
                </a:extLst>
              </a:tr>
            </a:tbl>
          </a:graphicData>
        </a:graphic>
      </p:graphicFrame>
      <p:sp>
        <p:nvSpPr>
          <p:cNvPr id="6" name="TextBox 5">
            <a:extLst>
              <a:ext uri="{FF2B5EF4-FFF2-40B4-BE49-F238E27FC236}">
                <a16:creationId xmlns:a16="http://schemas.microsoft.com/office/drawing/2014/main" id="{80981DCA-7D9C-55CE-8B2A-4ED8E1C43F86}"/>
              </a:ext>
            </a:extLst>
          </p:cNvPr>
          <p:cNvSpPr txBox="1"/>
          <p:nvPr/>
        </p:nvSpPr>
        <p:spPr>
          <a:xfrm>
            <a:off x="411825" y="517197"/>
            <a:ext cx="1677725"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Attributes</a:t>
            </a:r>
          </a:p>
        </p:txBody>
      </p:sp>
      <p:sp>
        <p:nvSpPr>
          <p:cNvPr id="7" name="TextBox 6">
            <a:extLst>
              <a:ext uri="{FF2B5EF4-FFF2-40B4-BE49-F238E27FC236}">
                <a16:creationId xmlns:a16="http://schemas.microsoft.com/office/drawing/2014/main" id="{25C8289B-9B2F-F200-591E-85931D92E680}"/>
              </a:ext>
            </a:extLst>
          </p:cNvPr>
          <p:cNvSpPr txBox="1"/>
          <p:nvPr/>
        </p:nvSpPr>
        <p:spPr>
          <a:xfrm>
            <a:off x="132202" y="4006334"/>
            <a:ext cx="1908953"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Primary Measure</a:t>
            </a:r>
          </a:p>
        </p:txBody>
      </p:sp>
      <p:sp>
        <p:nvSpPr>
          <p:cNvPr id="2" name="Slide Number Placeholder 1">
            <a:extLst>
              <a:ext uri="{FF2B5EF4-FFF2-40B4-BE49-F238E27FC236}">
                <a16:creationId xmlns:a16="http://schemas.microsoft.com/office/drawing/2014/main" id="{14CC7286-8D97-540C-23D7-311A758F5B92}"/>
              </a:ext>
            </a:extLst>
          </p:cNvPr>
          <p:cNvSpPr>
            <a:spLocks noGrp="1"/>
          </p:cNvSpPr>
          <p:nvPr>
            <p:ph type="sldNum" sz="quarter" idx="12"/>
          </p:nvPr>
        </p:nvSpPr>
        <p:spPr/>
        <p:txBody>
          <a:bodyPr/>
          <a:lstStyle/>
          <a:p>
            <a:fld id="{C9CA4384-AE8E-46E5-BBCD-64CFDC07B3E9}" type="slidenum">
              <a:rPr lang="en-US" smtClean="0"/>
              <a:t>25</a:t>
            </a:fld>
            <a:endParaRPr lang="en-US"/>
          </a:p>
        </p:txBody>
      </p:sp>
    </p:spTree>
    <p:custDataLst>
      <p:tags r:id="rId1"/>
    </p:custDataLst>
    <p:extLst>
      <p:ext uri="{BB962C8B-B14F-4D97-AF65-F5344CB8AC3E}">
        <p14:creationId xmlns:p14="http://schemas.microsoft.com/office/powerpoint/2010/main" val="21672288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35488-EC72-2A85-DD72-9CF723A23097}"/>
              </a:ext>
            </a:extLst>
          </p:cNvPr>
          <p:cNvSpPr txBox="1">
            <a:spLocks/>
          </p:cNvSpPr>
          <p:nvPr/>
        </p:nvSpPr>
        <p:spPr>
          <a:xfrm>
            <a:off x="749837" y="462322"/>
            <a:ext cx="3822164" cy="454100"/>
          </a:xfrm>
          <a:prstGeom prst="rect">
            <a:avLst/>
          </a:prstGeom>
        </p:spPr>
        <p:style>
          <a:lnRef idx="2">
            <a:schemeClr val="accent1"/>
          </a:lnRef>
          <a:fillRef idx="1">
            <a:schemeClr val="lt1"/>
          </a:fillRef>
          <a:effectRef idx="0">
            <a:schemeClr val="accent1"/>
          </a:effectRef>
          <a:fontRef idx="minor">
            <a:schemeClr val="dk1"/>
          </a:fontRef>
        </p:style>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b="1" dirty="0">
                <a:latin typeface="+mn-lt"/>
              </a:rPr>
              <a:t>Generic cross-domain codes</a:t>
            </a:r>
          </a:p>
        </p:txBody>
      </p:sp>
      <p:sp>
        <p:nvSpPr>
          <p:cNvPr id="4" name="Slide Number Placeholder 3">
            <a:extLst>
              <a:ext uri="{FF2B5EF4-FFF2-40B4-BE49-F238E27FC236}">
                <a16:creationId xmlns:a16="http://schemas.microsoft.com/office/drawing/2014/main" id="{42E9B271-C7BC-8C89-CC24-0C2FB24E845E}"/>
              </a:ext>
            </a:extLst>
          </p:cNvPr>
          <p:cNvSpPr>
            <a:spLocks noGrp="1"/>
          </p:cNvSpPr>
          <p:nvPr>
            <p:ph type="sldNum" sz="quarter" idx="12"/>
          </p:nvPr>
        </p:nvSpPr>
        <p:spPr>
          <a:xfrm>
            <a:off x="6457950" y="4767263"/>
            <a:ext cx="2057400" cy="273844"/>
          </a:xfrm>
        </p:spPr>
        <p:txBody>
          <a:bodyPr/>
          <a:lstStyle/>
          <a:p>
            <a:pPr>
              <a:defRPr/>
            </a:pPr>
            <a:fld id="{D3584FBB-34E0-4A73-A868-DD997E3622C2}" type="slidenum">
              <a:rPr lang="en-US" altLang="en-US" smtClean="0"/>
              <a:pPr>
                <a:defRPr/>
              </a:pPr>
              <a:t>26</a:t>
            </a:fld>
            <a:endParaRPr lang="en-US" altLang="en-US"/>
          </a:p>
        </p:txBody>
      </p:sp>
      <p:sp>
        <p:nvSpPr>
          <p:cNvPr id="8" name="Content Placeholder 6">
            <a:extLst>
              <a:ext uri="{FF2B5EF4-FFF2-40B4-BE49-F238E27FC236}">
                <a16:creationId xmlns:a16="http://schemas.microsoft.com/office/drawing/2014/main" id="{A88BEFDF-5A20-37B3-9950-A7028E1D4C18}"/>
              </a:ext>
            </a:extLst>
          </p:cNvPr>
          <p:cNvSpPr txBox="1">
            <a:spLocks/>
          </p:cNvSpPr>
          <p:nvPr/>
        </p:nvSpPr>
        <p:spPr>
          <a:xfrm>
            <a:off x="924521" y="3929046"/>
            <a:ext cx="7590829" cy="400538"/>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200" dirty="0"/>
              <a:t>These codes are recommended to be used in all code lists as appropriate.</a:t>
            </a:r>
          </a:p>
        </p:txBody>
      </p:sp>
      <p:graphicFrame>
        <p:nvGraphicFramePr>
          <p:cNvPr id="9" name="Table 5">
            <a:extLst>
              <a:ext uri="{FF2B5EF4-FFF2-40B4-BE49-F238E27FC236}">
                <a16:creationId xmlns:a16="http://schemas.microsoft.com/office/drawing/2014/main" id="{F0EF731F-CB77-49CD-D9B0-A38D43BDBE04}"/>
              </a:ext>
            </a:extLst>
          </p:cNvPr>
          <p:cNvGraphicFramePr>
            <a:graphicFrameLocks/>
          </p:cNvGraphicFramePr>
          <p:nvPr>
            <p:extLst>
              <p:ext uri="{D42A27DB-BD31-4B8C-83A1-F6EECF244321}">
                <p14:modId xmlns:p14="http://schemas.microsoft.com/office/powerpoint/2010/main" val="541527351"/>
              </p:ext>
            </p:extLst>
          </p:nvPr>
        </p:nvGraphicFramePr>
        <p:xfrm>
          <a:off x="1357205" y="1314759"/>
          <a:ext cx="6429590" cy="2503170"/>
        </p:xfrm>
        <a:graphic>
          <a:graphicData uri="http://schemas.openxmlformats.org/drawingml/2006/table">
            <a:tbl>
              <a:tblPr firstRow="1" bandRow="1">
                <a:tableStyleId>{5C22544A-7EE6-4342-B048-85BDC9FD1C3A}</a:tableStyleId>
              </a:tblPr>
              <a:tblGrid>
                <a:gridCol w="3029969">
                  <a:extLst>
                    <a:ext uri="{9D8B030D-6E8A-4147-A177-3AD203B41FA5}">
                      <a16:colId xmlns:a16="http://schemas.microsoft.com/office/drawing/2014/main" val="640949784"/>
                    </a:ext>
                  </a:extLst>
                </a:gridCol>
                <a:gridCol w="3399621">
                  <a:extLst>
                    <a:ext uri="{9D8B030D-6E8A-4147-A177-3AD203B41FA5}">
                      <a16:colId xmlns:a16="http://schemas.microsoft.com/office/drawing/2014/main" val="2196179218"/>
                    </a:ext>
                  </a:extLst>
                </a:gridCol>
              </a:tblGrid>
              <a:tr h="278130">
                <a:tc>
                  <a:txBody>
                    <a:bodyPr/>
                    <a:lstStyle/>
                    <a:p>
                      <a:pPr marL="0" marR="0" algn="ctr">
                        <a:spcBef>
                          <a:spcPts val="600"/>
                        </a:spcBef>
                        <a:spcAft>
                          <a:spcPts val="600"/>
                        </a:spcAft>
                      </a:pPr>
                      <a:r>
                        <a:rPr lang="en-GB" sz="1400" b="1" dirty="0">
                          <a:solidFill>
                            <a:schemeClr val="bg1"/>
                          </a:solidFill>
                          <a:effectLst/>
                          <a:latin typeface="+mn-lt"/>
                          <a:ea typeface="Times New Roman" panose="02020603050405020304" pitchFamily="18" charset="0"/>
                        </a:rPr>
                        <a:t>Recommended Code Value</a:t>
                      </a:r>
                      <a:endParaRPr lang="en-US" sz="1400" dirty="0">
                        <a:solidFill>
                          <a:schemeClr val="bg1"/>
                        </a:solidFill>
                        <a:effectLst/>
                        <a:latin typeface="+mn-lt"/>
                        <a:ea typeface="Times New Roman" panose="02020603050405020304" pitchFamily="18" charset="0"/>
                      </a:endParaRPr>
                    </a:p>
                  </a:txBody>
                  <a:tcPr marL="51435" marR="51435" marT="0" marB="0" anchor="ctr"/>
                </a:tc>
                <a:tc>
                  <a:txBody>
                    <a:bodyPr/>
                    <a:lstStyle/>
                    <a:p>
                      <a:pPr marL="0" marR="0" algn="ctr">
                        <a:spcBef>
                          <a:spcPts val="600"/>
                        </a:spcBef>
                        <a:spcAft>
                          <a:spcPts val="600"/>
                        </a:spcAft>
                      </a:pPr>
                      <a:r>
                        <a:rPr lang="en-GB" sz="1400" b="1" dirty="0">
                          <a:solidFill>
                            <a:schemeClr val="bg1"/>
                          </a:solidFill>
                          <a:effectLst/>
                          <a:latin typeface="+mn-lt"/>
                          <a:ea typeface="Times New Roman" panose="02020603050405020304" pitchFamily="18" charset="0"/>
                        </a:rPr>
                        <a:t>Recommended Code Description</a:t>
                      </a:r>
                      <a:endParaRPr lang="en-US" sz="1400" dirty="0">
                        <a:solidFill>
                          <a:schemeClr val="bg1"/>
                        </a:solidFill>
                        <a:effectLst/>
                        <a:latin typeface="+mn-lt"/>
                        <a:ea typeface="Times New Roman" panose="02020603050405020304" pitchFamily="18" charset="0"/>
                      </a:endParaRPr>
                    </a:p>
                  </a:txBody>
                  <a:tcPr marL="51435" marR="51435" marT="0" marB="0" anchor="ctr"/>
                </a:tc>
                <a:extLst>
                  <a:ext uri="{0D108BD9-81ED-4DB2-BD59-A6C34878D82A}">
                    <a16:rowId xmlns:a16="http://schemas.microsoft.com/office/drawing/2014/main" val="741682964"/>
                  </a:ext>
                </a:extLst>
              </a:tr>
              <a:tr h="278130">
                <a:tc>
                  <a:txBody>
                    <a:bodyPr/>
                    <a:lstStyle/>
                    <a:p>
                      <a:pPr marL="0" marR="0" algn="ctr">
                        <a:spcBef>
                          <a:spcPts val="300"/>
                        </a:spcBef>
                        <a:spcAft>
                          <a:spcPts val="300"/>
                        </a:spcAft>
                      </a:pPr>
                      <a:r>
                        <a:rPr lang="en-GB" sz="1400" b="1" dirty="0">
                          <a:solidFill>
                            <a:srgbClr val="333333"/>
                          </a:solidFill>
                          <a:effectLst/>
                          <a:highlight>
                            <a:srgbClr val="FFFF00"/>
                          </a:highlight>
                          <a:latin typeface="+mn-lt"/>
                          <a:ea typeface="Times New Roman" panose="02020603050405020304" pitchFamily="18" charset="0"/>
                        </a:rPr>
                        <a:t>_L</a:t>
                      </a:r>
                      <a:endParaRPr lang="en-US" sz="1400" dirty="0">
                        <a:effectLst/>
                        <a:highlight>
                          <a:srgbClr val="FFFF00"/>
                        </a:highlight>
                        <a:latin typeface="+mn-lt"/>
                        <a:ea typeface="Times New Roman" panose="02020603050405020304" pitchFamily="18" charset="0"/>
                      </a:endParaRPr>
                    </a:p>
                  </a:txBody>
                  <a:tcPr marL="51435" marR="51435" marT="0" marB="0" anchor="ctr"/>
                </a:tc>
                <a:tc>
                  <a:txBody>
                    <a:bodyPr/>
                    <a:lstStyle/>
                    <a:p>
                      <a:pPr marL="0" marR="0" algn="ctr">
                        <a:spcBef>
                          <a:spcPts val="300"/>
                        </a:spcBef>
                        <a:spcAft>
                          <a:spcPts val="300"/>
                        </a:spcAft>
                      </a:pPr>
                      <a:r>
                        <a:rPr lang="en-GB" sz="1400" dirty="0">
                          <a:solidFill>
                            <a:srgbClr val="333333"/>
                          </a:solidFill>
                          <a:effectLst/>
                          <a:highlight>
                            <a:srgbClr val="FFFF00"/>
                          </a:highlight>
                          <a:latin typeface="+mn-lt"/>
                          <a:ea typeface="Times New Roman" panose="02020603050405020304" pitchFamily="18" charset="0"/>
                        </a:rPr>
                        <a:t>Local extension (can be used as a prefix)</a:t>
                      </a:r>
                      <a:endParaRPr lang="en-US" sz="1400" dirty="0">
                        <a:effectLst/>
                        <a:highlight>
                          <a:srgbClr val="FFFF00"/>
                        </a:highlight>
                        <a:latin typeface="+mn-lt"/>
                        <a:ea typeface="Times New Roman" panose="02020603050405020304" pitchFamily="18" charset="0"/>
                      </a:endParaRPr>
                    </a:p>
                  </a:txBody>
                  <a:tcPr marL="51435" marR="51435" marT="0" marB="0" anchor="ctr"/>
                </a:tc>
                <a:extLst>
                  <a:ext uri="{0D108BD9-81ED-4DB2-BD59-A6C34878D82A}">
                    <a16:rowId xmlns:a16="http://schemas.microsoft.com/office/drawing/2014/main" val="2224192164"/>
                  </a:ext>
                </a:extLst>
              </a:tr>
              <a:tr h="278130">
                <a:tc>
                  <a:txBody>
                    <a:bodyPr/>
                    <a:lstStyle/>
                    <a:p>
                      <a:pPr marL="0" marR="0" algn="ctr">
                        <a:spcBef>
                          <a:spcPts val="300"/>
                        </a:spcBef>
                        <a:spcAft>
                          <a:spcPts val="300"/>
                        </a:spcAft>
                      </a:pPr>
                      <a:r>
                        <a:rPr lang="en-GB" sz="1400" b="1" dirty="0">
                          <a:solidFill>
                            <a:srgbClr val="333333"/>
                          </a:solidFill>
                          <a:effectLst/>
                          <a:latin typeface="+mn-lt"/>
                          <a:ea typeface="Times New Roman" panose="02020603050405020304" pitchFamily="18" charset="0"/>
                        </a:rPr>
                        <a:t>_N</a:t>
                      </a:r>
                      <a:endParaRPr lang="en-US" sz="1400" dirty="0">
                        <a:effectLst/>
                        <a:latin typeface="+mn-lt"/>
                        <a:ea typeface="Times New Roman" panose="02020603050405020304" pitchFamily="18" charset="0"/>
                      </a:endParaRPr>
                    </a:p>
                  </a:txBody>
                  <a:tcPr marL="51435" marR="51435" marT="0" marB="0" anchor="ctr"/>
                </a:tc>
                <a:tc>
                  <a:txBody>
                    <a:bodyPr/>
                    <a:lstStyle/>
                    <a:p>
                      <a:pPr marL="0" marR="0" algn="ctr">
                        <a:spcBef>
                          <a:spcPts val="300"/>
                        </a:spcBef>
                        <a:spcAft>
                          <a:spcPts val="300"/>
                        </a:spcAft>
                      </a:pPr>
                      <a:r>
                        <a:rPr lang="en-GB" sz="1400" dirty="0">
                          <a:solidFill>
                            <a:srgbClr val="333333"/>
                          </a:solidFill>
                          <a:effectLst/>
                          <a:latin typeface="+mn-lt"/>
                          <a:ea typeface="Times New Roman" panose="02020603050405020304" pitchFamily="18" charset="0"/>
                        </a:rPr>
                        <a:t>Non-response</a:t>
                      </a:r>
                      <a:endParaRPr lang="en-US" sz="1400" dirty="0">
                        <a:effectLst/>
                        <a:latin typeface="+mn-lt"/>
                        <a:ea typeface="Times New Roman" panose="02020603050405020304" pitchFamily="18" charset="0"/>
                      </a:endParaRPr>
                    </a:p>
                  </a:txBody>
                  <a:tcPr marL="51435" marR="51435" marT="0" marB="0" anchor="ctr"/>
                </a:tc>
                <a:extLst>
                  <a:ext uri="{0D108BD9-81ED-4DB2-BD59-A6C34878D82A}">
                    <a16:rowId xmlns:a16="http://schemas.microsoft.com/office/drawing/2014/main" val="536331206"/>
                  </a:ext>
                </a:extLst>
              </a:tr>
              <a:tr h="278130">
                <a:tc>
                  <a:txBody>
                    <a:bodyPr/>
                    <a:lstStyle/>
                    <a:p>
                      <a:pPr marL="0" marR="0" algn="ctr">
                        <a:spcBef>
                          <a:spcPts val="300"/>
                        </a:spcBef>
                        <a:spcAft>
                          <a:spcPts val="300"/>
                        </a:spcAft>
                      </a:pPr>
                      <a:r>
                        <a:rPr lang="en-GB" sz="1400" b="1" dirty="0">
                          <a:solidFill>
                            <a:srgbClr val="333333"/>
                          </a:solidFill>
                          <a:effectLst/>
                          <a:latin typeface="+mn-lt"/>
                          <a:ea typeface="Times New Roman" panose="02020603050405020304" pitchFamily="18" charset="0"/>
                        </a:rPr>
                        <a:t>_O</a:t>
                      </a:r>
                      <a:endParaRPr lang="en-US" sz="1400" dirty="0">
                        <a:effectLst/>
                        <a:latin typeface="+mn-lt"/>
                        <a:ea typeface="Times New Roman" panose="02020603050405020304" pitchFamily="18" charset="0"/>
                      </a:endParaRPr>
                    </a:p>
                  </a:txBody>
                  <a:tcPr marL="51435" marR="51435" marT="0" marB="0" anchor="ctr"/>
                </a:tc>
                <a:tc>
                  <a:txBody>
                    <a:bodyPr/>
                    <a:lstStyle/>
                    <a:p>
                      <a:pPr marL="0" marR="0" algn="ctr">
                        <a:spcBef>
                          <a:spcPts val="300"/>
                        </a:spcBef>
                        <a:spcAft>
                          <a:spcPts val="300"/>
                        </a:spcAft>
                      </a:pPr>
                      <a:r>
                        <a:rPr lang="en-GB" sz="1400">
                          <a:solidFill>
                            <a:srgbClr val="333333"/>
                          </a:solidFill>
                          <a:effectLst/>
                          <a:latin typeface="+mn-lt"/>
                          <a:ea typeface="Times New Roman" panose="02020603050405020304" pitchFamily="18" charset="0"/>
                        </a:rPr>
                        <a:t>Other</a:t>
                      </a:r>
                      <a:endParaRPr lang="en-US" sz="1400">
                        <a:effectLst/>
                        <a:latin typeface="+mn-lt"/>
                        <a:ea typeface="Times New Roman" panose="02020603050405020304" pitchFamily="18" charset="0"/>
                      </a:endParaRPr>
                    </a:p>
                  </a:txBody>
                  <a:tcPr marL="51435" marR="51435" marT="0" marB="0" anchor="ctr"/>
                </a:tc>
                <a:extLst>
                  <a:ext uri="{0D108BD9-81ED-4DB2-BD59-A6C34878D82A}">
                    <a16:rowId xmlns:a16="http://schemas.microsoft.com/office/drawing/2014/main" val="4170038106"/>
                  </a:ext>
                </a:extLst>
              </a:tr>
              <a:tr h="278130">
                <a:tc>
                  <a:txBody>
                    <a:bodyPr/>
                    <a:lstStyle/>
                    <a:p>
                      <a:pPr marL="0" marR="0" algn="ctr">
                        <a:spcBef>
                          <a:spcPts val="300"/>
                        </a:spcBef>
                        <a:spcAft>
                          <a:spcPts val="300"/>
                        </a:spcAft>
                      </a:pPr>
                      <a:r>
                        <a:rPr lang="en-GB" sz="1400" b="1" dirty="0">
                          <a:solidFill>
                            <a:srgbClr val="333333"/>
                          </a:solidFill>
                          <a:effectLst/>
                          <a:latin typeface="+mn-lt"/>
                          <a:ea typeface="Times New Roman" panose="02020603050405020304" pitchFamily="18" charset="0"/>
                        </a:rPr>
                        <a:t>_S</a:t>
                      </a:r>
                      <a:endParaRPr lang="en-US" sz="1400" dirty="0">
                        <a:effectLst/>
                        <a:latin typeface="+mn-lt"/>
                        <a:ea typeface="Times New Roman" panose="02020603050405020304" pitchFamily="18" charset="0"/>
                      </a:endParaRPr>
                    </a:p>
                  </a:txBody>
                  <a:tcPr marL="51435" marR="51435" marT="0" marB="0" anchor="ctr"/>
                </a:tc>
                <a:tc>
                  <a:txBody>
                    <a:bodyPr/>
                    <a:lstStyle/>
                    <a:p>
                      <a:pPr marL="0" marR="0" algn="ctr">
                        <a:spcBef>
                          <a:spcPts val="300"/>
                        </a:spcBef>
                        <a:spcAft>
                          <a:spcPts val="300"/>
                        </a:spcAft>
                      </a:pPr>
                      <a:r>
                        <a:rPr lang="en-GB" sz="1400">
                          <a:solidFill>
                            <a:srgbClr val="333333"/>
                          </a:solidFill>
                          <a:effectLst/>
                          <a:latin typeface="+mn-lt"/>
                          <a:ea typeface="Times New Roman" panose="02020603050405020304" pitchFamily="18" charset="0"/>
                        </a:rPr>
                        <a:t>Subtotal</a:t>
                      </a:r>
                      <a:endParaRPr lang="en-US" sz="1400">
                        <a:effectLst/>
                        <a:latin typeface="+mn-lt"/>
                        <a:ea typeface="Times New Roman" panose="02020603050405020304" pitchFamily="18" charset="0"/>
                      </a:endParaRPr>
                    </a:p>
                  </a:txBody>
                  <a:tcPr marL="51435" marR="51435" marT="0" marB="0" anchor="ctr"/>
                </a:tc>
                <a:extLst>
                  <a:ext uri="{0D108BD9-81ED-4DB2-BD59-A6C34878D82A}">
                    <a16:rowId xmlns:a16="http://schemas.microsoft.com/office/drawing/2014/main" val="2347547287"/>
                  </a:ext>
                </a:extLst>
              </a:tr>
              <a:tr h="278130">
                <a:tc>
                  <a:txBody>
                    <a:bodyPr/>
                    <a:lstStyle/>
                    <a:p>
                      <a:pPr marL="0" marR="0" algn="ctr">
                        <a:spcBef>
                          <a:spcPts val="300"/>
                        </a:spcBef>
                        <a:spcAft>
                          <a:spcPts val="300"/>
                        </a:spcAft>
                      </a:pPr>
                      <a:r>
                        <a:rPr lang="en-GB" sz="1400" b="1" dirty="0">
                          <a:solidFill>
                            <a:srgbClr val="333333"/>
                          </a:solidFill>
                          <a:effectLst/>
                          <a:latin typeface="+mn-lt"/>
                          <a:ea typeface="Times New Roman" panose="02020603050405020304" pitchFamily="18" charset="0"/>
                        </a:rPr>
                        <a:t>_T</a:t>
                      </a:r>
                      <a:endParaRPr lang="en-US" sz="1400" dirty="0">
                        <a:effectLst/>
                        <a:latin typeface="+mn-lt"/>
                        <a:ea typeface="Times New Roman" panose="02020603050405020304" pitchFamily="18" charset="0"/>
                      </a:endParaRPr>
                    </a:p>
                  </a:txBody>
                  <a:tcPr marL="51435" marR="51435" marT="0" marB="0" anchor="ctr"/>
                </a:tc>
                <a:tc>
                  <a:txBody>
                    <a:bodyPr/>
                    <a:lstStyle/>
                    <a:p>
                      <a:pPr marL="0" marR="0" algn="ctr">
                        <a:spcBef>
                          <a:spcPts val="300"/>
                        </a:spcBef>
                        <a:spcAft>
                          <a:spcPts val="300"/>
                        </a:spcAft>
                      </a:pPr>
                      <a:r>
                        <a:rPr lang="en-GB" sz="1400" dirty="0">
                          <a:solidFill>
                            <a:srgbClr val="333333"/>
                          </a:solidFill>
                          <a:effectLst/>
                          <a:latin typeface="+mn-lt"/>
                          <a:ea typeface="Times New Roman" panose="02020603050405020304" pitchFamily="18" charset="0"/>
                        </a:rPr>
                        <a:t>Total or no breakdown</a:t>
                      </a:r>
                      <a:endParaRPr lang="en-US" sz="1400" dirty="0">
                        <a:effectLst/>
                        <a:latin typeface="+mn-lt"/>
                        <a:ea typeface="Times New Roman" panose="02020603050405020304" pitchFamily="18" charset="0"/>
                      </a:endParaRPr>
                    </a:p>
                  </a:txBody>
                  <a:tcPr marL="51435" marR="51435" marT="0" marB="0" anchor="ctr"/>
                </a:tc>
                <a:extLst>
                  <a:ext uri="{0D108BD9-81ED-4DB2-BD59-A6C34878D82A}">
                    <a16:rowId xmlns:a16="http://schemas.microsoft.com/office/drawing/2014/main" val="3412673096"/>
                  </a:ext>
                </a:extLst>
              </a:tr>
              <a:tr h="278130">
                <a:tc>
                  <a:txBody>
                    <a:bodyPr/>
                    <a:lstStyle/>
                    <a:p>
                      <a:pPr marL="0" marR="0" algn="ctr">
                        <a:spcBef>
                          <a:spcPts val="300"/>
                        </a:spcBef>
                        <a:spcAft>
                          <a:spcPts val="300"/>
                        </a:spcAft>
                      </a:pPr>
                      <a:r>
                        <a:rPr lang="en-GB" sz="1400" b="1">
                          <a:solidFill>
                            <a:srgbClr val="333333"/>
                          </a:solidFill>
                          <a:effectLst/>
                          <a:latin typeface="+mn-lt"/>
                          <a:ea typeface="Times New Roman" panose="02020603050405020304" pitchFamily="18" charset="0"/>
                        </a:rPr>
                        <a:t>_U</a:t>
                      </a:r>
                      <a:endParaRPr lang="en-US" sz="1400">
                        <a:effectLst/>
                        <a:latin typeface="+mn-lt"/>
                        <a:ea typeface="Times New Roman" panose="02020603050405020304" pitchFamily="18" charset="0"/>
                      </a:endParaRPr>
                    </a:p>
                  </a:txBody>
                  <a:tcPr marL="51435" marR="51435" marT="0" marB="0" anchor="ctr"/>
                </a:tc>
                <a:tc>
                  <a:txBody>
                    <a:bodyPr/>
                    <a:lstStyle/>
                    <a:p>
                      <a:pPr marL="0" marR="0" algn="ctr">
                        <a:spcBef>
                          <a:spcPts val="300"/>
                        </a:spcBef>
                        <a:spcAft>
                          <a:spcPts val="300"/>
                        </a:spcAft>
                      </a:pPr>
                      <a:r>
                        <a:rPr lang="en-GB" sz="1400" dirty="0">
                          <a:solidFill>
                            <a:srgbClr val="333333"/>
                          </a:solidFill>
                          <a:effectLst/>
                          <a:latin typeface="+mn-lt"/>
                          <a:ea typeface="Times New Roman" panose="02020603050405020304" pitchFamily="18" charset="0"/>
                        </a:rPr>
                        <a:t>No data/unknown</a:t>
                      </a:r>
                      <a:endParaRPr lang="en-US" sz="1400" dirty="0">
                        <a:effectLst/>
                        <a:latin typeface="+mn-lt"/>
                        <a:ea typeface="Times New Roman" panose="02020603050405020304" pitchFamily="18" charset="0"/>
                      </a:endParaRPr>
                    </a:p>
                  </a:txBody>
                  <a:tcPr marL="51435" marR="51435" marT="0" marB="0" anchor="ctr"/>
                </a:tc>
                <a:extLst>
                  <a:ext uri="{0D108BD9-81ED-4DB2-BD59-A6C34878D82A}">
                    <a16:rowId xmlns:a16="http://schemas.microsoft.com/office/drawing/2014/main" val="1498289915"/>
                  </a:ext>
                </a:extLst>
              </a:tr>
              <a:tr h="278130">
                <a:tc>
                  <a:txBody>
                    <a:bodyPr/>
                    <a:lstStyle/>
                    <a:p>
                      <a:pPr marL="0" marR="0" algn="ctr">
                        <a:spcBef>
                          <a:spcPts val="300"/>
                        </a:spcBef>
                        <a:spcAft>
                          <a:spcPts val="300"/>
                        </a:spcAft>
                      </a:pPr>
                      <a:r>
                        <a:rPr lang="en-GB" sz="1400" b="1" dirty="0">
                          <a:solidFill>
                            <a:srgbClr val="333333"/>
                          </a:solidFill>
                          <a:effectLst/>
                          <a:latin typeface="+mn-lt"/>
                          <a:ea typeface="Times New Roman" panose="02020603050405020304" pitchFamily="18" charset="0"/>
                        </a:rPr>
                        <a:t>_X</a:t>
                      </a:r>
                      <a:endParaRPr lang="en-US" sz="1400" dirty="0">
                        <a:effectLst/>
                        <a:latin typeface="+mn-lt"/>
                        <a:ea typeface="Times New Roman" panose="02020603050405020304" pitchFamily="18" charset="0"/>
                      </a:endParaRPr>
                    </a:p>
                  </a:txBody>
                  <a:tcPr marL="51435" marR="51435" marT="0" marB="0" anchor="ctr"/>
                </a:tc>
                <a:tc>
                  <a:txBody>
                    <a:bodyPr/>
                    <a:lstStyle/>
                    <a:p>
                      <a:pPr marL="0" marR="0" algn="ctr">
                        <a:spcBef>
                          <a:spcPts val="300"/>
                        </a:spcBef>
                        <a:spcAft>
                          <a:spcPts val="300"/>
                        </a:spcAft>
                      </a:pPr>
                      <a:r>
                        <a:rPr lang="en-GB" sz="1400" dirty="0">
                          <a:solidFill>
                            <a:srgbClr val="333333"/>
                          </a:solidFill>
                          <a:effectLst/>
                          <a:latin typeface="+mn-lt"/>
                          <a:ea typeface="Times New Roman" panose="02020603050405020304" pitchFamily="18" charset="0"/>
                        </a:rPr>
                        <a:t>Not allocated/unspecified</a:t>
                      </a:r>
                      <a:endParaRPr lang="en-US" sz="1400" dirty="0">
                        <a:effectLst/>
                        <a:latin typeface="+mn-lt"/>
                        <a:ea typeface="Times New Roman" panose="02020603050405020304" pitchFamily="18" charset="0"/>
                      </a:endParaRPr>
                    </a:p>
                  </a:txBody>
                  <a:tcPr marL="51435" marR="51435" marT="0" marB="0" anchor="ctr"/>
                </a:tc>
                <a:extLst>
                  <a:ext uri="{0D108BD9-81ED-4DB2-BD59-A6C34878D82A}">
                    <a16:rowId xmlns:a16="http://schemas.microsoft.com/office/drawing/2014/main" val="96978957"/>
                  </a:ext>
                </a:extLst>
              </a:tr>
              <a:tr h="278130">
                <a:tc>
                  <a:txBody>
                    <a:bodyPr/>
                    <a:lstStyle/>
                    <a:p>
                      <a:pPr marL="0" marR="0" algn="ctr">
                        <a:spcBef>
                          <a:spcPts val="300"/>
                        </a:spcBef>
                        <a:spcAft>
                          <a:spcPts val="300"/>
                        </a:spcAft>
                      </a:pPr>
                      <a:r>
                        <a:rPr lang="en-GB" sz="1400" b="1">
                          <a:solidFill>
                            <a:srgbClr val="333333"/>
                          </a:solidFill>
                          <a:effectLst/>
                          <a:latin typeface="+mn-lt"/>
                          <a:ea typeface="Times New Roman" panose="02020603050405020304" pitchFamily="18" charset="0"/>
                        </a:rPr>
                        <a:t>_Z</a:t>
                      </a:r>
                      <a:endParaRPr lang="en-US" sz="1400">
                        <a:effectLst/>
                        <a:latin typeface="+mn-lt"/>
                        <a:ea typeface="Times New Roman" panose="02020603050405020304" pitchFamily="18" charset="0"/>
                      </a:endParaRPr>
                    </a:p>
                  </a:txBody>
                  <a:tcPr marL="51435" marR="51435" marT="0" marB="0" anchor="ctr"/>
                </a:tc>
                <a:tc>
                  <a:txBody>
                    <a:bodyPr/>
                    <a:lstStyle/>
                    <a:p>
                      <a:pPr marL="0" marR="0" algn="ctr">
                        <a:spcBef>
                          <a:spcPts val="300"/>
                        </a:spcBef>
                        <a:spcAft>
                          <a:spcPts val="300"/>
                        </a:spcAft>
                      </a:pPr>
                      <a:r>
                        <a:rPr lang="en-GB" sz="1400" dirty="0">
                          <a:solidFill>
                            <a:srgbClr val="333333"/>
                          </a:solidFill>
                          <a:effectLst/>
                          <a:latin typeface="+mn-lt"/>
                          <a:ea typeface="Times New Roman" panose="02020603050405020304" pitchFamily="18" charset="0"/>
                        </a:rPr>
                        <a:t>Not applicable</a:t>
                      </a:r>
                      <a:endParaRPr lang="en-US" sz="1400" dirty="0">
                        <a:effectLst/>
                        <a:latin typeface="+mn-lt"/>
                        <a:ea typeface="Times New Roman" panose="02020603050405020304" pitchFamily="18" charset="0"/>
                      </a:endParaRPr>
                    </a:p>
                  </a:txBody>
                  <a:tcPr marL="51435" marR="51435" marT="0" marB="0" anchor="ctr"/>
                </a:tc>
                <a:extLst>
                  <a:ext uri="{0D108BD9-81ED-4DB2-BD59-A6C34878D82A}">
                    <a16:rowId xmlns:a16="http://schemas.microsoft.com/office/drawing/2014/main" val="4118757822"/>
                  </a:ext>
                </a:extLst>
              </a:tr>
            </a:tbl>
          </a:graphicData>
        </a:graphic>
      </p:graphicFrame>
      <p:sp>
        <p:nvSpPr>
          <p:cNvPr id="10" name="Text Box 4">
            <a:extLst>
              <a:ext uri="{FF2B5EF4-FFF2-40B4-BE49-F238E27FC236}">
                <a16:creationId xmlns:a16="http://schemas.microsoft.com/office/drawing/2014/main" id="{07C6D9BA-7911-2E6A-85D7-47D96C18E8DC}"/>
              </a:ext>
            </a:extLst>
          </p:cNvPr>
          <p:cNvSpPr txBox="1">
            <a:spLocks noChangeArrowheads="1"/>
          </p:cNvSpPr>
          <p:nvPr/>
        </p:nvSpPr>
        <p:spPr bwMode="auto">
          <a:xfrm>
            <a:off x="5133772" y="4551819"/>
            <a:ext cx="338157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en-US" altLang="en-US" sz="800" dirty="0">
                <a:latin typeface="+mn-lt"/>
              </a:rPr>
              <a:t>* Source: </a:t>
            </a:r>
            <a:r>
              <a:rPr lang="en-US" altLang="zh-CN" sz="800" b="1" dirty="0">
                <a:latin typeface="+mn-lt"/>
                <a:ea typeface="SimSun" panose="02010600030101010101" pitchFamily="2" charset="-122"/>
                <a:hlinkClick r:id="rId5"/>
              </a:rPr>
              <a:t>Guidelines for the creation and Management of SDMX Code Lists</a:t>
            </a:r>
            <a:endParaRPr lang="en-US" altLang="en-US" sz="800" dirty="0">
              <a:latin typeface="+mn-lt"/>
            </a:endParaRPr>
          </a:p>
        </p:txBody>
      </p:sp>
    </p:spTree>
    <p:custDataLst>
      <p:tags r:id="rId1"/>
    </p:custDataLst>
    <p:extLst>
      <p:ext uri="{BB962C8B-B14F-4D97-AF65-F5344CB8AC3E}">
        <p14:creationId xmlns:p14="http://schemas.microsoft.com/office/powerpoint/2010/main" val="24480010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4CF05C9F-80CD-4C8B-AB35-7088DAC8F71C}"/>
              </a:ext>
            </a:extLst>
          </p:cNvPr>
          <p:cNvSpPr txBox="1">
            <a:spLocks/>
          </p:cNvSpPr>
          <p:nvPr/>
        </p:nvSpPr>
        <p:spPr>
          <a:xfrm>
            <a:off x="1412606" y="382802"/>
            <a:ext cx="6318788" cy="31424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000" b="1" dirty="0">
                <a:latin typeface="+mn-lt"/>
              </a:rPr>
              <a:t>DSD In a nutshell (1)</a:t>
            </a:r>
          </a:p>
        </p:txBody>
      </p:sp>
      <p:graphicFrame>
        <p:nvGraphicFramePr>
          <p:cNvPr id="22" name="Content Placeholder 3">
            <a:extLst>
              <a:ext uri="{FF2B5EF4-FFF2-40B4-BE49-F238E27FC236}">
                <a16:creationId xmlns:a16="http://schemas.microsoft.com/office/drawing/2014/main" id="{87FF4B04-6A2C-4470-9C34-CC110FF64034}"/>
              </a:ext>
            </a:extLst>
          </p:cNvPr>
          <p:cNvGraphicFramePr>
            <a:graphicFrameLocks/>
          </p:cNvGraphicFramePr>
          <p:nvPr>
            <p:extLst>
              <p:ext uri="{D42A27DB-BD31-4B8C-83A1-F6EECF244321}">
                <p14:modId xmlns:p14="http://schemas.microsoft.com/office/powerpoint/2010/main" val="4116080398"/>
              </p:ext>
            </p:extLst>
          </p:nvPr>
        </p:nvGraphicFramePr>
        <p:xfrm>
          <a:off x="498973" y="2262825"/>
          <a:ext cx="7964066" cy="2423616"/>
        </p:xfrm>
        <a:graphic>
          <a:graphicData uri="http://schemas.openxmlformats.org/drawingml/2006/table">
            <a:tbl>
              <a:tblPr firstRow="1" bandRow="1">
                <a:tableStyleId>{5C22544A-7EE6-4342-B048-85BDC9FD1C3A}</a:tableStyleId>
              </a:tblPr>
              <a:tblGrid>
                <a:gridCol w="1368247">
                  <a:extLst>
                    <a:ext uri="{9D8B030D-6E8A-4147-A177-3AD203B41FA5}">
                      <a16:colId xmlns:a16="http://schemas.microsoft.com/office/drawing/2014/main" val="2424590478"/>
                    </a:ext>
                  </a:extLst>
                </a:gridCol>
                <a:gridCol w="1306285">
                  <a:extLst>
                    <a:ext uri="{9D8B030D-6E8A-4147-A177-3AD203B41FA5}">
                      <a16:colId xmlns:a16="http://schemas.microsoft.com/office/drawing/2014/main" val="1398218127"/>
                    </a:ext>
                  </a:extLst>
                </a:gridCol>
                <a:gridCol w="1167974">
                  <a:extLst>
                    <a:ext uri="{9D8B030D-6E8A-4147-A177-3AD203B41FA5}">
                      <a16:colId xmlns:a16="http://schemas.microsoft.com/office/drawing/2014/main" val="2619667742"/>
                    </a:ext>
                  </a:extLst>
                </a:gridCol>
                <a:gridCol w="1275549">
                  <a:extLst>
                    <a:ext uri="{9D8B030D-6E8A-4147-A177-3AD203B41FA5}">
                      <a16:colId xmlns:a16="http://schemas.microsoft.com/office/drawing/2014/main" val="2772080051"/>
                    </a:ext>
                  </a:extLst>
                </a:gridCol>
                <a:gridCol w="1383126">
                  <a:extLst>
                    <a:ext uri="{9D8B030D-6E8A-4147-A177-3AD203B41FA5}">
                      <a16:colId xmlns:a16="http://schemas.microsoft.com/office/drawing/2014/main" val="2775006437"/>
                    </a:ext>
                  </a:extLst>
                </a:gridCol>
                <a:gridCol w="1462885">
                  <a:extLst>
                    <a:ext uri="{9D8B030D-6E8A-4147-A177-3AD203B41FA5}">
                      <a16:colId xmlns:a16="http://schemas.microsoft.com/office/drawing/2014/main" val="2028830517"/>
                    </a:ext>
                  </a:extLst>
                </a:gridCol>
              </a:tblGrid>
              <a:tr h="253258">
                <a:tc>
                  <a:txBody>
                    <a:bodyPr/>
                    <a:lstStyle/>
                    <a:p>
                      <a:pPr algn="ctr"/>
                      <a:r>
                        <a:rPr lang="en-US" dirty="0"/>
                        <a:t>Concept</a:t>
                      </a:r>
                    </a:p>
                  </a:txBody>
                  <a:tcPr/>
                </a:tc>
                <a:tc>
                  <a:txBody>
                    <a:bodyPr/>
                    <a:lstStyle/>
                    <a:p>
                      <a:pPr algn="ctr"/>
                      <a:r>
                        <a:rPr lang="en-US"/>
                        <a:t>Concept ID</a:t>
                      </a:r>
                      <a:endParaRPr lang="en-US" dirty="0"/>
                    </a:p>
                  </a:txBody>
                  <a:tcPr/>
                </a:tc>
                <a:tc>
                  <a:txBody>
                    <a:bodyPr/>
                    <a:lstStyle/>
                    <a:p>
                      <a:pPr algn="ctr"/>
                      <a:r>
                        <a:rPr lang="en-US" dirty="0"/>
                        <a:t>Role</a:t>
                      </a:r>
                    </a:p>
                  </a:txBody>
                  <a:tcPr/>
                </a:tc>
                <a:tc>
                  <a:txBody>
                    <a:bodyPr/>
                    <a:lstStyle/>
                    <a:p>
                      <a:pPr algn="ctr"/>
                      <a:r>
                        <a:rPr lang="en-US" dirty="0"/>
                        <a:t>Attachment</a:t>
                      </a:r>
                    </a:p>
                  </a:txBody>
                  <a:tcPr/>
                </a:tc>
                <a:tc>
                  <a:txBody>
                    <a:bodyPr/>
                    <a:lstStyle/>
                    <a:p>
                      <a:pPr algn="ctr"/>
                      <a:r>
                        <a:rPr lang="en-US" dirty="0"/>
                        <a:t>Representation</a:t>
                      </a:r>
                    </a:p>
                  </a:txBody>
                  <a:tcPr/>
                </a:tc>
                <a:tc>
                  <a:txBody>
                    <a:bodyPr/>
                    <a:lstStyle/>
                    <a:p>
                      <a:pPr algn="ctr"/>
                      <a:r>
                        <a:rPr lang="en-US" dirty="0"/>
                        <a:t>Code list ID</a:t>
                      </a:r>
                    </a:p>
                  </a:txBody>
                  <a:tcPr/>
                </a:tc>
                <a:extLst>
                  <a:ext uri="{0D108BD9-81ED-4DB2-BD59-A6C34878D82A}">
                    <a16:rowId xmlns:a16="http://schemas.microsoft.com/office/drawing/2014/main" val="470342219"/>
                  </a:ext>
                </a:extLst>
              </a:tr>
              <a:tr h="354406">
                <a:tc>
                  <a:txBody>
                    <a:bodyPr/>
                    <a:lstStyle/>
                    <a:p>
                      <a:r>
                        <a:rPr lang="en-US" dirty="0"/>
                        <a:t>Age</a:t>
                      </a:r>
                    </a:p>
                  </a:txBody>
                  <a:tcPr/>
                </a:tc>
                <a:tc>
                  <a:txBody>
                    <a:bodyPr/>
                    <a:lstStyle/>
                    <a:p>
                      <a:r>
                        <a:rPr lang="en-US" dirty="0"/>
                        <a:t>AGE</a:t>
                      </a:r>
                    </a:p>
                  </a:txBody>
                  <a:tcPr/>
                </a:tc>
                <a:tc>
                  <a:txBody>
                    <a:bodyPr/>
                    <a:lstStyle/>
                    <a:p>
                      <a:r>
                        <a:rPr lang="en-US" dirty="0"/>
                        <a:t>Dimension</a:t>
                      </a:r>
                    </a:p>
                  </a:txBody>
                  <a:tcPr/>
                </a:tc>
                <a:tc>
                  <a:txBody>
                    <a:bodyPr/>
                    <a:lstStyle/>
                    <a:p>
                      <a:endParaRPr lang="en-US" dirty="0"/>
                    </a:p>
                  </a:txBody>
                  <a:tcPr/>
                </a:tc>
                <a:tc>
                  <a:txBody>
                    <a:bodyPr/>
                    <a:lstStyle/>
                    <a:p>
                      <a:r>
                        <a:rPr lang="en-US" dirty="0"/>
                        <a:t>Code List</a:t>
                      </a:r>
                    </a:p>
                  </a:txBody>
                  <a:tcPr/>
                </a:tc>
                <a:tc>
                  <a:txBody>
                    <a:bodyPr/>
                    <a:lstStyle/>
                    <a:p>
                      <a:r>
                        <a:rPr lang="en-US" dirty="0"/>
                        <a:t>CL_AGE</a:t>
                      </a:r>
                    </a:p>
                  </a:txBody>
                  <a:tcPr/>
                </a:tc>
                <a:extLst>
                  <a:ext uri="{0D108BD9-81ED-4DB2-BD59-A6C34878D82A}">
                    <a16:rowId xmlns:a16="http://schemas.microsoft.com/office/drawing/2014/main" val="2884670314"/>
                  </a:ext>
                </a:extLst>
              </a:tr>
              <a:tr h="354406">
                <a:tc>
                  <a:txBody>
                    <a:bodyPr/>
                    <a:lstStyle/>
                    <a:p>
                      <a:r>
                        <a:rPr lang="en-US" dirty="0"/>
                        <a:t>Series</a:t>
                      </a:r>
                    </a:p>
                  </a:txBody>
                  <a:tcPr/>
                </a:tc>
                <a:tc>
                  <a:txBody>
                    <a:bodyPr/>
                    <a:lstStyle/>
                    <a:p>
                      <a:r>
                        <a:rPr lang="en-US" dirty="0"/>
                        <a:t>SERIES</a:t>
                      </a:r>
                    </a:p>
                  </a:txBody>
                  <a:tcPr/>
                </a:tc>
                <a:tc>
                  <a:txBody>
                    <a:bodyPr/>
                    <a:lstStyle/>
                    <a:p>
                      <a:r>
                        <a:rPr lang="en-US" dirty="0"/>
                        <a:t>Dimension</a:t>
                      </a:r>
                    </a:p>
                  </a:txBody>
                  <a:tcPr/>
                </a:tc>
                <a:tc>
                  <a:txBody>
                    <a:bodyPr/>
                    <a:lstStyle/>
                    <a:p>
                      <a:endParaRPr lang="en-US" dirty="0"/>
                    </a:p>
                  </a:txBody>
                  <a:tcPr/>
                </a:tc>
                <a:tc>
                  <a:txBody>
                    <a:bodyPr/>
                    <a:lstStyle/>
                    <a:p>
                      <a:r>
                        <a:rPr lang="en-US" dirty="0"/>
                        <a:t>Code List</a:t>
                      </a:r>
                    </a:p>
                  </a:txBody>
                  <a:tcPr/>
                </a:tc>
                <a:tc>
                  <a:txBody>
                    <a:bodyPr/>
                    <a:lstStyle/>
                    <a:p>
                      <a:r>
                        <a:rPr lang="en-US" dirty="0"/>
                        <a:t>CL_SERIES</a:t>
                      </a:r>
                    </a:p>
                  </a:txBody>
                  <a:tcPr/>
                </a:tc>
                <a:extLst>
                  <a:ext uri="{0D108BD9-81ED-4DB2-BD59-A6C34878D82A}">
                    <a16:rowId xmlns:a16="http://schemas.microsoft.com/office/drawing/2014/main" val="1230804018"/>
                  </a:ext>
                </a:extLst>
              </a:tr>
              <a:tr h="354406">
                <a:tc>
                  <a:txBody>
                    <a:bodyPr/>
                    <a:lstStyle/>
                    <a:p>
                      <a:r>
                        <a:rPr lang="en-US" dirty="0"/>
                        <a:t>Time period</a:t>
                      </a:r>
                    </a:p>
                  </a:txBody>
                  <a:tcPr/>
                </a:tc>
                <a:tc>
                  <a:txBody>
                    <a:bodyPr/>
                    <a:lstStyle/>
                    <a:p>
                      <a:r>
                        <a:rPr lang="en-US" dirty="0"/>
                        <a:t>TIME_PERIOD</a:t>
                      </a:r>
                    </a:p>
                  </a:txBody>
                  <a:tcPr/>
                </a:tc>
                <a:tc>
                  <a:txBody>
                    <a:bodyPr/>
                    <a:lstStyle/>
                    <a:p>
                      <a:r>
                        <a:rPr lang="en-US" dirty="0"/>
                        <a:t>Dimension</a:t>
                      </a:r>
                    </a:p>
                  </a:txBody>
                  <a:tcPr/>
                </a:tc>
                <a:tc>
                  <a:txBody>
                    <a:bodyPr/>
                    <a:lstStyle/>
                    <a:p>
                      <a:endParaRPr lang="en-US" dirty="0"/>
                    </a:p>
                  </a:txBody>
                  <a:tcPr/>
                </a:tc>
                <a:tc>
                  <a:txBody>
                    <a:bodyPr/>
                    <a:lstStyle/>
                    <a:p>
                      <a:r>
                        <a:rPr lang="en-US" dirty="0"/>
                        <a:t>YYYY</a:t>
                      </a:r>
                    </a:p>
                  </a:txBody>
                  <a:tcPr/>
                </a:tc>
                <a:tc>
                  <a:txBody>
                    <a:bodyPr/>
                    <a:lstStyle/>
                    <a:p>
                      <a:endParaRPr lang="en-US" dirty="0"/>
                    </a:p>
                  </a:txBody>
                  <a:tcPr/>
                </a:tc>
                <a:extLst>
                  <a:ext uri="{0D108BD9-81ED-4DB2-BD59-A6C34878D82A}">
                    <a16:rowId xmlns:a16="http://schemas.microsoft.com/office/drawing/2014/main" val="3870365237"/>
                  </a:ext>
                </a:extLst>
              </a:tr>
              <a:tr h="354406">
                <a:tc>
                  <a:txBody>
                    <a:bodyPr/>
                    <a:lstStyle/>
                    <a:p>
                      <a:r>
                        <a:rPr lang="en-US" dirty="0"/>
                        <a:t>Unit multiplier</a:t>
                      </a:r>
                    </a:p>
                  </a:txBody>
                  <a:tcPr/>
                </a:tc>
                <a:tc>
                  <a:txBody>
                    <a:bodyPr/>
                    <a:lstStyle/>
                    <a:p>
                      <a:r>
                        <a:rPr lang="en-US" dirty="0"/>
                        <a:t>UNIT_MULT</a:t>
                      </a:r>
                    </a:p>
                  </a:txBody>
                  <a:tcPr/>
                </a:tc>
                <a:tc>
                  <a:txBody>
                    <a:bodyPr/>
                    <a:lstStyle/>
                    <a:p>
                      <a:r>
                        <a:rPr lang="en-US" dirty="0"/>
                        <a:t>Attribute</a:t>
                      </a:r>
                    </a:p>
                  </a:txBody>
                  <a:tcPr/>
                </a:tc>
                <a:tc>
                  <a:txBody>
                    <a:bodyPr/>
                    <a:lstStyle/>
                    <a:p>
                      <a:r>
                        <a:rPr lang="en-US" sz="1000" dirty="0"/>
                        <a:t>Time series (Values)</a:t>
                      </a:r>
                    </a:p>
                  </a:txBody>
                  <a:tcPr/>
                </a:tc>
                <a:tc>
                  <a:txBody>
                    <a:bodyPr/>
                    <a:lstStyle/>
                    <a:p>
                      <a:r>
                        <a:rPr lang="en-US" dirty="0"/>
                        <a:t>Code List</a:t>
                      </a:r>
                    </a:p>
                  </a:txBody>
                  <a:tcPr/>
                </a:tc>
                <a:tc>
                  <a:txBody>
                    <a:bodyPr/>
                    <a:lstStyle/>
                    <a:p>
                      <a:r>
                        <a:rPr lang="en-US" dirty="0"/>
                        <a:t>CL_UNIT_MULT</a:t>
                      </a:r>
                    </a:p>
                  </a:txBody>
                  <a:tcPr/>
                </a:tc>
                <a:extLst>
                  <a:ext uri="{0D108BD9-81ED-4DB2-BD59-A6C34878D82A}">
                    <a16:rowId xmlns:a16="http://schemas.microsoft.com/office/drawing/2014/main" val="2472983754"/>
                  </a:ext>
                </a:extLst>
              </a:tr>
              <a:tr h="354406">
                <a:tc>
                  <a:txBody>
                    <a:bodyPr/>
                    <a:lstStyle/>
                    <a:p>
                      <a:pPr algn="ctr"/>
                      <a:r>
                        <a:rPr lang="en-US" sz="1400" b="1" dirty="0">
                          <a:latin typeface="Calibri" panose="020F0502020204030204" pitchFamily="34" charset="0"/>
                          <a:cs typeface="Calibri" panose="020F0502020204030204" pitchFamily="34" charset="0"/>
                        </a:rPr>
                        <a:t>⁞</a:t>
                      </a:r>
                      <a:endParaRPr lang="en-US" b="1" dirty="0"/>
                    </a:p>
                  </a:txBody>
                  <a:tcPr/>
                </a:tc>
                <a:tc>
                  <a:txBody>
                    <a:bodyPr/>
                    <a:lstStyle/>
                    <a:p>
                      <a:pPr algn="ctr"/>
                      <a:r>
                        <a:rPr lang="en-US" sz="1200" b="1" dirty="0">
                          <a:latin typeface="Calibri" panose="020F0502020204030204" pitchFamily="34" charset="0"/>
                          <a:cs typeface="Calibri" panose="020F0502020204030204" pitchFamily="34" charset="0"/>
                        </a:rPr>
                        <a:t>⁞</a:t>
                      </a:r>
                      <a:endParaRPr lang="en-US" dirty="0"/>
                    </a:p>
                  </a:txBody>
                  <a:tcPr/>
                </a:tc>
                <a:tc>
                  <a:txBody>
                    <a:bodyPr/>
                    <a:lstStyle/>
                    <a:p>
                      <a:pPr algn="ctr"/>
                      <a:r>
                        <a:rPr lang="en-US" sz="1200" b="1" dirty="0">
                          <a:latin typeface="Calibri" panose="020F0502020204030204" pitchFamily="34" charset="0"/>
                          <a:cs typeface="Calibri" panose="020F0502020204030204" pitchFamily="34" charset="0"/>
                        </a:rPr>
                        <a:t>⁞</a:t>
                      </a:r>
                      <a:endParaRPr lang="en-US" dirty="0"/>
                    </a:p>
                  </a:txBody>
                  <a:tcPr/>
                </a:tc>
                <a:tc>
                  <a:txBody>
                    <a:bodyPr/>
                    <a:lstStyle/>
                    <a:p>
                      <a:pPr algn="ctr"/>
                      <a:r>
                        <a:rPr lang="en-US" sz="1200" b="1" dirty="0">
                          <a:latin typeface="Calibri" panose="020F0502020204030204" pitchFamily="34" charset="0"/>
                          <a:cs typeface="Calibri" panose="020F0502020204030204" pitchFamily="34" charset="0"/>
                        </a:rPr>
                        <a:t>⁞</a:t>
                      </a:r>
                      <a:endParaRPr lang="en-US" dirty="0"/>
                    </a:p>
                  </a:txBody>
                  <a:tcPr/>
                </a:tc>
                <a:tc>
                  <a:txBody>
                    <a:bodyPr/>
                    <a:lstStyle/>
                    <a:p>
                      <a:pPr algn="ctr"/>
                      <a:r>
                        <a:rPr lang="en-US" sz="1200" b="1" dirty="0">
                          <a:latin typeface="Calibri" panose="020F0502020204030204" pitchFamily="34" charset="0"/>
                          <a:cs typeface="Calibri" panose="020F0502020204030204" pitchFamily="34" charset="0"/>
                        </a:rPr>
                        <a:t>⁞</a:t>
                      </a:r>
                      <a:endParaRPr lang="en-US" dirty="0"/>
                    </a:p>
                  </a:txBody>
                  <a:tcPr/>
                </a:tc>
                <a:tc>
                  <a:txBody>
                    <a:bodyPr/>
                    <a:lstStyle/>
                    <a:p>
                      <a:pPr algn="ctr"/>
                      <a:r>
                        <a:rPr lang="en-US" sz="1200" b="1" dirty="0">
                          <a:latin typeface="Calibri" panose="020F0502020204030204" pitchFamily="34" charset="0"/>
                          <a:cs typeface="Calibri" panose="020F0502020204030204" pitchFamily="34" charset="0"/>
                        </a:rPr>
                        <a:t>⁞</a:t>
                      </a:r>
                      <a:endParaRPr lang="en-US" dirty="0"/>
                    </a:p>
                  </a:txBody>
                  <a:tcPr/>
                </a:tc>
                <a:extLst>
                  <a:ext uri="{0D108BD9-81ED-4DB2-BD59-A6C34878D82A}">
                    <a16:rowId xmlns:a16="http://schemas.microsoft.com/office/drawing/2014/main" val="3079330375"/>
                  </a:ext>
                </a:extLst>
              </a:tr>
              <a:tr h="354406">
                <a:tc>
                  <a:txBody>
                    <a:bodyPr/>
                    <a:lstStyle/>
                    <a:p>
                      <a:r>
                        <a:rPr lang="en-US" dirty="0"/>
                        <a:t>Obs. value</a:t>
                      </a:r>
                    </a:p>
                  </a:txBody>
                  <a:tcPr/>
                </a:tc>
                <a:tc>
                  <a:txBody>
                    <a:bodyPr/>
                    <a:lstStyle/>
                    <a:p>
                      <a:r>
                        <a:rPr lang="en-US" dirty="0"/>
                        <a:t>OBS_VALUE</a:t>
                      </a:r>
                    </a:p>
                  </a:txBody>
                  <a:tcPr/>
                </a:tc>
                <a:tc>
                  <a:txBody>
                    <a:bodyPr/>
                    <a:lstStyle/>
                    <a:p>
                      <a:r>
                        <a:rPr lang="en-US" dirty="0"/>
                        <a:t>Pr. Measure</a:t>
                      </a:r>
                    </a:p>
                  </a:txBody>
                  <a:tcPr/>
                </a:tc>
                <a:tc>
                  <a:txBody>
                    <a:bodyPr/>
                    <a:lstStyle/>
                    <a:p>
                      <a:endParaRPr lang="en-US" dirty="0"/>
                    </a:p>
                  </a:txBody>
                  <a:tcPr/>
                </a:tc>
                <a:tc>
                  <a:txBody>
                    <a:bodyPr/>
                    <a:lstStyle/>
                    <a:p>
                      <a:r>
                        <a:rPr lang="en-US" dirty="0"/>
                        <a:t>Number</a:t>
                      </a:r>
                    </a:p>
                  </a:txBody>
                  <a:tcPr/>
                </a:tc>
                <a:tc>
                  <a:txBody>
                    <a:bodyPr/>
                    <a:lstStyle/>
                    <a:p>
                      <a:endParaRPr lang="en-US" dirty="0"/>
                    </a:p>
                  </a:txBody>
                  <a:tcPr/>
                </a:tc>
                <a:extLst>
                  <a:ext uri="{0D108BD9-81ED-4DB2-BD59-A6C34878D82A}">
                    <a16:rowId xmlns:a16="http://schemas.microsoft.com/office/drawing/2014/main" val="2180505963"/>
                  </a:ext>
                </a:extLst>
              </a:tr>
            </a:tbl>
          </a:graphicData>
        </a:graphic>
      </p:graphicFrame>
      <p:sp>
        <p:nvSpPr>
          <p:cNvPr id="23" name="Rounded Rectangle 7">
            <a:extLst>
              <a:ext uri="{FF2B5EF4-FFF2-40B4-BE49-F238E27FC236}">
                <a16:creationId xmlns:a16="http://schemas.microsoft.com/office/drawing/2014/main" id="{39F3451E-ADEB-4A3E-988E-6C0299616A45}"/>
              </a:ext>
            </a:extLst>
          </p:cNvPr>
          <p:cNvSpPr/>
          <p:nvPr/>
        </p:nvSpPr>
        <p:spPr>
          <a:xfrm>
            <a:off x="749935" y="1141444"/>
            <a:ext cx="1818640" cy="57912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defTabSz="457200" fontAlgn="auto">
              <a:spcBef>
                <a:spcPts val="0"/>
              </a:spcBef>
              <a:spcAft>
                <a:spcPts val="0"/>
              </a:spcAft>
            </a:pPr>
            <a:r>
              <a:rPr lang="en-US" dirty="0">
                <a:solidFill>
                  <a:schemeClr val="tx1"/>
                </a:solidFill>
              </a:rPr>
              <a:t>Concept Scheme</a:t>
            </a:r>
          </a:p>
        </p:txBody>
      </p:sp>
      <p:sp>
        <p:nvSpPr>
          <p:cNvPr id="24" name="Rounded Rectangle 1">
            <a:extLst>
              <a:ext uri="{FF2B5EF4-FFF2-40B4-BE49-F238E27FC236}">
                <a16:creationId xmlns:a16="http://schemas.microsoft.com/office/drawing/2014/main" id="{CE1F7628-1B26-49B7-8CB4-76A369C01EEE}"/>
              </a:ext>
            </a:extLst>
          </p:cNvPr>
          <p:cNvSpPr/>
          <p:nvPr/>
        </p:nvSpPr>
        <p:spPr>
          <a:xfrm>
            <a:off x="3633158" y="1126619"/>
            <a:ext cx="1818640" cy="57912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defTabSz="457200" fontAlgn="auto">
              <a:spcBef>
                <a:spcPts val="0"/>
              </a:spcBef>
              <a:spcAft>
                <a:spcPts val="0"/>
              </a:spcAft>
            </a:pPr>
            <a:r>
              <a:rPr lang="en-US" dirty="0">
                <a:solidFill>
                  <a:schemeClr val="tx1"/>
                </a:solidFill>
              </a:rPr>
              <a:t>DSD</a:t>
            </a:r>
          </a:p>
        </p:txBody>
      </p:sp>
      <p:sp>
        <p:nvSpPr>
          <p:cNvPr id="25" name="Rounded Rectangle 8">
            <a:extLst>
              <a:ext uri="{FF2B5EF4-FFF2-40B4-BE49-F238E27FC236}">
                <a16:creationId xmlns:a16="http://schemas.microsoft.com/office/drawing/2014/main" id="{4072A902-E118-4ED4-A70C-570C2366C923}"/>
              </a:ext>
            </a:extLst>
          </p:cNvPr>
          <p:cNvSpPr/>
          <p:nvPr/>
        </p:nvSpPr>
        <p:spPr>
          <a:xfrm>
            <a:off x="6588654" y="1129427"/>
            <a:ext cx="1818640" cy="57912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defTabSz="457200" fontAlgn="auto">
              <a:spcBef>
                <a:spcPts val="0"/>
              </a:spcBef>
              <a:spcAft>
                <a:spcPts val="0"/>
              </a:spcAft>
            </a:pPr>
            <a:r>
              <a:rPr lang="fr-BE" dirty="0">
                <a:solidFill>
                  <a:schemeClr val="tx1"/>
                </a:solidFill>
              </a:rPr>
              <a:t>Code </a:t>
            </a:r>
            <a:r>
              <a:rPr lang="en-US" dirty="0">
                <a:solidFill>
                  <a:schemeClr val="tx1"/>
                </a:solidFill>
              </a:rPr>
              <a:t>lists</a:t>
            </a:r>
          </a:p>
        </p:txBody>
      </p:sp>
      <p:cxnSp>
        <p:nvCxnSpPr>
          <p:cNvPr id="26" name="Straight Arrow Connector 25">
            <a:extLst>
              <a:ext uri="{FF2B5EF4-FFF2-40B4-BE49-F238E27FC236}">
                <a16:creationId xmlns:a16="http://schemas.microsoft.com/office/drawing/2014/main" id="{05A0E72A-C45D-4DD3-8B4A-71E75A2EAB08}"/>
              </a:ext>
            </a:extLst>
          </p:cNvPr>
          <p:cNvCxnSpPr>
            <a:cxnSpLocks/>
            <a:stCxn id="23" idx="2"/>
          </p:cNvCxnSpPr>
          <p:nvPr/>
        </p:nvCxnSpPr>
        <p:spPr bwMode="auto">
          <a:xfrm flipH="1">
            <a:off x="1208139" y="1720564"/>
            <a:ext cx="451116" cy="492045"/>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27" name="Straight Arrow Connector 26">
            <a:extLst>
              <a:ext uri="{FF2B5EF4-FFF2-40B4-BE49-F238E27FC236}">
                <a16:creationId xmlns:a16="http://schemas.microsoft.com/office/drawing/2014/main" id="{92CCB2A3-2284-4AD6-9948-67CE9D6AB1F8}"/>
              </a:ext>
            </a:extLst>
          </p:cNvPr>
          <p:cNvCxnSpPr>
            <a:cxnSpLocks/>
            <a:stCxn id="23" idx="2"/>
          </p:cNvCxnSpPr>
          <p:nvPr/>
        </p:nvCxnSpPr>
        <p:spPr bwMode="auto">
          <a:xfrm>
            <a:off x="1659255" y="1720564"/>
            <a:ext cx="368006" cy="481266"/>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28" name="Straight Arrow Connector 27">
            <a:extLst>
              <a:ext uri="{FF2B5EF4-FFF2-40B4-BE49-F238E27FC236}">
                <a16:creationId xmlns:a16="http://schemas.microsoft.com/office/drawing/2014/main" id="{A54072CB-7CA9-41D8-BA44-26D219042065}"/>
              </a:ext>
            </a:extLst>
          </p:cNvPr>
          <p:cNvCxnSpPr>
            <a:cxnSpLocks/>
            <a:stCxn id="24" idx="2"/>
          </p:cNvCxnSpPr>
          <p:nvPr/>
        </p:nvCxnSpPr>
        <p:spPr bwMode="auto">
          <a:xfrm flipH="1">
            <a:off x="3412949" y="1705739"/>
            <a:ext cx="1129529" cy="450348"/>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29" name="Straight Arrow Connector 28">
            <a:extLst>
              <a:ext uri="{FF2B5EF4-FFF2-40B4-BE49-F238E27FC236}">
                <a16:creationId xmlns:a16="http://schemas.microsoft.com/office/drawing/2014/main" id="{15EC8B1D-6FE1-43E7-9EC5-B00C80D8A25B}"/>
              </a:ext>
            </a:extLst>
          </p:cNvPr>
          <p:cNvCxnSpPr>
            <a:cxnSpLocks/>
            <a:stCxn id="24" idx="2"/>
          </p:cNvCxnSpPr>
          <p:nvPr/>
        </p:nvCxnSpPr>
        <p:spPr bwMode="auto">
          <a:xfrm>
            <a:off x="4542478" y="1705739"/>
            <a:ext cx="0" cy="496091"/>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30" name="Straight Arrow Connector 29">
            <a:extLst>
              <a:ext uri="{FF2B5EF4-FFF2-40B4-BE49-F238E27FC236}">
                <a16:creationId xmlns:a16="http://schemas.microsoft.com/office/drawing/2014/main" id="{A0E45BBF-1FE2-43C1-9EA3-D5DDF24CA580}"/>
              </a:ext>
            </a:extLst>
          </p:cNvPr>
          <p:cNvCxnSpPr>
            <a:cxnSpLocks/>
          </p:cNvCxnSpPr>
          <p:nvPr/>
        </p:nvCxnSpPr>
        <p:spPr bwMode="auto">
          <a:xfrm>
            <a:off x="7544694" y="1716813"/>
            <a:ext cx="1" cy="549978"/>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31" name="Straight Arrow Connector 30">
            <a:extLst>
              <a:ext uri="{FF2B5EF4-FFF2-40B4-BE49-F238E27FC236}">
                <a16:creationId xmlns:a16="http://schemas.microsoft.com/office/drawing/2014/main" id="{92AC59A6-CFED-45E8-9B53-73F232B8D7ED}"/>
              </a:ext>
            </a:extLst>
          </p:cNvPr>
          <p:cNvCxnSpPr>
            <a:cxnSpLocks/>
            <a:stCxn id="24" idx="1"/>
          </p:cNvCxnSpPr>
          <p:nvPr/>
        </p:nvCxnSpPr>
        <p:spPr bwMode="auto">
          <a:xfrm flipH="1" flipV="1">
            <a:off x="2666360" y="1415731"/>
            <a:ext cx="966798" cy="448"/>
          </a:xfrm>
          <a:prstGeom prst="straightConnector1">
            <a:avLst/>
          </a:prstGeom>
          <a:ln>
            <a:solidFill>
              <a:srgbClr val="FF0000"/>
            </a:solidFill>
            <a:headEnd type="none" w="med" len="med"/>
            <a:tailEnd type="arrow"/>
          </a:ln>
        </p:spPr>
        <p:style>
          <a:lnRef idx="3">
            <a:schemeClr val="dk1"/>
          </a:lnRef>
          <a:fillRef idx="0">
            <a:schemeClr val="dk1"/>
          </a:fillRef>
          <a:effectRef idx="2">
            <a:schemeClr val="dk1"/>
          </a:effectRef>
          <a:fontRef idx="minor">
            <a:schemeClr val="tx1"/>
          </a:fontRef>
        </p:style>
      </p:cxnSp>
      <p:cxnSp>
        <p:nvCxnSpPr>
          <p:cNvPr id="32" name="Straight Arrow Connector 31">
            <a:extLst>
              <a:ext uri="{FF2B5EF4-FFF2-40B4-BE49-F238E27FC236}">
                <a16:creationId xmlns:a16="http://schemas.microsoft.com/office/drawing/2014/main" id="{8968F04E-57C8-4EE2-8958-48BE2909DD13}"/>
              </a:ext>
            </a:extLst>
          </p:cNvPr>
          <p:cNvCxnSpPr>
            <a:cxnSpLocks/>
            <a:stCxn id="24" idx="3"/>
          </p:cNvCxnSpPr>
          <p:nvPr/>
        </p:nvCxnSpPr>
        <p:spPr bwMode="auto">
          <a:xfrm>
            <a:off x="5451798" y="1416179"/>
            <a:ext cx="1025843" cy="0"/>
          </a:xfrm>
          <a:prstGeom prst="straightConnector1">
            <a:avLst/>
          </a:prstGeom>
          <a:ln>
            <a:solidFill>
              <a:srgbClr val="FF0000"/>
            </a:solidFill>
            <a:headEnd type="none" w="med" len="med"/>
            <a:tailEnd type="arrow"/>
          </a:ln>
        </p:spPr>
        <p:style>
          <a:lnRef idx="3">
            <a:schemeClr val="dk1"/>
          </a:lnRef>
          <a:fillRef idx="0">
            <a:schemeClr val="dk1"/>
          </a:fillRef>
          <a:effectRef idx="2">
            <a:schemeClr val="dk1"/>
          </a:effectRef>
          <a:fontRef idx="minor">
            <a:schemeClr val="tx1"/>
          </a:fontRef>
        </p:style>
      </p:cxnSp>
      <p:sp>
        <p:nvSpPr>
          <p:cNvPr id="33" name="TextBox 32">
            <a:extLst>
              <a:ext uri="{FF2B5EF4-FFF2-40B4-BE49-F238E27FC236}">
                <a16:creationId xmlns:a16="http://schemas.microsoft.com/office/drawing/2014/main" id="{489E3863-49BF-464C-9783-F7CFAD0D538C}"/>
              </a:ext>
            </a:extLst>
          </p:cNvPr>
          <p:cNvSpPr txBox="1"/>
          <p:nvPr/>
        </p:nvSpPr>
        <p:spPr>
          <a:xfrm>
            <a:off x="2808693" y="1141444"/>
            <a:ext cx="891591" cy="276999"/>
          </a:xfrm>
          <a:prstGeom prst="rect">
            <a:avLst/>
          </a:prstGeom>
          <a:noFill/>
        </p:spPr>
        <p:txBody>
          <a:bodyPr wrap="square" rtlCol="0">
            <a:spAutoFit/>
          </a:bodyPr>
          <a:lstStyle/>
          <a:p>
            <a:r>
              <a:rPr lang="fr-BE" sz="1200" dirty="0">
                <a:solidFill>
                  <a:srgbClr val="0F5494"/>
                </a:solidFill>
              </a:rPr>
              <a:t>Reference</a:t>
            </a:r>
            <a:endParaRPr lang="en-GB" sz="1200" dirty="0" err="1">
              <a:solidFill>
                <a:srgbClr val="0F5494"/>
              </a:solidFill>
            </a:endParaRPr>
          </a:p>
        </p:txBody>
      </p:sp>
      <p:sp>
        <p:nvSpPr>
          <p:cNvPr id="34" name="TextBox 33">
            <a:extLst>
              <a:ext uri="{FF2B5EF4-FFF2-40B4-BE49-F238E27FC236}">
                <a16:creationId xmlns:a16="http://schemas.microsoft.com/office/drawing/2014/main" id="{4C9EEA83-EA0B-483A-9D38-A4F772773E21}"/>
              </a:ext>
            </a:extLst>
          </p:cNvPr>
          <p:cNvSpPr txBox="1"/>
          <p:nvPr/>
        </p:nvSpPr>
        <p:spPr>
          <a:xfrm>
            <a:off x="5562811" y="1145461"/>
            <a:ext cx="904238" cy="276999"/>
          </a:xfrm>
          <a:prstGeom prst="rect">
            <a:avLst/>
          </a:prstGeom>
          <a:noFill/>
        </p:spPr>
        <p:txBody>
          <a:bodyPr wrap="square" rtlCol="0">
            <a:spAutoFit/>
          </a:bodyPr>
          <a:lstStyle/>
          <a:p>
            <a:r>
              <a:rPr lang="fr-BE" sz="1200" dirty="0">
                <a:solidFill>
                  <a:srgbClr val="0F5494"/>
                </a:solidFill>
              </a:rPr>
              <a:t>Reference</a:t>
            </a:r>
            <a:endParaRPr lang="en-GB" sz="1200" dirty="0" err="1">
              <a:solidFill>
                <a:srgbClr val="0F5494"/>
              </a:solidFill>
            </a:endParaRPr>
          </a:p>
        </p:txBody>
      </p:sp>
      <p:cxnSp>
        <p:nvCxnSpPr>
          <p:cNvPr id="35" name="Straight Arrow Connector 34">
            <a:extLst>
              <a:ext uri="{FF2B5EF4-FFF2-40B4-BE49-F238E27FC236}">
                <a16:creationId xmlns:a16="http://schemas.microsoft.com/office/drawing/2014/main" id="{379602D6-834D-4E61-BA63-3817523CDFA3}"/>
              </a:ext>
            </a:extLst>
          </p:cNvPr>
          <p:cNvCxnSpPr>
            <a:cxnSpLocks/>
            <a:stCxn id="24" idx="2"/>
          </p:cNvCxnSpPr>
          <p:nvPr/>
        </p:nvCxnSpPr>
        <p:spPr bwMode="auto">
          <a:xfrm>
            <a:off x="4542478" y="1705739"/>
            <a:ext cx="1129529" cy="414832"/>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sp>
        <p:nvSpPr>
          <p:cNvPr id="36" name="Slide Number Placeholder 17">
            <a:extLst>
              <a:ext uri="{FF2B5EF4-FFF2-40B4-BE49-F238E27FC236}">
                <a16:creationId xmlns:a16="http://schemas.microsoft.com/office/drawing/2014/main" id="{8EAC2E9A-2649-4BC8-A70E-8222DA19F2FE}"/>
              </a:ext>
            </a:extLst>
          </p:cNvPr>
          <p:cNvSpPr>
            <a:spLocks noGrp="1"/>
          </p:cNvSpPr>
          <p:nvPr>
            <p:ph type="sldNum" sz="quarter" idx="12"/>
          </p:nvPr>
        </p:nvSpPr>
        <p:spPr>
          <a:xfrm>
            <a:off x="11033090" y="6334660"/>
            <a:ext cx="587289" cy="365125"/>
          </a:xfrm>
        </p:spPr>
        <p:txBody>
          <a:bodyPr/>
          <a:lstStyle/>
          <a:p>
            <a:pPr>
              <a:defRPr/>
            </a:pPr>
            <a:fld id="{D3584FBB-34E0-4A73-A868-DD997E3622C2}" type="slidenum">
              <a:rPr lang="en-US" altLang="en-US" smtClean="0"/>
              <a:pPr>
                <a:defRPr/>
              </a:pPr>
              <a:t>27</a:t>
            </a:fld>
            <a:endParaRPr lang="en-US" altLang="en-US"/>
          </a:p>
        </p:txBody>
      </p:sp>
    </p:spTree>
    <p:custDataLst>
      <p:tags r:id="rId1"/>
    </p:custDataLst>
    <p:extLst>
      <p:ext uri="{BB962C8B-B14F-4D97-AF65-F5344CB8AC3E}">
        <p14:creationId xmlns:p14="http://schemas.microsoft.com/office/powerpoint/2010/main" val="13254048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EC75FC3-B3C0-1DF4-5856-A24B142BA1DC}"/>
              </a:ext>
            </a:extLst>
          </p:cNvPr>
          <p:cNvSpPr txBox="1"/>
          <p:nvPr/>
        </p:nvSpPr>
        <p:spPr>
          <a:xfrm>
            <a:off x="678309" y="1097410"/>
            <a:ext cx="8097100" cy="276999"/>
          </a:xfrm>
          <a:prstGeom prst="rect">
            <a:avLst/>
          </a:prstGeom>
          <a:noFill/>
        </p:spPr>
        <p:txBody>
          <a:bodyPr wrap="square" rtlCol="0">
            <a:spAutoFit/>
          </a:bodyPr>
          <a:lstStyle/>
          <a:p>
            <a:pPr marL="171450" indent="-171450">
              <a:buFont typeface="Wingdings" panose="05000000000000000000" pitchFamily="2" charset="2"/>
              <a:buChar char="Ø"/>
            </a:pPr>
            <a:r>
              <a:rPr lang="en-US" sz="1200" dirty="0">
                <a:hlinkClick r:id="rId5"/>
              </a:rPr>
              <a:t>The global SDG DSD has 32 concepts</a:t>
            </a:r>
            <a:r>
              <a:rPr lang="en-US" sz="1200" dirty="0"/>
              <a:t>, including 16 </a:t>
            </a:r>
            <a:r>
              <a:rPr lang="en-US" sz="1200" u="sng" dirty="0"/>
              <a:t>dimensions</a:t>
            </a:r>
            <a:r>
              <a:rPr lang="en-US" sz="1200" dirty="0"/>
              <a:t>, 15 </a:t>
            </a:r>
            <a:r>
              <a:rPr lang="en-US" sz="1200" u="sng" dirty="0"/>
              <a:t>attributes</a:t>
            </a:r>
            <a:r>
              <a:rPr lang="en-US" sz="1200" dirty="0"/>
              <a:t>, and </a:t>
            </a:r>
            <a:r>
              <a:rPr lang="en-US" sz="1200" u="sng" dirty="0"/>
              <a:t>the primary measure</a:t>
            </a:r>
            <a:r>
              <a:rPr lang="en-US" sz="1200" dirty="0"/>
              <a:t>. </a:t>
            </a:r>
          </a:p>
        </p:txBody>
      </p:sp>
      <p:sp>
        <p:nvSpPr>
          <p:cNvPr id="16" name="TextBox 15">
            <a:extLst>
              <a:ext uri="{FF2B5EF4-FFF2-40B4-BE49-F238E27FC236}">
                <a16:creationId xmlns:a16="http://schemas.microsoft.com/office/drawing/2014/main" id="{DCCE115E-9C58-F194-199D-FD3372735B14}"/>
              </a:ext>
            </a:extLst>
          </p:cNvPr>
          <p:cNvSpPr txBox="1"/>
          <p:nvPr/>
        </p:nvSpPr>
        <p:spPr>
          <a:xfrm>
            <a:off x="678309" y="1860117"/>
            <a:ext cx="7887855" cy="461665"/>
          </a:xfrm>
          <a:prstGeom prst="rect">
            <a:avLst/>
          </a:prstGeom>
          <a:noFill/>
        </p:spPr>
        <p:txBody>
          <a:bodyPr wrap="square" rtlCol="0">
            <a:spAutoFit/>
          </a:bodyPr>
          <a:lstStyle/>
          <a:p>
            <a:pPr marL="171450" indent="-171450">
              <a:buFont typeface="Wingdings" panose="05000000000000000000" pitchFamily="2" charset="2"/>
              <a:buChar char="Ø"/>
            </a:pPr>
            <a:r>
              <a:rPr lang="en-US" sz="1200" dirty="0"/>
              <a:t>dimensions include 2 “wildcard” (multi-purpose) dimensions, </a:t>
            </a:r>
            <a:r>
              <a:rPr lang="en-US" sz="1200" b="1" u="sng" dirty="0"/>
              <a:t>COMPOSITE_BREAKDOWN </a:t>
            </a:r>
            <a:r>
              <a:rPr lang="en-US" sz="1200" dirty="0"/>
              <a:t>and </a:t>
            </a:r>
            <a:r>
              <a:rPr lang="en-US" sz="1200" b="1" u="sng" dirty="0"/>
              <a:t>CUST_BREAKDOWN</a:t>
            </a:r>
            <a:r>
              <a:rPr lang="en-US" sz="1200" dirty="0"/>
              <a:t>, which can be used to support multiple breakdowns. </a:t>
            </a:r>
          </a:p>
        </p:txBody>
      </p:sp>
      <p:sp>
        <p:nvSpPr>
          <p:cNvPr id="17" name="TextBox 16">
            <a:extLst>
              <a:ext uri="{FF2B5EF4-FFF2-40B4-BE49-F238E27FC236}">
                <a16:creationId xmlns:a16="http://schemas.microsoft.com/office/drawing/2014/main" id="{12A453A6-2C1F-550C-3E52-2B04BE936A1F}"/>
              </a:ext>
            </a:extLst>
          </p:cNvPr>
          <p:cNvSpPr txBox="1"/>
          <p:nvPr/>
        </p:nvSpPr>
        <p:spPr>
          <a:xfrm>
            <a:off x="678309" y="2734130"/>
            <a:ext cx="5735781" cy="276999"/>
          </a:xfrm>
          <a:prstGeom prst="rect">
            <a:avLst/>
          </a:prstGeom>
          <a:noFill/>
        </p:spPr>
        <p:txBody>
          <a:bodyPr wrap="square" rtlCol="0">
            <a:spAutoFit/>
          </a:bodyPr>
          <a:lstStyle/>
          <a:p>
            <a:pPr marL="171450" indent="-171450">
              <a:buFont typeface="Wingdings" panose="05000000000000000000" pitchFamily="2" charset="2"/>
              <a:buChar char="Ø"/>
            </a:pPr>
            <a:r>
              <a:rPr lang="en-US" sz="1200" dirty="0"/>
              <a:t>The multi-purpose dimensions play a key role in the </a:t>
            </a:r>
            <a:r>
              <a:rPr lang="en-US" sz="1200" b="1" u="sng" dirty="0"/>
              <a:t>customization of the DSD</a:t>
            </a:r>
            <a:r>
              <a:rPr lang="en-US" sz="1200" dirty="0"/>
              <a:t>.</a:t>
            </a:r>
          </a:p>
        </p:txBody>
      </p:sp>
      <p:sp>
        <p:nvSpPr>
          <p:cNvPr id="18" name="TextBox 17">
            <a:extLst>
              <a:ext uri="{FF2B5EF4-FFF2-40B4-BE49-F238E27FC236}">
                <a16:creationId xmlns:a16="http://schemas.microsoft.com/office/drawing/2014/main" id="{65E2E087-F246-5589-B546-471797B4EF55}"/>
              </a:ext>
            </a:extLst>
          </p:cNvPr>
          <p:cNvSpPr txBox="1"/>
          <p:nvPr/>
        </p:nvSpPr>
        <p:spPr>
          <a:xfrm>
            <a:off x="1133477" y="3712156"/>
            <a:ext cx="7488936" cy="276999"/>
          </a:xfrm>
          <a:prstGeom prst="rect">
            <a:avLst/>
          </a:prstGeom>
          <a:noFill/>
        </p:spPr>
        <p:txBody>
          <a:bodyPr wrap="square" rtlCol="0">
            <a:spAutoFit/>
          </a:bodyPr>
          <a:lstStyle/>
          <a:p>
            <a:r>
              <a:rPr lang="en-US" sz="1200" dirty="0"/>
              <a:t>The code lists for SDMX SDG DSD concepts are available in the </a:t>
            </a:r>
            <a:r>
              <a:rPr lang="en-US" sz="1200" dirty="0">
                <a:hlinkClick r:id="rId6"/>
              </a:rPr>
              <a:t>SDG_DSD_MATRIX.xlsm</a:t>
            </a:r>
            <a:r>
              <a:rPr lang="en-US" sz="1200" dirty="0"/>
              <a:t> excel macro file. </a:t>
            </a:r>
          </a:p>
        </p:txBody>
      </p:sp>
      <p:pic>
        <p:nvPicPr>
          <p:cNvPr id="19" name="Graphic 18" descr="Download outline">
            <a:extLst>
              <a:ext uri="{FF2B5EF4-FFF2-40B4-BE49-F238E27FC236}">
                <a16:creationId xmlns:a16="http://schemas.microsoft.com/office/drawing/2014/main" id="{62898A3A-1D77-42AD-FE2C-7FE5BA114E6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8309" y="3490656"/>
            <a:ext cx="720000" cy="720000"/>
          </a:xfrm>
          <a:prstGeom prst="rect">
            <a:avLst/>
          </a:prstGeom>
        </p:spPr>
      </p:pic>
      <p:sp>
        <p:nvSpPr>
          <p:cNvPr id="20" name="TextBox 19">
            <a:extLst>
              <a:ext uri="{FF2B5EF4-FFF2-40B4-BE49-F238E27FC236}">
                <a16:creationId xmlns:a16="http://schemas.microsoft.com/office/drawing/2014/main" id="{61B10659-F51A-6C55-7A71-E37611185C74}"/>
              </a:ext>
            </a:extLst>
          </p:cNvPr>
          <p:cNvSpPr txBox="1"/>
          <p:nvPr/>
        </p:nvSpPr>
        <p:spPr>
          <a:xfrm>
            <a:off x="2569370" y="346787"/>
            <a:ext cx="3774384" cy="400110"/>
          </a:xfrm>
          <a:prstGeom prst="rect">
            <a:avLst/>
          </a:prstGeom>
          <a:noFill/>
        </p:spPr>
        <p:txBody>
          <a:bodyPr wrap="square" rtlCol="0">
            <a:spAutoFit/>
          </a:bodyPr>
          <a:lstStyle/>
          <a:p>
            <a:pPr algn="ctr"/>
            <a:r>
              <a:rPr lang="en-US" sz="2000" b="1" dirty="0">
                <a:latin typeface="+mn-lt"/>
              </a:rPr>
              <a:t>DSD In a nutshell (2)</a:t>
            </a:r>
          </a:p>
        </p:txBody>
      </p:sp>
      <p:sp>
        <p:nvSpPr>
          <p:cNvPr id="2" name="Slide Number Placeholder 1">
            <a:extLst>
              <a:ext uri="{FF2B5EF4-FFF2-40B4-BE49-F238E27FC236}">
                <a16:creationId xmlns:a16="http://schemas.microsoft.com/office/drawing/2014/main" id="{055C3195-9335-C837-E0C0-C11CD311E6E9}"/>
              </a:ext>
            </a:extLst>
          </p:cNvPr>
          <p:cNvSpPr>
            <a:spLocks noGrp="1"/>
          </p:cNvSpPr>
          <p:nvPr>
            <p:ph type="sldNum" sz="quarter" idx="12"/>
          </p:nvPr>
        </p:nvSpPr>
        <p:spPr/>
        <p:txBody>
          <a:bodyPr/>
          <a:lstStyle/>
          <a:p>
            <a:fld id="{C9CA4384-AE8E-46E5-BBCD-64CFDC07B3E9}" type="slidenum">
              <a:rPr lang="en-US" smtClean="0"/>
              <a:t>28</a:t>
            </a:fld>
            <a:endParaRPr lang="en-US"/>
          </a:p>
        </p:txBody>
      </p:sp>
    </p:spTree>
    <p:custDataLst>
      <p:tags r:id="rId1"/>
    </p:custDataLst>
    <p:extLst>
      <p:ext uri="{BB962C8B-B14F-4D97-AF65-F5344CB8AC3E}">
        <p14:creationId xmlns:p14="http://schemas.microsoft.com/office/powerpoint/2010/main" val="28499168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E391D9-02A8-434F-AD5C-50BAFFE73FE1}"/>
              </a:ext>
            </a:extLst>
          </p:cNvPr>
          <p:cNvSpPr txBox="1"/>
          <p:nvPr/>
        </p:nvSpPr>
        <p:spPr>
          <a:xfrm>
            <a:off x="2722826" y="296494"/>
            <a:ext cx="4059967" cy="400110"/>
          </a:xfrm>
          <a:prstGeom prst="rect">
            <a:avLst/>
          </a:prstGeom>
          <a:noFill/>
        </p:spPr>
        <p:txBody>
          <a:bodyPr wrap="square" rtlCol="0">
            <a:spAutoFit/>
          </a:bodyPr>
          <a:lstStyle/>
          <a:p>
            <a:pPr algn="ctr"/>
            <a:r>
              <a:rPr lang="en-US" sz="2000" b="1" dirty="0"/>
              <a:t>SDG Validation with SDMX (1)</a:t>
            </a:r>
          </a:p>
        </p:txBody>
      </p:sp>
      <p:sp>
        <p:nvSpPr>
          <p:cNvPr id="3" name="Title 1">
            <a:extLst>
              <a:ext uri="{FF2B5EF4-FFF2-40B4-BE49-F238E27FC236}">
                <a16:creationId xmlns:a16="http://schemas.microsoft.com/office/drawing/2014/main" id="{DE085135-61FD-65AA-A7AA-CC95507B74CA}"/>
              </a:ext>
            </a:extLst>
          </p:cNvPr>
          <p:cNvSpPr txBox="1">
            <a:spLocks/>
          </p:cNvSpPr>
          <p:nvPr/>
        </p:nvSpPr>
        <p:spPr>
          <a:xfrm>
            <a:off x="263799" y="772978"/>
            <a:ext cx="6318788" cy="31424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000" b="1" dirty="0">
                <a:solidFill>
                  <a:schemeClr val="bg2">
                    <a:lumMod val="25000"/>
                  </a:schemeClr>
                </a:solidFill>
                <a:latin typeface="+mn-lt"/>
              </a:rPr>
              <a:t>Validation with DSD</a:t>
            </a:r>
          </a:p>
        </p:txBody>
      </p:sp>
      <p:sp>
        <p:nvSpPr>
          <p:cNvPr id="6" name="Slide Number Placeholder 5">
            <a:extLst>
              <a:ext uri="{FF2B5EF4-FFF2-40B4-BE49-F238E27FC236}">
                <a16:creationId xmlns:a16="http://schemas.microsoft.com/office/drawing/2014/main" id="{F1A7CA46-6963-6BD1-F224-3D9A1A21FB27}"/>
              </a:ext>
            </a:extLst>
          </p:cNvPr>
          <p:cNvSpPr>
            <a:spLocks noGrp="1"/>
          </p:cNvSpPr>
          <p:nvPr>
            <p:ph type="sldNum" sz="quarter" idx="12"/>
          </p:nvPr>
        </p:nvSpPr>
        <p:spPr/>
        <p:txBody>
          <a:bodyPr/>
          <a:lstStyle/>
          <a:p>
            <a:fld id="{C9CA4384-AE8E-46E5-BBCD-64CFDC07B3E9}" type="slidenum">
              <a:rPr lang="en-US" smtClean="0"/>
              <a:t>29</a:t>
            </a:fld>
            <a:endParaRPr lang="en-US"/>
          </a:p>
        </p:txBody>
      </p:sp>
      <p:sp>
        <p:nvSpPr>
          <p:cNvPr id="8" name="TextBox 7">
            <a:extLst>
              <a:ext uri="{FF2B5EF4-FFF2-40B4-BE49-F238E27FC236}">
                <a16:creationId xmlns:a16="http://schemas.microsoft.com/office/drawing/2014/main" id="{202F73E2-E3EE-CAF6-4EE6-B9CFBEFF7A19}"/>
              </a:ext>
            </a:extLst>
          </p:cNvPr>
          <p:cNvSpPr txBox="1"/>
          <p:nvPr/>
        </p:nvSpPr>
        <p:spPr>
          <a:xfrm>
            <a:off x="610733" y="1178101"/>
            <a:ext cx="7188506" cy="800219"/>
          </a:xfrm>
          <a:prstGeom prst="rect">
            <a:avLst/>
          </a:prstGeom>
          <a:noFill/>
        </p:spPr>
        <p:txBody>
          <a:bodyPr wrap="square">
            <a:spAutoFit/>
          </a:bodyPr>
          <a:lstStyle/>
          <a:p>
            <a:pPr marL="171450" indent="-171450">
              <a:spcBef>
                <a:spcPts val="600"/>
              </a:spcBef>
              <a:spcAft>
                <a:spcPts val="600"/>
              </a:spcAft>
              <a:buFont typeface="Wingdings" panose="05000000000000000000" pitchFamily="2" charset="2"/>
              <a:buChar char="Ø"/>
            </a:pPr>
            <a:r>
              <a:rPr lang="en-US" sz="1200" dirty="0"/>
              <a:t>Validation against the DSD verifies that all dimensions and mandatory attributes are in place.</a:t>
            </a:r>
          </a:p>
          <a:p>
            <a:pPr marL="628650" lvl="1" indent="-171450">
              <a:spcBef>
                <a:spcPts val="600"/>
              </a:spcBef>
              <a:spcAft>
                <a:spcPts val="600"/>
              </a:spcAft>
              <a:buFont typeface="Courier New" panose="02070309020205020404" pitchFamily="49" charset="0"/>
              <a:buChar char="o"/>
            </a:pPr>
            <a:r>
              <a:rPr lang="en-US" sz="1200" dirty="0"/>
              <a:t>Does not verify relationships between the dimension values. If you have the series “Forest area as a proportion of total land area” with Sex=Female, it will pass the validation.</a:t>
            </a:r>
          </a:p>
        </p:txBody>
      </p:sp>
      <p:sp>
        <p:nvSpPr>
          <p:cNvPr id="9" name="TextBox 8">
            <a:extLst>
              <a:ext uri="{FF2B5EF4-FFF2-40B4-BE49-F238E27FC236}">
                <a16:creationId xmlns:a16="http://schemas.microsoft.com/office/drawing/2014/main" id="{68D55021-4C76-DA62-5C4A-009E5669070D}"/>
              </a:ext>
            </a:extLst>
          </p:cNvPr>
          <p:cNvSpPr txBox="1"/>
          <p:nvPr/>
        </p:nvSpPr>
        <p:spPr>
          <a:xfrm>
            <a:off x="698282" y="2039371"/>
            <a:ext cx="7275441" cy="1554272"/>
          </a:xfrm>
          <a:prstGeom prst="rect">
            <a:avLst/>
          </a:prstGeom>
          <a:noFill/>
        </p:spPr>
        <p:txBody>
          <a:bodyPr wrap="square" rtlCol="0">
            <a:spAutoFit/>
          </a:bodyPr>
          <a:lstStyle/>
          <a:p>
            <a:r>
              <a:rPr lang="en-US" sz="1200" dirty="0"/>
              <a:t>Ex: 1.2.1 </a:t>
            </a:r>
          </a:p>
          <a:p>
            <a:endParaRPr lang="en-US" sz="900" dirty="0"/>
          </a:p>
          <a:p>
            <a:r>
              <a:rPr lang="en-US" sz="1200" dirty="0"/>
              <a:t>SERIES=</a:t>
            </a:r>
            <a:r>
              <a:rPr lang="en-US" sz="1200" b="1" dirty="0"/>
              <a:t>SI_POV_NAHC </a:t>
            </a:r>
            <a:r>
              <a:rPr lang="en-US" sz="1200" dirty="0"/>
              <a:t>(Proportion of population living below the national poverty line)</a:t>
            </a:r>
          </a:p>
          <a:p>
            <a:endParaRPr lang="en-US" sz="900" dirty="0"/>
          </a:p>
          <a:p>
            <a:r>
              <a:rPr lang="en-US" sz="1200" dirty="0"/>
              <a:t>AGE, SEX, URBANISATION, EDUCATION_LEV, DISABILITY_STATUS, OCCUPATON =</a:t>
            </a:r>
            <a:r>
              <a:rPr lang="en-US" sz="1200" b="1" dirty="0"/>
              <a:t>ALL</a:t>
            </a:r>
          </a:p>
          <a:p>
            <a:pPr marL="0" lvl="1"/>
            <a:endParaRPr lang="en-US" sz="800" dirty="0"/>
          </a:p>
          <a:p>
            <a:pPr marL="0" lvl="1"/>
            <a:r>
              <a:rPr lang="en-US" sz="1200" dirty="0"/>
              <a:t>COMPOSITE_BREAKDOWN=</a:t>
            </a:r>
            <a:r>
              <a:rPr lang="fr-FR" sz="1200" b="1" dirty="0"/>
              <a:t>_T</a:t>
            </a:r>
            <a:r>
              <a:rPr lang="fr-FR" sz="1200" dirty="0"/>
              <a:t>,</a:t>
            </a:r>
            <a:r>
              <a:rPr lang="fr-FR" sz="1200" b="1" dirty="0"/>
              <a:t>MS_MIGRANT</a:t>
            </a:r>
            <a:r>
              <a:rPr lang="fr-FR" sz="1200" dirty="0"/>
              <a:t>,</a:t>
            </a:r>
            <a:r>
              <a:rPr lang="fr-FR" sz="1200" b="1" dirty="0"/>
              <a:t>MS_NOMIGRANT</a:t>
            </a:r>
            <a:r>
              <a:rPr lang="fr-FR" sz="1200" dirty="0"/>
              <a:t>,</a:t>
            </a:r>
            <a:r>
              <a:rPr lang="fr-FR" sz="1200" b="1" dirty="0"/>
              <a:t>MS_EUMIGRANT</a:t>
            </a:r>
            <a:r>
              <a:rPr lang="fr-FR" sz="1200" dirty="0"/>
              <a:t>, or </a:t>
            </a:r>
            <a:r>
              <a:rPr lang="fr-FR" sz="1200" b="1" dirty="0"/>
              <a:t>MS_NONEUMIGRANT</a:t>
            </a:r>
          </a:p>
          <a:p>
            <a:pPr marL="0" lvl="1"/>
            <a:endParaRPr lang="en-US" sz="600" dirty="0"/>
          </a:p>
          <a:p>
            <a:pPr marL="0" lvl="1"/>
            <a:r>
              <a:rPr lang="en-US" sz="1200" dirty="0"/>
              <a:t>PRODUCT, INCOME_WEALTH_QUANTILE, ACTIVITY=</a:t>
            </a:r>
            <a:r>
              <a:rPr lang="en-US" sz="1200" b="1" dirty="0"/>
              <a:t>_T</a:t>
            </a:r>
          </a:p>
        </p:txBody>
      </p:sp>
      <p:graphicFrame>
        <p:nvGraphicFramePr>
          <p:cNvPr id="7" name="Table 6">
            <a:extLst>
              <a:ext uri="{FF2B5EF4-FFF2-40B4-BE49-F238E27FC236}">
                <a16:creationId xmlns:a16="http://schemas.microsoft.com/office/drawing/2014/main" id="{8C96D0F4-B872-AC8F-093E-F48DFB7EABFA}"/>
              </a:ext>
            </a:extLst>
          </p:cNvPr>
          <p:cNvGraphicFramePr>
            <a:graphicFrameLocks noGrp="1"/>
          </p:cNvGraphicFramePr>
          <p:nvPr>
            <p:extLst>
              <p:ext uri="{D42A27DB-BD31-4B8C-83A1-F6EECF244321}">
                <p14:modId xmlns:p14="http://schemas.microsoft.com/office/powerpoint/2010/main" val="3303604938"/>
              </p:ext>
            </p:extLst>
          </p:nvPr>
        </p:nvGraphicFramePr>
        <p:xfrm>
          <a:off x="141052" y="3744761"/>
          <a:ext cx="8861896" cy="1102245"/>
        </p:xfrm>
        <a:graphic>
          <a:graphicData uri="http://schemas.openxmlformats.org/drawingml/2006/table">
            <a:tbl>
              <a:tblPr>
                <a:tableStyleId>{22838BEF-8BB2-4498-84A7-C5851F593DF1}</a:tableStyleId>
              </a:tblPr>
              <a:tblGrid>
                <a:gridCol w="481041">
                  <a:extLst>
                    <a:ext uri="{9D8B030D-6E8A-4147-A177-3AD203B41FA5}">
                      <a16:colId xmlns:a16="http://schemas.microsoft.com/office/drawing/2014/main" val="2792974174"/>
                    </a:ext>
                  </a:extLst>
                </a:gridCol>
                <a:gridCol w="427386">
                  <a:extLst>
                    <a:ext uri="{9D8B030D-6E8A-4147-A177-3AD203B41FA5}">
                      <a16:colId xmlns:a16="http://schemas.microsoft.com/office/drawing/2014/main" val="375640318"/>
                    </a:ext>
                  </a:extLst>
                </a:gridCol>
                <a:gridCol w="615178">
                  <a:extLst>
                    <a:ext uri="{9D8B030D-6E8A-4147-A177-3AD203B41FA5}">
                      <a16:colId xmlns:a16="http://schemas.microsoft.com/office/drawing/2014/main" val="3350907448"/>
                    </a:ext>
                  </a:extLst>
                </a:gridCol>
                <a:gridCol w="402999">
                  <a:extLst>
                    <a:ext uri="{9D8B030D-6E8A-4147-A177-3AD203B41FA5}">
                      <a16:colId xmlns:a16="http://schemas.microsoft.com/office/drawing/2014/main" val="2973238412"/>
                    </a:ext>
                  </a:extLst>
                </a:gridCol>
                <a:gridCol w="524940">
                  <a:extLst>
                    <a:ext uri="{9D8B030D-6E8A-4147-A177-3AD203B41FA5}">
                      <a16:colId xmlns:a16="http://schemas.microsoft.com/office/drawing/2014/main" val="1383239723"/>
                    </a:ext>
                  </a:extLst>
                </a:gridCol>
                <a:gridCol w="983710">
                  <a:extLst>
                    <a:ext uri="{9D8B030D-6E8A-4147-A177-3AD203B41FA5}">
                      <a16:colId xmlns:a16="http://schemas.microsoft.com/office/drawing/2014/main" val="634569085"/>
                    </a:ext>
                  </a:extLst>
                </a:gridCol>
                <a:gridCol w="233255">
                  <a:extLst>
                    <a:ext uri="{9D8B030D-6E8A-4147-A177-3AD203B41FA5}">
                      <a16:colId xmlns:a16="http://schemas.microsoft.com/office/drawing/2014/main" val="1922498194"/>
                    </a:ext>
                  </a:extLst>
                </a:gridCol>
                <a:gridCol w="266174">
                  <a:extLst>
                    <a:ext uri="{9D8B030D-6E8A-4147-A177-3AD203B41FA5}">
                      <a16:colId xmlns:a16="http://schemas.microsoft.com/office/drawing/2014/main" val="2300911516"/>
                    </a:ext>
                  </a:extLst>
                </a:gridCol>
                <a:gridCol w="764461">
                  <a:extLst>
                    <a:ext uri="{9D8B030D-6E8A-4147-A177-3AD203B41FA5}">
                      <a16:colId xmlns:a16="http://schemas.microsoft.com/office/drawing/2014/main" val="2294911381"/>
                    </a:ext>
                  </a:extLst>
                </a:gridCol>
                <a:gridCol w="655036">
                  <a:extLst>
                    <a:ext uri="{9D8B030D-6E8A-4147-A177-3AD203B41FA5}">
                      <a16:colId xmlns:a16="http://schemas.microsoft.com/office/drawing/2014/main" val="3512881821"/>
                    </a:ext>
                  </a:extLst>
                </a:gridCol>
                <a:gridCol w="619941">
                  <a:extLst>
                    <a:ext uri="{9D8B030D-6E8A-4147-A177-3AD203B41FA5}">
                      <a16:colId xmlns:a16="http://schemas.microsoft.com/office/drawing/2014/main" val="1149679883"/>
                    </a:ext>
                  </a:extLst>
                </a:gridCol>
                <a:gridCol w="494772">
                  <a:extLst>
                    <a:ext uri="{9D8B030D-6E8A-4147-A177-3AD203B41FA5}">
                      <a16:colId xmlns:a16="http://schemas.microsoft.com/office/drawing/2014/main" val="3367975169"/>
                    </a:ext>
                  </a:extLst>
                </a:gridCol>
                <a:gridCol w="428052">
                  <a:extLst>
                    <a:ext uri="{9D8B030D-6E8A-4147-A177-3AD203B41FA5}">
                      <a16:colId xmlns:a16="http://schemas.microsoft.com/office/drawing/2014/main" val="1513773272"/>
                    </a:ext>
                  </a:extLst>
                </a:gridCol>
                <a:gridCol w="609646">
                  <a:extLst>
                    <a:ext uri="{9D8B030D-6E8A-4147-A177-3AD203B41FA5}">
                      <a16:colId xmlns:a16="http://schemas.microsoft.com/office/drawing/2014/main" val="3953317205"/>
                    </a:ext>
                  </a:extLst>
                </a:gridCol>
                <a:gridCol w="654841">
                  <a:extLst>
                    <a:ext uri="{9D8B030D-6E8A-4147-A177-3AD203B41FA5}">
                      <a16:colId xmlns:a16="http://schemas.microsoft.com/office/drawing/2014/main" val="2943859358"/>
                    </a:ext>
                  </a:extLst>
                </a:gridCol>
                <a:gridCol w="700464">
                  <a:extLst>
                    <a:ext uri="{9D8B030D-6E8A-4147-A177-3AD203B41FA5}">
                      <a16:colId xmlns:a16="http://schemas.microsoft.com/office/drawing/2014/main" val="4195193724"/>
                    </a:ext>
                  </a:extLst>
                </a:gridCol>
              </a:tblGrid>
              <a:tr h="274059">
                <a:tc>
                  <a:txBody>
                    <a:bodyPr/>
                    <a:lstStyle/>
                    <a:p>
                      <a:pPr algn="l" fontAlgn="b"/>
                      <a:r>
                        <a:rPr lang="en-US" sz="900" b="1" u="none" strike="noStrike" dirty="0">
                          <a:effectLst/>
                        </a:rPr>
                        <a:t>TIME_</a:t>
                      </a:r>
                    </a:p>
                    <a:p>
                      <a:pPr algn="l" fontAlgn="b"/>
                      <a:r>
                        <a:rPr lang="en-US" sz="900" b="1" u="none" strike="noStrike" dirty="0">
                          <a:effectLst/>
                        </a:rPr>
                        <a:t>PERIOD</a:t>
                      </a:r>
                      <a:endParaRPr lang="en-US" sz="900" b="1" i="0" u="none" strike="noStrike" dirty="0">
                        <a:effectLst/>
                        <a:latin typeface="+mn-lt"/>
                      </a:endParaRPr>
                    </a:p>
                  </a:txBody>
                  <a:tcPr marL="5748" marR="5748" marT="5748" marB="0" anchor="b"/>
                </a:tc>
                <a:tc>
                  <a:txBody>
                    <a:bodyPr/>
                    <a:lstStyle/>
                    <a:p>
                      <a:pPr algn="l" fontAlgn="b"/>
                      <a:r>
                        <a:rPr lang="en-US" sz="900" b="1" u="none" strike="noStrike" dirty="0">
                          <a:effectLst/>
                        </a:rPr>
                        <a:t>OBS_</a:t>
                      </a:r>
                    </a:p>
                    <a:p>
                      <a:pPr algn="l" fontAlgn="b"/>
                      <a:r>
                        <a:rPr lang="en-US" sz="900" b="1" u="none" strike="noStrike" dirty="0">
                          <a:effectLst/>
                        </a:rPr>
                        <a:t>VALUE</a:t>
                      </a:r>
                      <a:endParaRPr lang="en-US" sz="900" b="1" i="0" u="none" strike="noStrike" dirty="0">
                        <a:effectLst/>
                        <a:latin typeface="+mn-lt"/>
                      </a:endParaRPr>
                    </a:p>
                  </a:txBody>
                  <a:tcPr marL="5748" marR="5748" marT="5748" marB="0" anchor="b"/>
                </a:tc>
                <a:tc>
                  <a:txBody>
                    <a:bodyPr/>
                    <a:lstStyle/>
                    <a:p>
                      <a:pPr algn="l" fontAlgn="b"/>
                      <a:r>
                        <a:rPr lang="en-US" sz="900" b="1" u="none" strike="noStrike" dirty="0">
                          <a:effectLst/>
                        </a:rPr>
                        <a:t>UNIT_</a:t>
                      </a:r>
                    </a:p>
                    <a:p>
                      <a:pPr algn="l" fontAlgn="b"/>
                      <a:r>
                        <a:rPr lang="en-US" sz="900" b="1" u="none" strike="noStrike" dirty="0">
                          <a:effectLst/>
                        </a:rPr>
                        <a:t>MEASURE</a:t>
                      </a:r>
                      <a:endParaRPr lang="en-US" sz="900" b="1" i="0" u="none" strike="noStrike" dirty="0">
                        <a:effectLst/>
                        <a:latin typeface="+mn-lt"/>
                      </a:endParaRPr>
                    </a:p>
                  </a:txBody>
                  <a:tcPr marL="5748" marR="5748" marT="5748" marB="0" anchor="b"/>
                </a:tc>
                <a:tc>
                  <a:txBody>
                    <a:bodyPr/>
                    <a:lstStyle/>
                    <a:p>
                      <a:pPr algn="l" fontAlgn="b"/>
                      <a:r>
                        <a:rPr lang="en-US" sz="900" b="1" u="none" strike="noStrike" dirty="0">
                          <a:effectLst/>
                        </a:rPr>
                        <a:t>UNIT_</a:t>
                      </a:r>
                    </a:p>
                    <a:p>
                      <a:pPr algn="l" fontAlgn="b"/>
                      <a:r>
                        <a:rPr lang="en-US" sz="900" b="1" u="none" strike="noStrike" dirty="0">
                          <a:effectLst/>
                        </a:rPr>
                        <a:t>MULT</a:t>
                      </a:r>
                      <a:endParaRPr lang="en-US" sz="900" b="1" i="0" u="none" strike="noStrike" dirty="0">
                        <a:effectLst/>
                        <a:latin typeface="+mn-lt"/>
                      </a:endParaRPr>
                    </a:p>
                  </a:txBody>
                  <a:tcPr marL="5748" marR="5748" marT="5748" marB="0" anchor="b"/>
                </a:tc>
                <a:tc>
                  <a:txBody>
                    <a:bodyPr/>
                    <a:lstStyle/>
                    <a:p>
                      <a:pPr algn="l" fontAlgn="b"/>
                      <a:r>
                        <a:rPr lang="en-US" sz="900" b="1" u="none" strike="noStrike" dirty="0">
                          <a:effectLst/>
                        </a:rPr>
                        <a:t>NATURE</a:t>
                      </a:r>
                    </a:p>
                    <a:p>
                      <a:pPr algn="l" fontAlgn="b"/>
                      <a:endParaRPr lang="en-US" sz="900" b="1" i="0" u="none" strike="noStrike" dirty="0">
                        <a:effectLst/>
                        <a:latin typeface="+mn-lt"/>
                      </a:endParaRPr>
                    </a:p>
                  </a:txBody>
                  <a:tcPr marL="5748" marR="5748" marT="5748" marB="0" anchor="b"/>
                </a:tc>
                <a:tc>
                  <a:txBody>
                    <a:bodyPr/>
                    <a:lstStyle/>
                    <a:p>
                      <a:pPr algn="ctr" fontAlgn="b"/>
                      <a:r>
                        <a:rPr lang="en-US" sz="900" b="1" u="none" strike="noStrike" dirty="0">
                          <a:effectLst/>
                        </a:rPr>
                        <a:t>ACTIVITY</a:t>
                      </a:r>
                    </a:p>
                    <a:p>
                      <a:pPr algn="l" fontAlgn="b"/>
                      <a:endParaRPr lang="en-US" sz="900" b="1" i="0" u="none" strike="noStrike" dirty="0">
                        <a:effectLst/>
                        <a:latin typeface="+mn-lt"/>
                      </a:endParaRPr>
                    </a:p>
                  </a:txBody>
                  <a:tcPr marL="5748" marR="5748" marT="5748" marB="0" anchor="b"/>
                </a:tc>
                <a:tc>
                  <a:txBody>
                    <a:bodyPr/>
                    <a:lstStyle/>
                    <a:p>
                      <a:pPr algn="l" fontAlgn="b"/>
                      <a:r>
                        <a:rPr lang="en-US" sz="900" b="1" u="none" strike="noStrike" dirty="0">
                          <a:effectLst/>
                        </a:rPr>
                        <a:t>AGE</a:t>
                      </a:r>
                    </a:p>
                    <a:p>
                      <a:pPr algn="l" fontAlgn="b"/>
                      <a:endParaRPr lang="en-US" sz="900" b="1" i="0" u="none" strike="noStrike" dirty="0">
                        <a:effectLst/>
                        <a:latin typeface="+mn-lt"/>
                      </a:endParaRPr>
                    </a:p>
                  </a:txBody>
                  <a:tcPr marL="5748" marR="5748" marT="5748" marB="0" anchor="b"/>
                </a:tc>
                <a:tc>
                  <a:txBody>
                    <a:bodyPr/>
                    <a:lstStyle/>
                    <a:p>
                      <a:pPr algn="l" fontAlgn="b"/>
                      <a:r>
                        <a:rPr lang="en-US" sz="900" b="1" u="none" strike="noStrike" dirty="0">
                          <a:effectLst/>
                        </a:rPr>
                        <a:t>SEX</a:t>
                      </a:r>
                    </a:p>
                    <a:p>
                      <a:pPr algn="l" fontAlgn="b"/>
                      <a:endParaRPr lang="en-US" sz="900" b="1" i="0" u="none" strike="noStrike" dirty="0">
                        <a:effectLst/>
                        <a:latin typeface="+mn-lt"/>
                      </a:endParaRPr>
                    </a:p>
                  </a:txBody>
                  <a:tcPr marL="5748" marR="5748" marT="5748" marB="0" anchor="b"/>
                </a:tc>
                <a:tc>
                  <a:txBody>
                    <a:bodyPr/>
                    <a:lstStyle/>
                    <a:p>
                      <a:pPr algn="l" fontAlgn="b"/>
                      <a:r>
                        <a:rPr lang="en-US" sz="900" b="1" u="none" strike="noStrike" dirty="0">
                          <a:effectLst/>
                        </a:rPr>
                        <a:t>URBANISATION</a:t>
                      </a:r>
                    </a:p>
                    <a:p>
                      <a:pPr algn="l" fontAlgn="b"/>
                      <a:endParaRPr lang="en-US" sz="900" b="1" i="0" u="none" strike="noStrike" dirty="0">
                        <a:effectLst/>
                        <a:latin typeface="+mn-lt"/>
                      </a:endParaRPr>
                    </a:p>
                  </a:txBody>
                  <a:tcPr marL="5748" marR="5748" marT="5748" marB="0" anchor="b"/>
                </a:tc>
                <a:tc>
                  <a:txBody>
                    <a:bodyPr/>
                    <a:lstStyle/>
                    <a:p>
                      <a:pPr algn="l" fontAlgn="b"/>
                      <a:r>
                        <a:rPr lang="en-US" sz="900" b="1" u="none" strike="noStrike" dirty="0">
                          <a:effectLst/>
                        </a:rPr>
                        <a:t>EDUCATION_</a:t>
                      </a:r>
                    </a:p>
                    <a:p>
                      <a:pPr algn="l" fontAlgn="b"/>
                      <a:r>
                        <a:rPr lang="en-US" sz="900" b="1" u="none" strike="noStrike" dirty="0">
                          <a:solidFill>
                            <a:srgbClr val="000000"/>
                          </a:solidFill>
                          <a:effectLst/>
                        </a:rPr>
                        <a:t>LEV</a:t>
                      </a:r>
                      <a:endParaRPr lang="en-US" sz="900" b="1" i="0" u="none" strike="noStrike" dirty="0">
                        <a:solidFill>
                          <a:srgbClr val="000000"/>
                        </a:solidFill>
                        <a:effectLst/>
                        <a:latin typeface="+mn-lt"/>
                      </a:endParaRPr>
                    </a:p>
                  </a:txBody>
                  <a:tcPr marL="5748" marR="5748" marT="5748" marB="0" anchor="b"/>
                </a:tc>
                <a:tc>
                  <a:txBody>
                    <a:bodyPr/>
                    <a:lstStyle/>
                    <a:p>
                      <a:pPr algn="l" fontAlgn="b"/>
                      <a:r>
                        <a:rPr lang="en-US" sz="900" b="1" u="none" strike="noStrike" dirty="0">
                          <a:effectLst/>
                        </a:rPr>
                        <a:t>DISABILITY_STATUS</a:t>
                      </a:r>
                      <a:endParaRPr lang="en-US" sz="900" b="1" i="0" u="none" strike="noStrike" dirty="0">
                        <a:solidFill>
                          <a:srgbClr val="000000"/>
                        </a:solidFill>
                        <a:effectLst/>
                        <a:latin typeface="+mn-lt"/>
                      </a:endParaRPr>
                    </a:p>
                  </a:txBody>
                  <a:tcPr marL="5748" marR="5748" marT="5748" marB="0" anchor="b"/>
                </a:tc>
                <a:tc>
                  <a:txBody>
                    <a:bodyPr/>
                    <a:lstStyle/>
                    <a:p>
                      <a:pPr algn="l" fontAlgn="b"/>
                      <a:r>
                        <a:rPr lang="en-US" sz="900" b="1" u="none" strike="noStrike" dirty="0">
                          <a:effectLst/>
                        </a:rPr>
                        <a:t>QUAN-TILE</a:t>
                      </a:r>
                      <a:endParaRPr lang="en-US" sz="900" b="1" u="none" strike="noStrike" dirty="0">
                        <a:effectLst/>
                        <a:latin typeface="+mn-lt"/>
                      </a:endParaRPr>
                    </a:p>
                  </a:txBody>
                  <a:tcPr marL="5748" marR="5748" marT="5748" marB="0" anchor="b"/>
                </a:tc>
                <a:tc>
                  <a:txBody>
                    <a:bodyPr/>
                    <a:lstStyle/>
                    <a:p>
                      <a:pPr algn="l" fontAlgn="b"/>
                      <a:r>
                        <a:rPr lang="en-US" sz="900" b="1" u="none" strike="noStrike" dirty="0">
                          <a:effectLst/>
                        </a:rPr>
                        <a:t>PROD-UCT</a:t>
                      </a:r>
                      <a:endParaRPr lang="en-US" sz="900" b="1" u="none" strike="noStrike" dirty="0">
                        <a:effectLst/>
                        <a:latin typeface="+mn-lt"/>
                      </a:endParaRPr>
                    </a:p>
                  </a:txBody>
                  <a:tcPr marL="5748" marR="5748" marT="5748" marB="0" anchor="b"/>
                </a:tc>
                <a:tc>
                  <a:txBody>
                    <a:bodyPr/>
                    <a:lstStyle/>
                    <a:p>
                      <a:pPr algn="l" fontAlgn="b"/>
                      <a:r>
                        <a:rPr lang="en-US" sz="900" b="1" u="none" strike="noStrike" dirty="0">
                          <a:effectLst/>
                        </a:rPr>
                        <a:t>OCCUP-</a:t>
                      </a:r>
                    </a:p>
                    <a:p>
                      <a:pPr algn="l" fontAlgn="b"/>
                      <a:r>
                        <a:rPr lang="en-US" sz="900" b="1" u="none" strike="noStrike" dirty="0">
                          <a:effectLst/>
                        </a:rPr>
                        <a:t>ATION</a:t>
                      </a:r>
                      <a:endParaRPr lang="en-US" sz="900" b="1" u="none" strike="noStrike" dirty="0">
                        <a:effectLst/>
                        <a:latin typeface="+mn-lt"/>
                      </a:endParaRPr>
                    </a:p>
                  </a:txBody>
                  <a:tcPr marL="5748" marR="5748" marT="5748" marB="0" anchor="b"/>
                </a:tc>
                <a:tc>
                  <a:txBody>
                    <a:bodyPr/>
                    <a:lstStyle/>
                    <a:p>
                      <a:pPr algn="l" fontAlgn="b"/>
                      <a:r>
                        <a:rPr lang="en-US" sz="900" b="1" u="none" strike="noStrike" dirty="0">
                          <a:effectLst/>
                        </a:rPr>
                        <a:t>COMP_</a:t>
                      </a:r>
                    </a:p>
                    <a:p>
                      <a:pPr algn="l" fontAlgn="b"/>
                      <a:r>
                        <a:rPr lang="en-US" sz="900" b="1" u="none" strike="noStrike" dirty="0">
                          <a:effectLst/>
                        </a:rPr>
                        <a:t>BREAKDOWN  </a:t>
                      </a:r>
                      <a:endParaRPr lang="en-US" sz="900" b="1" u="none" strike="noStrike" dirty="0">
                        <a:effectLst/>
                        <a:latin typeface="+mn-lt"/>
                      </a:endParaRPr>
                    </a:p>
                  </a:txBody>
                  <a:tcPr marL="5748" marR="5748" marT="5748" marB="0" anchor="b"/>
                </a:tc>
                <a:tc>
                  <a:txBody>
                    <a:bodyPr/>
                    <a:lstStyle/>
                    <a:p>
                      <a:pPr algn="l" fontAlgn="b"/>
                      <a:r>
                        <a:rPr lang="en-US" sz="900" b="1" u="none" strike="noStrike" dirty="0">
                          <a:effectLst/>
                        </a:rPr>
                        <a:t>CUST_</a:t>
                      </a:r>
                    </a:p>
                    <a:p>
                      <a:pPr algn="l" fontAlgn="b"/>
                      <a:r>
                        <a:rPr lang="en-US" sz="900" b="1" u="none" strike="noStrike" dirty="0">
                          <a:effectLst/>
                        </a:rPr>
                        <a:t>BREAKDOWN</a:t>
                      </a:r>
                      <a:endParaRPr lang="en-US" sz="900" b="1" i="0" u="none" strike="noStrike" dirty="0">
                        <a:effectLst/>
                        <a:latin typeface="+mn-lt"/>
                      </a:endParaRPr>
                    </a:p>
                  </a:txBody>
                  <a:tcPr marL="5748" marR="5748" marT="5748" marB="0" anchor="b"/>
                </a:tc>
                <a:extLst>
                  <a:ext uri="{0D108BD9-81ED-4DB2-BD59-A6C34878D82A}">
                    <a16:rowId xmlns:a16="http://schemas.microsoft.com/office/drawing/2014/main" val="600712514"/>
                  </a:ext>
                </a:extLst>
              </a:tr>
              <a:tr h="274059">
                <a:tc>
                  <a:txBody>
                    <a:bodyPr/>
                    <a:lstStyle/>
                    <a:p>
                      <a:pPr algn="ctr" fontAlgn="b"/>
                      <a:r>
                        <a:rPr lang="en-US" sz="900" b="1" u="none" strike="noStrike">
                          <a:effectLst/>
                        </a:rPr>
                        <a:t>2002</a:t>
                      </a:r>
                      <a:endParaRPr lang="en-US" sz="900" b="1" i="0" u="none" strike="noStrike">
                        <a:effectLst/>
                        <a:latin typeface="+mn-lt"/>
                      </a:endParaRPr>
                    </a:p>
                  </a:txBody>
                  <a:tcPr marL="5748" marR="5748" marT="5748" marB="0" anchor="b"/>
                </a:tc>
                <a:tc>
                  <a:txBody>
                    <a:bodyPr/>
                    <a:lstStyle/>
                    <a:p>
                      <a:pPr algn="ctr" fontAlgn="b"/>
                      <a:r>
                        <a:rPr lang="en-US" sz="900" b="1" u="none" strike="noStrike">
                          <a:effectLst/>
                        </a:rPr>
                        <a:t>20</a:t>
                      </a:r>
                      <a:endParaRPr lang="en-US" sz="900" b="1" i="0" u="none" strike="noStrike">
                        <a:effectLst/>
                        <a:latin typeface="+mn-lt"/>
                      </a:endParaRPr>
                    </a:p>
                  </a:txBody>
                  <a:tcPr marL="5748" marR="5748" marT="5748" marB="0" anchor="b"/>
                </a:tc>
                <a:tc>
                  <a:txBody>
                    <a:bodyPr/>
                    <a:lstStyle/>
                    <a:p>
                      <a:pPr algn="ctr" fontAlgn="b"/>
                      <a:r>
                        <a:rPr lang="en-US" sz="900" b="1" u="none" strike="noStrike" dirty="0">
                          <a:effectLst/>
                        </a:rPr>
                        <a:t>PT</a:t>
                      </a:r>
                      <a:endParaRPr lang="en-US" sz="900" b="1" i="0" u="none" strike="noStrike" dirty="0">
                        <a:effectLst/>
                        <a:latin typeface="+mn-lt"/>
                      </a:endParaRPr>
                    </a:p>
                  </a:txBody>
                  <a:tcPr marL="5748" marR="5748" marT="5748" marB="0" anchor="b"/>
                </a:tc>
                <a:tc>
                  <a:txBody>
                    <a:bodyPr/>
                    <a:lstStyle/>
                    <a:p>
                      <a:pPr algn="ctr" fontAlgn="b"/>
                      <a:r>
                        <a:rPr lang="en-US" sz="900" b="1" u="none" strike="noStrike">
                          <a:effectLst/>
                        </a:rPr>
                        <a:t>2</a:t>
                      </a:r>
                      <a:endParaRPr lang="en-US" sz="900" b="1" i="0" u="none" strike="noStrike">
                        <a:effectLst/>
                        <a:latin typeface="+mn-lt"/>
                      </a:endParaRPr>
                    </a:p>
                  </a:txBody>
                  <a:tcPr marL="5748" marR="5748" marT="5748" marB="0" anchor="b"/>
                </a:tc>
                <a:tc>
                  <a:txBody>
                    <a:bodyPr/>
                    <a:lstStyle/>
                    <a:p>
                      <a:pPr algn="ctr" fontAlgn="b"/>
                      <a:r>
                        <a:rPr lang="en-US" sz="900" b="1" u="none" strike="noStrike" dirty="0">
                          <a:effectLst/>
                        </a:rPr>
                        <a:t>E</a:t>
                      </a:r>
                      <a:endParaRPr lang="en-US" sz="900" b="1" i="0" u="none" strike="noStrike" dirty="0">
                        <a:effectLst/>
                        <a:latin typeface="+mn-lt"/>
                      </a:endParaRPr>
                    </a:p>
                  </a:txBody>
                  <a:tcPr marL="5748" marR="5748" marT="5748" marB="0" anchor="b"/>
                </a:tc>
                <a:tc>
                  <a:txBody>
                    <a:bodyPr/>
                    <a:lstStyle/>
                    <a:p>
                      <a:pPr algn="ctr" fontAlgn="b"/>
                      <a:r>
                        <a:rPr lang="en-US" sz="900" b="1" u="none" strike="noStrike" dirty="0">
                          <a:effectLst/>
                        </a:rPr>
                        <a:t>ISIC4_C</a:t>
                      </a:r>
                      <a:endParaRPr lang="en-US" sz="900" b="1" i="0" u="none" strike="noStrike" dirty="0">
                        <a:effectLst/>
                        <a:latin typeface="+mn-lt"/>
                      </a:endParaRPr>
                    </a:p>
                  </a:txBody>
                  <a:tcPr marL="5748" marR="5748" marT="5748" marB="0" anchor="b"/>
                </a:tc>
                <a:tc>
                  <a:txBody>
                    <a:bodyPr/>
                    <a:lstStyle/>
                    <a:p>
                      <a:pPr algn="ctr" fontAlgn="b"/>
                      <a:r>
                        <a:rPr lang="en-US" sz="900" b="1" u="none" strike="noStrike">
                          <a:effectLst/>
                        </a:rPr>
                        <a:t>_T</a:t>
                      </a:r>
                      <a:endParaRPr lang="en-US" sz="900" b="1" i="0" u="none" strike="noStrike">
                        <a:effectLst/>
                        <a:latin typeface="+mn-lt"/>
                      </a:endParaRPr>
                    </a:p>
                  </a:txBody>
                  <a:tcPr marL="5748" marR="5748" marT="5748" marB="0" anchor="b"/>
                </a:tc>
                <a:tc>
                  <a:txBody>
                    <a:bodyPr/>
                    <a:lstStyle/>
                    <a:p>
                      <a:pPr algn="ctr" fontAlgn="b"/>
                      <a:r>
                        <a:rPr lang="en-US" sz="900" b="1" u="none" strike="noStrike">
                          <a:effectLst/>
                        </a:rPr>
                        <a:t>_T</a:t>
                      </a:r>
                      <a:endParaRPr lang="en-US" sz="900" b="1" i="0" u="none" strike="noStrike">
                        <a:effectLst/>
                        <a:latin typeface="+mn-lt"/>
                      </a:endParaRPr>
                    </a:p>
                  </a:txBody>
                  <a:tcPr marL="5748" marR="5748" marT="5748" marB="0" anchor="b"/>
                </a:tc>
                <a:tc>
                  <a:txBody>
                    <a:bodyPr/>
                    <a:lstStyle/>
                    <a:p>
                      <a:pPr algn="ctr" fontAlgn="b"/>
                      <a:r>
                        <a:rPr lang="en-US" sz="900" b="1" u="none" strike="noStrike">
                          <a:effectLst/>
                        </a:rPr>
                        <a:t>_T</a:t>
                      </a:r>
                      <a:endParaRPr lang="en-US" sz="900" b="1" i="0" u="none" strike="noStrike">
                        <a:effectLst/>
                        <a:latin typeface="+mn-lt"/>
                      </a:endParaRPr>
                    </a:p>
                  </a:txBody>
                  <a:tcPr marL="5748" marR="5748" marT="5748" marB="0" anchor="b"/>
                </a:tc>
                <a:tc>
                  <a:txBody>
                    <a:bodyPr/>
                    <a:lstStyle/>
                    <a:p>
                      <a:pPr algn="ctr" fontAlgn="b"/>
                      <a:r>
                        <a:rPr lang="en-US" sz="900" b="1" u="none" strike="noStrike">
                          <a:effectLst/>
                        </a:rPr>
                        <a:t>_T</a:t>
                      </a:r>
                      <a:endParaRPr lang="en-US" sz="900" b="1" i="0" u="none" strike="noStrike">
                        <a:effectLst/>
                        <a:latin typeface="+mn-lt"/>
                      </a:endParaRPr>
                    </a:p>
                  </a:txBody>
                  <a:tcPr marL="5748" marR="5748" marT="5748" marB="0" anchor="b"/>
                </a:tc>
                <a:tc>
                  <a:txBody>
                    <a:bodyPr/>
                    <a:lstStyle/>
                    <a:p>
                      <a:pPr algn="ctr" fontAlgn="b"/>
                      <a:r>
                        <a:rPr lang="en-US" sz="900" b="1" u="none" strike="noStrike" dirty="0">
                          <a:effectLst/>
                        </a:rPr>
                        <a:t>_T</a:t>
                      </a:r>
                      <a:endParaRPr lang="en-US" sz="900" b="1" i="0" u="none" strike="noStrike" dirty="0">
                        <a:effectLst/>
                        <a:latin typeface="+mn-lt"/>
                      </a:endParaRPr>
                    </a:p>
                  </a:txBody>
                  <a:tcPr marL="5748" marR="5748" marT="5748" marB="0" anchor="b"/>
                </a:tc>
                <a:tc>
                  <a:txBody>
                    <a:bodyPr/>
                    <a:lstStyle/>
                    <a:p>
                      <a:pPr algn="ctr" fontAlgn="b"/>
                      <a:r>
                        <a:rPr lang="en-US" sz="900" b="1" u="none" strike="noStrike">
                          <a:effectLst/>
                        </a:rPr>
                        <a:t>_T</a:t>
                      </a:r>
                      <a:endParaRPr lang="en-US" sz="900" b="1" i="0" u="none" strike="noStrike">
                        <a:effectLst/>
                        <a:latin typeface="+mn-lt"/>
                      </a:endParaRPr>
                    </a:p>
                  </a:txBody>
                  <a:tcPr marL="5748" marR="5748" marT="5748" marB="0" anchor="b"/>
                </a:tc>
                <a:tc>
                  <a:txBody>
                    <a:bodyPr/>
                    <a:lstStyle/>
                    <a:p>
                      <a:pPr algn="ctr" fontAlgn="b"/>
                      <a:r>
                        <a:rPr lang="en-US" sz="900" b="1" u="none" strike="noStrike">
                          <a:effectLst/>
                        </a:rPr>
                        <a:t>_T</a:t>
                      </a:r>
                      <a:endParaRPr lang="en-US" sz="900" b="1" i="0" u="none" strike="noStrike">
                        <a:effectLst/>
                        <a:latin typeface="+mn-lt"/>
                      </a:endParaRPr>
                    </a:p>
                  </a:txBody>
                  <a:tcPr marL="5748" marR="5748" marT="5748" marB="0" anchor="b"/>
                </a:tc>
                <a:tc>
                  <a:txBody>
                    <a:bodyPr/>
                    <a:lstStyle/>
                    <a:p>
                      <a:pPr algn="ctr" fontAlgn="b"/>
                      <a:r>
                        <a:rPr lang="en-US" sz="900" b="1" u="none" strike="noStrike">
                          <a:effectLst/>
                        </a:rPr>
                        <a:t>_T</a:t>
                      </a:r>
                      <a:endParaRPr lang="en-US" sz="900" b="1" i="0" u="none" strike="noStrike">
                        <a:effectLst/>
                        <a:latin typeface="+mn-lt"/>
                      </a:endParaRPr>
                    </a:p>
                  </a:txBody>
                  <a:tcPr marL="5748" marR="5748" marT="5748" marB="0" anchor="b"/>
                </a:tc>
                <a:tc>
                  <a:txBody>
                    <a:bodyPr/>
                    <a:lstStyle/>
                    <a:p>
                      <a:pPr algn="ctr" fontAlgn="b"/>
                      <a:r>
                        <a:rPr lang="en-US" sz="900" b="1" u="none" strike="noStrike">
                          <a:effectLst/>
                        </a:rPr>
                        <a:t>_T</a:t>
                      </a:r>
                      <a:endParaRPr lang="en-US" sz="900" b="1" i="0" u="none" strike="noStrike">
                        <a:effectLst/>
                        <a:latin typeface="+mn-lt"/>
                      </a:endParaRPr>
                    </a:p>
                  </a:txBody>
                  <a:tcPr marL="5748" marR="5748" marT="5748" marB="0" anchor="b"/>
                </a:tc>
                <a:tc>
                  <a:txBody>
                    <a:bodyPr/>
                    <a:lstStyle/>
                    <a:p>
                      <a:pPr algn="ctr" fontAlgn="b"/>
                      <a:r>
                        <a:rPr lang="en-US" sz="900" b="1" u="none" strike="noStrike" dirty="0">
                          <a:effectLst/>
                        </a:rPr>
                        <a:t>_T</a:t>
                      </a:r>
                      <a:endParaRPr lang="en-US" sz="900" b="1" i="0" u="none" strike="noStrike" dirty="0">
                        <a:effectLst/>
                        <a:latin typeface="+mn-lt"/>
                      </a:endParaRPr>
                    </a:p>
                  </a:txBody>
                  <a:tcPr marL="5748" marR="5748" marT="5748" marB="0" anchor="b"/>
                </a:tc>
                <a:extLst>
                  <a:ext uri="{0D108BD9-81ED-4DB2-BD59-A6C34878D82A}">
                    <a16:rowId xmlns:a16="http://schemas.microsoft.com/office/drawing/2014/main" val="1667000397"/>
                  </a:ext>
                </a:extLst>
              </a:tr>
              <a:tr h="274059">
                <a:tc>
                  <a:txBody>
                    <a:bodyPr/>
                    <a:lstStyle/>
                    <a:p>
                      <a:pPr algn="ctr" fontAlgn="b"/>
                      <a:r>
                        <a:rPr lang="en-US" sz="900" b="1" u="none" strike="noStrike">
                          <a:effectLst/>
                        </a:rPr>
                        <a:t>2008</a:t>
                      </a:r>
                      <a:endParaRPr lang="en-US" sz="900" b="1" i="0" u="none" strike="noStrike">
                        <a:effectLst/>
                        <a:latin typeface="+mn-lt"/>
                      </a:endParaRPr>
                    </a:p>
                  </a:txBody>
                  <a:tcPr marL="5748" marR="5748" marT="5748" marB="0" anchor="b"/>
                </a:tc>
                <a:tc>
                  <a:txBody>
                    <a:bodyPr/>
                    <a:lstStyle/>
                    <a:p>
                      <a:pPr algn="ctr" fontAlgn="b"/>
                      <a:r>
                        <a:rPr lang="en-US" sz="900" b="1" u="none" strike="noStrike">
                          <a:effectLst/>
                        </a:rPr>
                        <a:t>11.8</a:t>
                      </a:r>
                      <a:endParaRPr lang="en-US" sz="900" b="1" i="0" u="none" strike="noStrike">
                        <a:effectLst/>
                        <a:latin typeface="+mn-lt"/>
                      </a:endParaRPr>
                    </a:p>
                  </a:txBody>
                  <a:tcPr marL="5748" marR="5748" marT="5748" marB="0" anchor="b"/>
                </a:tc>
                <a:tc>
                  <a:txBody>
                    <a:bodyPr/>
                    <a:lstStyle/>
                    <a:p>
                      <a:pPr algn="ctr" fontAlgn="b"/>
                      <a:r>
                        <a:rPr lang="en-US" sz="900" b="1" u="none" strike="noStrike" dirty="0">
                          <a:effectLst/>
                        </a:rPr>
                        <a:t>PT</a:t>
                      </a:r>
                      <a:endParaRPr lang="en-US" sz="900" b="1" i="0" u="none" strike="noStrike" dirty="0">
                        <a:effectLst/>
                        <a:latin typeface="+mn-lt"/>
                      </a:endParaRPr>
                    </a:p>
                  </a:txBody>
                  <a:tcPr marL="5748" marR="5748" marT="5748" marB="0" anchor="b"/>
                </a:tc>
                <a:tc>
                  <a:txBody>
                    <a:bodyPr/>
                    <a:lstStyle/>
                    <a:p>
                      <a:pPr algn="ctr" fontAlgn="b"/>
                      <a:r>
                        <a:rPr lang="en-US" sz="900" b="1" u="none" strike="noStrike" dirty="0">
                          <a:effectLst/>
                        </a:rPr>
                        <a:t>2</a:t>
                      </a:r>
                      <a:endParaRPr lang="en-US" sz="900" b="1" i="0" u="none" strike="noStrike" dirty="0">
                        <a:effectLst/>
                        <a:latin typeface="+mn-lt"/>
                      </a:endParaRPr>
                    </a:p>
                  </a:txBody>
                  <a:tcPr marL="5748" marR="5748" marT="5748" marB="0" anchor="b"/>
                </a:tc>
                <a:tc>
                  <a:txBody>
                    <a:bodyPr/>
                    <a:lstStyle/>
                    <a:p>
                      <a:pPr algn="ctr" fontAlgn="b"/>
                      <a:r>
                        <a:rPr lang="en-US" sz="900" b="1" u="none" strike="noStrike" dirty="0">
                          <a:effectLst/>
                        </a:rPr>
                        <a:t>E</a:t>
                      </a:r>
                      <a:endParaRPr lang="en-US" sz="900" b="1" i="0" u="none" strike="noStrike" dirty="0">
                        <a:effectLst/>
                        <a:latin typeface="+mn-lt"/>
                      </a:endParaRPr>
                    </a:p>
                  </a:txBody>
                  <a:tcPr marL="5748" marR="5748" marT="5748" marB="0" anchor="b"/>
                </a:tc>
                <a:tc>
                  <a:txBody>
                    <a:bodyPr/>
                    <a:lstStyle/>
                    <a:p>
                      <a:pPr algn="ctr" fontAlgn="b"/>
                      <a:r>
                        <a:rPr lang="en-US" sz="900" b="1" u="none" strike="noStrike" dirty="0">
                          <a:effectLst/>
                        </a:rPr>
                        <a:t>ISIC4_D</a:t>
                      </a:r>
                      <a:endParaRPr lang="en-US" sz="900" b="1" i="0" u="none" strike="noStrike" dirty="0">
                        <a:effectLst/>
                        <a:latin typeface="+mn-lt"/>
                      </a:endParaRPr>
                    </a:p>
                  </a:txBody>
                  <a:tcPr marL="5748" marR="5748" marT="5748" marB="0" anchor="b"/>
                </a:tc>
                <a:tc>
                  <a:txBody>
                    <a:bodyPr/>
                    <a:lstStyle/>
                    <a:p>
                      <a:pPr algn="ctr" fontAlgn="b"/>
                      <a:r>
                        <a:rPr lang="en-US" sz="900" b="1" u="none" strike="noStrike">
                          <a:effectLst/>
                        </a:rPr>
                        <a:t>_T</a:t>
                      </a:r>
                      <a:endParaRPr lang="en-US" sz="900" b="1" i="0" u="none" strike="noStrike">
                        <a:effectLst/>
                        <a:latin typeface="+mn-lt"/>
                      </a:endParaRPr>
                    </a:p>
                  </a:txBody>
                  <a:tcPr marL="5748" marR="5748" marT="5748" marB="0" anchor="b"/>
                </a:tc>
                <a:tc>
                  <a:txBody>
                    <a:bodyPr/>
                    <a:lstStyle/>
                    <a:p>
                      <a:pPr algn="ctr" fontAlgn="b"/>
                      <a:r>
                        <a:rPr lang="en-US" sz="900" b="1" u="none" strike="noStrike">
                          <a:effectLst/>
                        </a:rPr>
                        <a:t>_T</a:t>
                      </a:r>
                      <a:endParaRPr lang="en-US" sz="900" b="1" i="0" u="none" strike="noStrike">
                        <a:effectLst/>
                        <a:latin typeface="+mn-lt"/>
                      </a:endParaRPr>
                    </a:p>
                  </a:txBody>
                  <a:tcPr marL="5748" marR="5748" marT="5748" marB="0" anchor="b"/>
                </a:tc>
                <a:tc>
                  <a:txBody>
                    <a:bodyPr/>
                    <a:lstStyle/>
                    <a:p>
                      <a:pPr algn="ctr" fontAlgn="b"/>
                      <a:r>
                        <a:rPr lang="en-US" sz="900" b="1" u="none" strike="noStrike">
                          <a:effectLst/>
                        </a:rPr>
                        <a:t>_T</a:t>
                      </a:r>
                      <a:endParaRPr lang="en-US" sz="900" b="1" i="0" u="none" strike="noStrike">
                        <a:effectLst/>
                        <a:latin typeface="+mn-lt"/>
                      </a:endParaRPr>
                    </a:p>
                  </a:txBody>
                  <a:tcPr marL="5748" marR="5748" marT="5748" marB="0" anchor="b"/>
                </a:tc>
                <a:tc>
                  <a:txBody>
                    <a:bodyPr/>
                    <a:lstStyle/>
                    <a:p>
                      <a:pPr algn="ctr" fontAlgn="b"/>
                      <a:r>
                        <a:rPr lang="en-US" sz="900" b="1" u="none" strike="noStrike">
                          <a:effectLst/>
                        </a:rPr>
                        <a:t>_T</a:t>
                      </a:r>
                      <a:endParaRPr lang="en-US" sz="900" b="1" i="0" u="none" strike="noStrike">
                        <a:effectLst/>
                        <a:latin typeface="+mn-lt"/>
                      </a:endParaRPr>
                    </a:p>
                  </a:txBody>
                  <a:tcPr marL="5748" marR="5748" marT="5748" marB="0" anchor="b"/>
                </a:tc>
                <a:tc>
                  <a:txBody>
                    <a:bodyPr/>
                    <a:lstStyle/>
                    <a:p>
                      <a:pPr algn="ctr" fontAlgn="b"/>
                      <a:r>
                        <a:rPr lang="en-US" sz="900" b="1" u="none" strike="noStrike" dirty="0">
                          <a:effectLst/>
                        </a:rPr>
                        <a:t>_T</a:t>
                      </a:r>
                      <a:endParaRPr lang="en-US" sz="900" b="1" i="0" u="none" strike="noStrike" dirty="0">
                        <a:effectLst/>
                        <a:latin typeface="+mn-lt"/>
                      </a:endParaRPr>
                    </a:p>
                  </a:txBody>
                  <a:tcPr marL="5748" marR="5748" marT="5748" marB="0" anchor="b"/>
                </a:tc>
                <a:tc>
                  <a:txBody>
                    <a:bodyPr/>
                    <a:lstStyle/>
                    <a:p>
                      <a:pPr algn="ctr" fontAlgn="b"/>
                      <a:r>
                        <a:rPr lang="en-US" sz="900" b="1" u="none" strike="noStrike">
                          <a:effectLst/>
                        </a:rPr>
                        <a:t>_T</a:t>
                      </a:r>
                      <a:endParaRPr lang="en-US" sz="900" b="1" i="0" u="none" strike="noStrike">
                        <a:effectLst/>
                        <a:latin typeface="+mn-lt"/>
                      </a:endParaRPr>
                    </a:p>
                  </a:txBody>
                  <a:tcPr marL="5748" marR="5748" marT="5748" marB="0" anchor="b"/>
                </a:tc>
                <a:tc>
                  <a:txBody>
                    <a:bodyPr/>
                    <a:lstStyle/>
                    <a:p>
                      <a:pPr algn="ctr" fontAlgn="b"/>
                      <a:r>
                        <a:rPr lang="en-US" sz="900" b="1" u="none" strike="noStrike">
                          <a:effectLst/>
                        </a:rPr>
                        <a:t>_T</a:t>
                      </a:r>
                      <a:endParaRPr lang="en-US" sz="900" b="1" i="0" u="none" strike="noStrike">
                        <a:effectLst/>
                        <a:latin typeface="+mn-lt"/>
                      </a:endParaRPr>
                    </a:p>
                  </a:txBody>
                  <a:tcPr marL="5748" marR="5748" marT="5748" marB="0" anchor="b"/>
                </a:tc>
                <a:tc>
                  <a:txBody>
                    <a:bodyPr/>
                    <a:lstStyle/>
                    <a:p>
                      <a:pPr algn="ctr" fontAlgn="b"/>
                      <a:r>
                        <a:rPr lang="en-US" sz="900" b="1" u="none" strike="noStrike">
                          <a:effectLst/>
                        </a:rPr>
                        <a:t>_T</a:t>
                      </a:r>
                      <a:endParaRPr lang="en-US" sz="900" b="1" i="0" u="none" strike="noStrike">
                        <a:effectLst/>
                        <a:latin typeface="+mn-lt"/>
                      </a:endParaRPr>
                    </a:p>
                  </a:txBody>
                  <a:tcPr marL="5748" marR="5748" marT="5748" marB="0" anchor="b"/>
                </a:tc>
                <a:tc>
                  <a:txBody>
                    <a:bodyPr/>
                    <a:lstStyle/>
                    <a:p>
                      <a:pPr algn="ctr" fontAlgn="b"/>
                      <a:r>
                        <a:rPr lang="en-US" sz="900" b="1" u="none" strike="noStrike">
                          <a:effectLst/>
                        </a:rPr>
                        <a:t>_T</a:t>
                      </a:r>
                      <a:endParaRPr lang="en-US" sz="900" b="1" i="0" u="none" strike="noStrike">
                        <a:effectLst/>
                        <a:latin typeface="+mn-lt"/>
                      </a:endParaRPr>
                    </a:p>
                  </a:txBody>
                  <a:tcPr marL="5748" marR="5748" marT="5748" marB="0" anchor="b"/>
                </a:tc>
                <a:tc>
                  <a:txBody>
                    <a:bodyPr/>
                    <a:lstStyle/>
                    <a:p>
                      <a:pPr algn="ctr" fontAlgn="b"/>
                      <a:r>
                        <a:rPr lang="en-US" sz="900" b="1" u="none" strike="noStrike">
                          <a:effectLst/>
                        </a:rPr>
                        <a:t>_T</a:t>
                      </a:r>
                      <a:endParaRPr lang="en-US" sz="900" b="1" i="0" u="none" strike="noStrike">
                        <a:effectLst/>
                        <a:latin typeface="+mn-lt"/>
                      </a:endParaRPr>
                    </a:p>
                  </a:txBody>
                  <a:tcPr marL="5748" marR="5748" marT="5748" marB="0" anchor="b"/>
                </a:tc>
                <a:extLst>
                  <a:ext uri="{0D108BD9-81ED-4DB2-BD59-A6C34878D82A}">
                    <a16:rowId xmlns:a16="http://schemas.microsoft.com/office/drawing/2014/main" val="3843146993"/>
                  </a:ext>
                </a:extLst>
              </a:tr>
              <a:tr h="274059">
                <a:tc>
                  <a:txBody>
                    <a:bodyPr/>
                    <a:lstStyle/>
                    <a:p>
                      <a:pPr algn="ctr" fontAlgn="b"/>
                      <a:r>
                        <a:rPr lang="en-US" sz="900" b="1" u="none" strike="noStrike" dirty="0">
                          <a:effectLst/>
                        </a:rPr>
                        <a:t>2015</a:t>
                      </a:r>
                      <a:endParaRPr lang="en-US" sz="900" b="1" i="0" u="none" strike="noStrike" dirty="0">
                        <a:effectLst/>
                        <a:latin typeface="+mn-lt"/>
                      </a:endParaRPr>
                    </a:p>
                  </a:txBody>
                  <a:tcPr marL="5748" marR="5748" marT="5748" marB="0" anchor="b"/>
                </a:tc>
                <a:tc>
                  <a:txBody>
                    <a:bodyPr/>
                    <a:lstStyle/>
                    <a:p>
                      <a:pPr algn="ctr" fontAlgn="b"/>
                      <a:r>
                        <a:rPr lang="en-US" sz="900" b="1" u="none" strike="noStrike">
                          <a:effectLst/>
                        </a:rPr>
                        <a:t>11</a:t>
                      </a:r>
                      <a:endParaRPr lang="en-US" sz="900" b="1" i="0" u="none" strike="noStrike">
                        <a:effectLst/>
                        <a:latin typeface="+mn-lt"/>
                      </a:endParaRPr>
                    </a:p>
                  </a:txBody>
                  <a:tcPr marL="5748" marR="5748" marT="5748" marB="0" anchor="b"/>
                </a:tc>
                <a:tc>
                  <a:txBody>
                    <a:bodyPr/>
                    <a:lstStyle/>
                    <a:p>
                      <a:pPr algn="ctr" fontAlgn="b"/>
                      <a:r>
                        <a:rPr lang="en-US" sz="900" b="1" u="none" strike="noStrike">
                          <a:effectLst/>
                        </a:rPr>
                        <a:t>PT</a:t>
                      </a:r>
                      <a:endParaRPr lang="en-US" sz="900" b="1" i="0" u="none" strike="noStrike">
                        <a:effectLst/>
                        <a:latin typeface="+mn-lt"/>
                      </a:endParaRPr>
                    </a:p>
                  </a:txBody>
                  <a:tcPr marL="5748" marR="5748" marT="5748" marB="0" anchor="b"/>
                </a:tc>
                <a:tc>
                  <a:txBody>
                    <a:bodyPr/>
                    <a:lstStyle/>
                    <a:p>
                      <a:pPr algn="ctr" fontAlgn="b"/>
                      <a:r>
                        <a:rPr lang="en-US" sz="900" b="1" u="none" strike="noStrike" dirty="0">
                          <a:effectLst/>
                        </a:rPr>
                        <a:t>2</a:t>
                      </a:r>
                      <a:endParaRPr lang="en-US" sz="900" b="1" i="0" u="none" strike="noStrike" dirty="0">
                        <a:effectLst/>
                        <a:latin typeface="+mn-lt"/>
                      </a:endParaRPr>
                    </a:p>
                  </a:txBody>
                  <a:tcPr marL="5748" marR="5748" marT="5748" marB="0" anchor="b"/>
                </a:tc>
                <a:tc>
                  <a:txBody>
                    <a:bodyPr/>
                    <a:lstStyle/>
                    <a:p>
                      <a:pPr algn="ctr" fontAlgn="b"/>
                      <a:r>
                        <a:rPr lang="en-US" sz="900" b="1" u="none" strike="noStrike" dirty="0">
                          <a:effectLst/>
                        </a:rPr>
                        <a:t>E</a:t>
                      </a:r>
                      <a:endParaRPr lang="en-US" sz="900" b="1" i="0" u="none" strike="noStrike" dirty="0">
                        <a:effectLst/>
                        <a:latin typeface="+mn-lt"/>
                      </a:endParaRPr>
                    </a:p>
                  </a:txBody>
                  <a:tcPr marL="5748" marR="5748" marT="5748" marB="0" anchor="b"/>
                </a:tc>
                <a:tc>
                  <a:txBody>
                    <a:bodyPr/>
                    <a:lstStyle/>
                    <a:p>
                      <a:pPr algn="ctr" fontAlgn="b"/>
                      <a:r>
                        <a:rPr lang="en-US" sz="900" b="1" u="none" strike="noStrike" dirty="0">
                          <a:effectLst/>
                        </a:rPr>
                        <a:t>ISIC4_E</a:t>
                      </a:r>
                      <a:endParaRPr lang="en-US" sz="900" b="1" i="0" u="none" strike="noStrike" dirty="0">
                        <a:effectLst/>
                        <a:latin typeface="+mn-lt"/>
                      </a:endParaRPr>
                    </a:p>
                  </a:txBody>
                  <a:tcPr marL="5748" marR="5748" marT="5748" marB="0" anchor="b"/>
                </a:tc>
                <a:tc>
                  <a:txBody>
                    <a:bodyPr/>
                    <a:lstStyle/>
                    <a:p>
                      <a:pPr algn="ctr" fontAlgn="b"/>
                      <a:r>
                        <a:rPr lang="en-US" sz="900" b="1" u="none" strike="noStrike">
                          <a:effectLst/>
                        </a:rPr>
                        <a:t>_T</a:t>
                      </a:r>
                      <a:endParaRPr lang="en-US" sz="900" b="1" i="0" u="none" strike="noStrike">
                        <a:effectLst/>
                        <a:latin typeface="+mn-lt"/>
                      </a:endParaRPr>
                    </a:p>
                  </a:txBody>
                  <a:tcPr marL="5748" marR="5748" marT="5748" marB="0" anchor="b"/>
                </a:tc>
                <a:tc>
                  <a:txBody>
                    <a:bodyPr/>
                    <a:lstStyle/>
                    <a:p>
                      <a:pPr algn="ctr" fontAlgn="b"/>
                      <a:r>
                        <a:rPr lang="en-US" sz="900" b="1" u="none" strike="noStrike">
                          <a:effectLst/>
                        </a:rPr>
                        <a:t>_T</a:t>
                      </a:r>
                      <a:endParaRPr lang="en-US" sz="900" b="1" i="0" u="none" strike="noStrike">
                        <a:effectLst/>
                        <a:latin typeface="+mn-lt"/>
                      </a:endParaRPr>
                    </a:p>
                  </a:txBody>
                  <a:tcPr marL="5748" marR="5748" marT="5748" marB="0" anchor="b"/>
                </a:tc>
                <a:tc>
                  <a:txBody>
                    <a:bodyPr/>
                    <a:lstStyle/>
                    <a:p>
                      <a:pPr algn="ctr" fontAlgn="b"/>
                      <a:r>
                        <a:rPr lang="en-US" sz="900" b="1" u="none" strike="noStrike">
                          <a:effectLst/>
                        </a:rPr>
                        <a:t>_T</a:t>
                      </a:r>
                      <a:endParaRPr lang="en-US" sz="900" b="1" i="0" u="none" strike="noStrike">
                        <a:effectLst/>
                        <a:latin typeface="+mn-lt"/>
                      </a:endParaRPr>
                    </a:p>
                  </a:txBody>
                  <a:tcPr marL="5748" marR="5748" marT="5748" marB="0" anchor="b"/>
                </a:tc>
                <a:tc>
                  <a:txBody>
                    <a:bodyPr/>
                    <a:lstStyle/>
                    <a:p>
                      <a:pPr algn="ctr" fontAlgn="b"/>
                      <a:r>
                        <a:rPr lang="en-US" sz="900" b="1" u="none" strike="noStrike">
                          <a:effectLst/>
                        </a:rPr>
                        <a:t>_T</a:t>
                      </a:r>
                      <a:endParaRPr lang="en-US" sz="900" b="1" i="0" u="none" strike="noStrike">
                        <a:effectLst/>
                        <a:latin typeface="+mn-lt"/>
                      </a:endParaRPr>
                    </a:p>
                  </a:txBody>
                  <a:tcPr marL="5748" marR="5748" marT="5748" marB="0" anchor="b"/>
                </a:tc>
                <a:tc>
                  <a:txBody>
                    <a:bodyPr/>
                    <a:lstStyle/>
                    <a:p>
                      <a:pPr algn="ctr" fontAlgn="b"/>
                      <a:r>
                        <a:rPr lang="en-US" sz="900" b="1" u="none" strike="noStrike">
                          <a:effectLst/>
                        </a:rPr>
                        <a:t>_T</a:t>
                      </a:r>
                      <a:endParaRPr lang="en-US" sz="900" b="1" i="0" u="none" strike="noStrike">
                        <a:effectLst/>
                        <a:latin typeface="+mn-lt"/>
                      </a:endParaRPr>
                    </a:p>
                  </a:txBody>
                  <a:tcPr marL="5748" marR="5748" marT="5748" marB="0" anchor="b"/>
                </a:tc>
                <a:tc>
                  <a:txBody>
                    <a:bodyPr/>
                    <a:lstStyle/>
                    <a:p>
                      <a:pPr algn="ctr" fontAlgn="b"/>
                      <a:r>
                        <a:rPr lang="en-US" sz="900" b="1" u="none" strike="noStrike">
                          <a:effectLst/>
                        </a:rPr>
                        <a:t>_T</a:t>
                      </a:r>
                      <a:endParaRPr lang="en-US" sz="900" b="1" i="0" u="none" strike="noStrike">
                        <a:effectLst/>
                        <a:latin typeface="+mn-lt"/>
                      </a:endParaRPr>
                    </a:p>
                  </a:txBody>
                  <a:tcPr marL="5748" marR="5748" marT="5748" marB="0" anchor="b"/>
                </a:tc>
                <a:tc>
                  <a:txBody>
                    <a:bodyPr/>
                    <a:lstStyle/>
                    <a:p>
                      <a:pPr algn="ctr" fontAlgn="b"/>
                      <a:r>
                        <a:rPr lang="en-US" sz="900" b="1" u="none" strike="noStrike">
                          <a:effectLst/>
                        </a:rPr>
                        <a:t>_T</a:t>
                      </a:r>
                      <a:endParaRPr lang="en-US" sz="900" b="1" i="0" u="none" strike="noStrike">
                        <a:effectLst/>
                        <a:latin typeface="+mn-lt"/>
                      </a:endParaRPr>
                    </a:p>
                  </a:txBody>
                  <a:tcPr marL="5748" marR="5748" marT="5748" marB="0" anchor="b"/>
                </a:tc>
                <a:tc>
                  <a:txBody>
                    <a:bodyPr/>
                    <a:lstStyle/>
                    <a:p>
                      <a:pPr algn="ctr" fontAlgn="b"/>
                      <a:r>
                        <a:rPr lang="en-US" sz="900" b="1" u="none" strike="noStrike">
                          <a:effectLst/>
                        </a:rPr>
                        <a:t>_T</a:t>
                      </a:r>
                      <a:endParaRPr lang="en-US" sz="900" b="1" i="0" u="none" strike="noStrike">
                        <a:effectLst/>
                        <a:latin typeface="+mn-lt"/>
                      </a:endParaRPr>
                    </a:p>
                  </a:txBody>
                  <a:tcPr marL="5748" marR="5748" marT="5748" marB="0" anchor="b"/>
                </a:tc>
                <a:tc>
                  <a:txBody>
                    <a:bodyPr/>
                    <a:lstStyle/>
                    <a:p>
                      <a:pPr algn="ctr" fontAlgn="b"/>
                      <a:r>
                        <a:rPr lang="en-US" sz="900" b="1" u="none" strike="noStrike">
                          <a:effectLst/>
                        </a:rPr>
                        <a:t>_T</a:t>
                      </a:r>
                      <a:endParaRPr lang="en-US" sz="900" b="1" i="0" u="none" strike="noStrike">
                        <a:effectLst/>
                        <a:latin typeface="+mn-lt"/>
                      </a:endParaRPr>
                    </a:p>
                  </a:txBody>
                  <a:tcPr marL="5748" marR="5748" marT="5748" marB="0" anchor="b"/>
                </a:tc>
                <a:tc>
                  <a:txBody>
                    <a:bodyPr/>
                    <a:lstStyle/>
                    <a:p>
                      <a:pPr algn="ctr" fontAlgn="b"/>
                      <a:r>
                        <a:rPr lang="en-US" sz="900" b="1" u="none" strike="noStrike" dirty="0">
                          <a:effectLst/>
                        </a:rPr>
                        <a:t>_T</a:t>
                      </a:r>
                      <a:endParaRPr lang="en-US" sz="900" b="1" i="0" u="none" strike="noStrike" dirty="0">
                        <a:effectLst/>
                        <a:latin typeface="+mn-lt"/>
                      </a:endParaRPr>
                    </a:p>
                  </a:txBody>
                  <a:tcPr marL="5748" marR="5748" marT="5748" marB="0" anchor="b"/>
                </a:tc>
                <a:extLst>
                  <a:ext uri="{0D108BD9-81ED-4DB2-BD59-A6C34878D82A}">
                    <a16:rowId xmlns:a16="http://schemas.microsoft.com/office/drawing/2014/main" val="2342793470"/>
                  </a:ext>
                </a:extLst>
              </a:tr>
            </a:tbl>
          </a:graphicData>
        </a:graphic>
      </p:graphicFrame>
      <p:sp>
        <p:nvSpPr>
          <p:cNvPr id="2" name="Rectangle 1">
            <a:extLst>
              <a:ext uri="{FF2B5EF4-FFF2-40B4-BE49-F238E27FC236}">
                <a16:creationId xmlns:a16="http://schemas.microsoft.com/office/drawing/2014/main" id="{94A8CCE4-A596-76D2-05B5-F890F60E7352}"/>
              </a:ext>
            </a:extLst>
          </p:cNvPr>
          <p:cNvSpPr/>
          <p:nvPr/>
        </p:nvSpPr>
        <p:spPr>
          <a:xfrm>
            <a:off x="1595718" y="3654694"/>
            <a:ext cx="1963270" cy="128485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477110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5B5F1-337E-CC1A-E234-FEAEEDF0519D}"/>
              </a:ext>
            </a:extLst>
          </p:cNvPr>
          <p:cNvSpPr txBox="1"/>
          <p:nvPr/>
        </p:nvSpPr>
        <p:spPr>
          <a:xfrm>
            <a:off x="2046061" y="1175627"/>
            <a:ext cx="5212079" cy="400110"/>
          </a:xfrm>
          <a:prstGeom prst="rect">
            <a:avLst/>
          </a:prstGeom>
          <a:noFill/>
        </p:spPr>
        <p:txBody>
          <a:bodyPr wrap="square" rtlCol="0">
            <a:spAutoFit/>
          </a:bodyPr>
          <a:lstStyle/>
          <a:p>
            <a:pPr algn="ctr"/>
            <a:r>
              <a:rPr lang="en-US" sz="2000" b="1" dirty="0">
                <a:solidFill>
                  <a:srgbClr val="000000"/>
                </a:solidFill>
                <a:latin typeface="Calibri" panose="020F0502020204030204" pitchFamily="34" charset="0"/>
              </a:rPr>
              <a:t>Intro to ESCWA SDMX Converter</a:t>
            </a:r>
            <a:endParaRPr lang="en-US" sz="2000" b="1" dirty="0">
              <a:solidFill>
                <a:schemeClr val="bg2">
                  <a:lumMod val="25000"/>
                </a:schemeClr>
              </a:solidFill>
            </a:endParaRPr>
          </a:p>
        </p:txBody>
      </p:sp>
      <p:sp>
        <p:nvSpPr>
          <p:cNvPr id="2" name="Slide Number Placeholder 1">
            <a:extLst>
              <a:ext uri="{FF2B5EF4-FFF2-40B4-BE49-F238E27FC236}">
                <a16:creationId xmlns:a16="http://schemas.microsoft.com/office/drawing/2014/main" id="{61CFB6BF-FB6A-A34B-9BFB-0695C096A5A7}"/>
              </a:ext>
            </a:extLst>
          </p:cNvPr>
          <p:cNvSpPr>
            <a:spLocks noGrp="1"/>
          </p:cNvSpPr>
          <p:nvPr>
            <p:ph type="sldNum" sz="quarter" idx="12"/>
          </p:nvPr>
        </p:nvSpPr>
        <p:spPr/>
        <p:txBody>
          <a:bodyPr/>
          <a:lstStyle/>
          <a:p>
            <a:fld id="{C9CA4384-AE8E-46E5-BBCD-64CFDC07B3E9}" type="slidenum">
              <a:rPr lang="en-US" smtClean="0"/>
              <a:t>3</a:t>
            </a:fld>
            <a:endParaRPr lang="en-US"/>
          </a:p>
        </p:txBody>
      </p:sp>
    </p:spTree>
    <p:custDataLst>
      <p:tags r:id="rId1"/>
    </p:custDataLst>
    <p:extLst>
      <p:ext uri="{BB962C8B-B14F-4D97-AF65-F5344CB8AC3E}">
        <p14:creationId xmlns:p14="http://schemas.microsoft.com/office/powerpoint/2010/main" val="4601093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BF13F7-47F6-6FB8-E857-83D0BF96451F}"/>
              </a:ext>
            </a:extLst>
          </p:cNvPr>
          <p:cNvSpPr txBox="1"/>
          <p:nvPr/>
        </p:nvSpPr>
        <p:spPr>
          <a:xfrm>
            <a:off x="559114" y="1539328"/>
            <a:ext cx="6040915" cy="2923877"/>
          </a:xfrm>
          <a:prstGeom prst="rect">
            <a:avLst/>
          </a:prstGeom>
          <a:noFill/>
        </p:spPr>
        <p:txBody>
          <a:bodyPr wrap="square" rtlCol="0">
            <a:spAutoFit/>
          </a:bodyPr>
          <a:lstStyle/>
          <a:p>
            <a:pPr marL="285750" indent="-285750">
              <a:spcBef>
                <a:spcPts val="600"/>
              </a:spcBef>
              <a:spcAft>
                <a:spcPts val="600"/>
              </a:spcAft>
              <a:buFont typeface="Wingdings" panose="05000000000000000000" pitchFamily="2" charset="2"/>
              <a:buChar char="Ø"/>
            </a:pPr>
            <a:r>
              <a:rPr lang="en-US" altLang="en-US" sz="1200" dirty="0"/>
              <a:t>Dataflow defines a “view” on a Data Structure Definition (DSD).</a:t>
            </a:r>
          </a:p>
          <a:p>
            <a:pPr marL="285750" indent="-285750">
              <a:spcBef>
                <a:spcPts val="600"/>
              </a:spcBef>
              <a:spcAft>
                <a:spcPts val="600"/>
              </a:spcAft>
              <a:buFont typeface="Wingdings" panose="05000000000000000000" pitchFamily="2" charset="2"/>
              <a:buChar char="Ø"/>
            </a:pPr>
            <a:endParaRPr lang="en-US" sz="800" dirty="0"/>
          </a:p>
          <a:p>
            <a:pPr marL="285750" indent="-285750">
              <a:spcBef>
                <a:spcPts val="600"/>
              </a:spcBef>
              <a:spcAft>
                <a:spcPts val="600"/>
              </a:spcAft>
              <a:buFont typeface="Wingdings" panose="05000000000000000000" pitchFamily="2" charset="2"/>
              <a:buChar char="Ø"/>
            </a:pPr>
            <a:r>
              <a:rPr lang="en-US" sz="1200" dirty="0"/>
              <a:t>It is a structure that can help describe, categorize, and </a:t>
            </a:r>
            <a:r>
              <a:rPr lang="en-US" sz="1200" b="1" u="sng" dirty="0"/>
              <a:t>constrain</a:t>
            </a:r>
            <a:r>
              <a:rPr lang="en-US" sz="1200" dirty="0"/>
              <a:t> datasets.</a:t>
            </a:r>
          </a:p>
          <a:p>
            <a:pPr>
              <a:spcBef>
                <a:spcPts val="600"/>
              </a:spcBef>
              <a:spcAft>
                <a:spcPts val="600"/>
              </a:spcAft>
            </a:pPr>
            <a:r>
              <a:rPr lang="en-US" sz="1200" dirty="0"/>
              <a:t> </a:t>
            </a:r>
          </a:p>
          <a:p>
            <a:pPr marL="285750" indent="-285750">
              <a:spcBef>
                <a:spcPts val="600"/>
              </a:spcBef>
              <a:spcAft>
                <a:spcPts val="600"/>
              </a:spcAft>
              <a:buFont typeface="Wingdings" panose="05000000000000000000" pitchFamily="2" charset="2"/>
              <a:buChar char="Ø"/>
            </a:pPr>
            <a:r>
              <a:rPr lang="en-US" sz="1200" dirty="0"/>
              <a:t>Each data flow is linked to </a:t>
            </a:r>
            <a:r>
              <a:rPr lang="en-US" sz="1200" u="sng" dirty="0"/>
              <a:t>one</a:t>
            </a:r>
            <a:r>
              <a:rPr lang="en-US" sz="1200" dirty="0"/>
              <a:t> DSD.</a:t>
            </a:r>
          </a:p>
          <a:p>
            <a:pPr marL="285750" indent="-285750">
              <a:spcBef>
                <a:spcPts val="600"/>
              </a:spcBef>
              <a:spcAft>
                <a:spcPts val="600"/>
              </a:spcAft>
              <a:buFont typeface="Wingdings" panose="05000000000000000000" pitchFamily="2" charset="2"/>
              <a:buChar char="Ø"/>
            </a:pPr>
            <a:endParaRPr lang="en-US" sz="1200" dirty="0"/>
          </a:p>
          <a:p>
            <a:pPr marL="285750" indent="-285750">
              <a:spcBef>
                <a:spcPts val="600"/>
              </a:spcBef>
              <a:spcAft>
                <a:spcPts val="600"/>
              </a:spcAft>
              <a:buFont typeface="Wingdings" panose="05000000000000000000" pitchFamily="2" charset="2"/>
              <a:buChar char="Ø"/>
            </a:pPr>
            <a:r>
              <a:rPr lang="en-US" sz="1200" dirty="0"/>
              <a:t>Each DSD may have </a:t>
            </a:r>
            <a:r>
              <a:rPr lang="en-US" sz="1200" u="sng" dirty="0"/>
              <a:t>one or more</a:t>
            </a:r>
            <a:r>
              <a:rPr lang="en-US" sz="1200" dirty="0"/>
              <a:t> dataflows linked to it.</a:t>
            </a:r>
          </a:p>
          <a:p>
            <a:pPr marL="285750" indent="-285750">
              <a:spcBef>
                <a:spcPts val="600"/>
              </a:spcBef>
              <a:spcAft>
                <a:spcPts val="600"/>
              </a:spcAft>
              <a:buFont typeface="Wingdings" panose="05000000000000000000" pitchFamily="2" charset="2"/>
              <a:buChar char="Ø"/>
            </a:pPr>
            <a:endParaRPr lang="en-US" sz="1200" dirty="0"/>
          </a:p>
          <a:p>
            <a:pPr marL="285750" indent="-285750">
              <a:spcBef>
                <a:spcPts val="600"/>
              </a:spcBef>
              <a:spcAft>
                <a:spcPts val="600"/>
              </a:spcAft>
              <a:buFont typeface="Wingdings" panose="05000000000000000000" pitchFamily="2" charset="2"/>
              <a:buChar char="Ø"/>
            </a:pPr>
            <a:r>
              <a:rPr lang="en-US" altLang="en-US" sz="1200" dirty="0"/>
              <a:t>In its simplest form defines any data valid according to a DSD.</a:t>
            </a:r>
          </a:p>
        </p:txBody>
      </p:sp>
      <p:sp>
        <p:nvSpPr>
          <p:cNvPr id="3" name="Title 1">
            <a:extLst>
              <a:ext uri="{FF2B5EF4-FFF2-40B4-BE49-F238E27FC236}">
                <a16:creationId xmlns:a16="http://schemas.microsoft.com/office/drawing/2014/main" id="{96F0F3F1-8BBF-E9BA-B4A5-6748F85A3798}"/>
              </a:ext>
            </a:extLst>
          </p:cNvPr>
          <p:cNvSpPr txBox="1">
            <a:spLocks/>
          </p:cNvSpPr>
          <p:nvPr/>
        </p:nvSpPr>
        <p:spPr>
          <a:xfrm>
            <a:off x="559114" y="921023"/>
            <a:ext cx="6318788" cy="31424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000" b="1" dirty="0">
                <a:solidFill>
                  <a:schemeClr val="bg2">
                    <a:lumMod val="25000"/>
                  </a:schemeClr>
                </a:solidFill>
                <a:latin typeface="+mn-lt"/>
              </a:rPr>
              <a:t>SDMX Dataflows (DF)</a:t>
            </a:r>
          </a:p>
        </p:txBody>
      </p:sp>
      <p:sp>
        <p:nvSpPr>
          <p:cNvPr id="5" name="TextBox 4">
            <a:extLst>
              <a:ext uri="{FF2B5EF4-FFF2-40B4-BE49-F238E27FC236}">
                <a16:creationId xmlns:a16="http://schemas.microsoft.com/office/drawing/2014/main" id="{03755EF8-174B-AD88-2571-C018A9F739C5}"/>
              </a:ext>
            </a:extLst>
          </p:cNvPr>
          <p:cNvSpPr txBox="1"/>
          <p:nvPr/>
        </p:nvSpPr>
        <p:spPr>
          <a:xfrm>
            <a:off x="2722826" y="296494"/>
            <a:ext cx="4059967" cy="400110"/>
          </a:xfrm>
          <a:prstGeom prst="rect">
            <a:avLst/>
          </a:prstGeom>
          <a:noFill/>
        </p:spPr>
        <p:txBody>
          <a:bodyPr wrap="square" rtlCol="0">
            <a:spAutoFit/>
          </a:bodyPr>
          <a:lstStyle/>
          <a:p>
            <a:pPr algn="ctr"/>
            <a:r>
              <a:rPr lang="en-US" sz="2000" b="1" dirty="0"/>
              <a:t>SDG Validation with SDMX (2)</a:t>
            </a:r>
          </a:p>
        </p:txBody>
      </p:sp>
      <p:sp>
        <p:nvSpPr>
          <p:cNvPr id="6" name="Slide Number Placeholder 5">
            <a:extLst>
              <a:ext uri="{FF2B5EF4-FFF2-40B4-BE49-F238E27FC236}">
                <a16:creationId xmlns:a16="http://schemas.microsoft.com/office/drawing/2014/main" id="{18CB53CA-8F46-25C7-48BF-D71BA42194A9}"/>
              </a:ext>
            </a:extLst>
          </p:cNvPr>
          <p:cNvSpPr>
            <a:spLocks noGrp="1"/>
          </p:cNvSpPr>
          <p:nvPr>
            <p:ph type="sldNum" sz="quarter" idx="12"/>
          </p:nvPr>
        </p:nvSpPr>
        <p:spPr/>
        <p:txBody>
          <a:bodyPr/>
          <a:lstStyle/>
          <a:p>
            <a:fld id="{C9CA4384-AE8E-46E5-BBCD-64CFDC07B3E9}" type="slidenum">
              <a:rPr lang="en-US" smtClean="0"/>
              <a:t>30</a:t>
            </a:fld>
            <a:endParaRPr lang="en-US"/>
          </a:p>
        </p:txBody>
      </p:sp>
    </p:spTree>
    <p:custDataLst>
      <p:tags r:id="rId1"/>
    </p:custDataLst>
    <p:extLst>
      <p:ext uri="{BB962C8B-B14F-4D97-AF65-F5344CB8AC3E}">
        <p14:creationId xmlns:p14="http://schemas.microsoft.com/office/powerpoint/2010/main" val="10411080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E391D9-02A8-434F-AD5C-50BAFFE73FE1}"/>
              </a:ext>
            </a:extLst>
          </p:cNvPr>
          <p:cNvSpPr txBox="1"/>
          <p:nvPr/>
        </p:nvSpPr>
        <p:spPr>
          <a:xfrm>
            <a:off x="2722826" y="296494"/>
            <a:ext cx="4059967" cy="400110"/>
          </a:xfrm>
          <a:prstGeom prst="rect">
            <a:avLst/>
          </a:prstGeom>
          <a:noFill/>
        </p:spPr>
        <p:txBody>
          <a:bodyPr wrap="square" rtlCol="0">
            <a:spAutoFit/>
          </a:bodyPr>
          <a:lstStyle/>
          <a:p>
            <a:pPr algn="ctr"/>
            <a:r>
              <a:rPr lang="en-US" sz="2000" b="1" dirty="0"/>
              <a:t>SDG Validation with SDMX (2)</a:t>
            </a:r>
          </a:p>
        </p:txBody>
      </p:sp>
      <p:sp>
        <p:nvSpPr>
          <p:cNvPr id="6" name="Slide Number Placeholder 5">
            <a:extLst>
              <a:ext uri="{FF2B5EF4-FFF2-40B4-BE49-F238E27FC236}">
                <a16:creationId xmlns:a16="http://schemas.microsoft.com/office/drawing/2014/main" id="{F1A7CA46-6963-6BD1-F224-3D9A1A21FB27}"/>
              </a:ext>
            </a:extLst>
          </p:cNvPr>
          <p:cNvSpPr>
            <a:spLocks noGrp="1"/>
          </p:cNvSpPr>
          <p:nvPr>
            <p:ph type="sldNum" sz="quarter" idx="12"/>
          </p:nvPr>
        </p:nvSpPr>
        <p:spPr/>
        <p:txBody>
          <a:bodyPr/>
          <a:lstStyle/>
          <a:p>
            <a:fld id="{C9CA4384-AE8E-46E5-BBCD-64CFDC07B3E9}" type="slidenum">
              <a:rPr lang="en-US" smtClean="0"/>
              <a:t>31</a:t>
            </a:fld>
            <a:endParaRPr lang="en-US"/>
          </a:p>
        </p:txBody>
      </p:sp>
      <p:sp>
        <p:nvSpPr>
          <p:cNvPr id="2" name="TextBox 1">
            <a:extLst>
              <a:ext uri="{FF2B5EF4-FFF2-40B4-BE49-F238E27FC236}">
                <a16:creationId xmlns:a16="http://schemas.microsoft.com/office/drawing/2014/main" id="{4D1FE4E4-6BE1-AD56-4FD1-52E3B3C90614}"/>
              </a:ext>
            </a:extLst>
          </p:cNvPr>
          <p:cNvSpPr txBox="1"/>
          <p:nvPr/>
        </p:nvSpPr>
        <p:spPr>
          <a:xfrm>
            <a:off x="917497" y="1869365"/>
            <a:ext cx="3132306" cy="1015663"/>
          </a:xfrm>
          <a:prstGeom prst="rect">
            <a:avLst/>
          </a:prstGeom>
          <a:noFill/>
        </p:spPr>
        <p:txBody>
          <a:bodyPr wrap="square" rtlCol="0">
            <a:spAutoFit/>
          </a:bodyPr>
          <a:lstStyle/>
          <a:p>
            <a:pPr marL="171450" indent="-171450" algn="just">
              <a:buFont typeface="Courier New" panose="02070309020205020404" pitchFamily="49" charset="0"/>
              <a:buChar char="o"/>
            </a:pPr>
            <a:r>
              <a:rPr lang="en-US" sz="1200" b="1" dirty="0"/>
              <a:t>DF_SDG_GLH </a:t>
            </a:r>
            <a:r>
              <a:rPr lang="en-US" sz="1200" dirty="0"/>
              <a:t>– Harmonized Global Dataflow. This data flow is used by the Custodian Agencies to report SDG indicators that are part of the global dataset, regardless of how the data was obtained.</a:t>
            </a:r>
            <a:endParaRPr lang="en-US" sz="1200" b="1" u="sng" dirty="0">
              <a:solidFill>
                <a:srgbClr val="3333FF"/>
              </a:solidFill>
              <a:sym typeface="Wingdings" panose="05000000000000000000" pitchFamily="2" charset="2"/>
            </a:endParaRPr>
          </a:p>
        </p:txBody>
      </p:sp>
      <p:sp>
        <p:nvSpPr>
          <p:cNvPr id="7" name="TextBox 6">
            <a:extLst>
              <a:ext uri="{FF2B5EF4-FFF2-40B4-BE49-F238E27FC236}">
                <a16:creationId xmlns:a16="http://schemas.microsoft.com/office/drawing/2014/main" id="{40AAE6AA-841C-2A7A-F6B8-DAC2014E613B}"/>
              </a:ext>
            </a:extLst>
          </p:cNvPr>
          <p:cNvSpPr txBox="1"/>
          <p:nvPr/>
        </p:nvSpPr>
        <p:spPr>
          <a:xfrm>
            <a:off x="5216640" y="1869364"/>
            <a:ext cx="3132306" cy="1015663"/>
          </a:xfrm>
          <a:prstGeom prst="rect">
            <a:avLst/>
          </a:prstGeom>
          <a:noFill/>
        </p:spPr>
        <p:txBody>
          <a:bodyPr wrap="square">
            <a:spAutoFit/>
          </a:bodyPr>
          <a:lstStyle/>
          <a:p>
            <a:pPr marL="171450" indent="-171450" algn="just">
              <a:buFont typeface="Courier New" panose="02070309020205020404" pitchFamily="49" charset="0"/>
              <a:buChar char="o"/>
            </a:pPr>
            <a:r>
              <a:rPr lang="en-US" sz="1200" b="1" dirty="0"/>
              <a:t>DF_SDG_GLC </a:t>
            </a:r>
            <a:r>
              <a:rPr lang="en-US" sz="1200" dirty="0"/>
              <a:t>– Country Global Dataflow. This data is used by countries to report data to UNSD and ESCWA, as well as to disseminate national data in compliance with the SDG Global DSD.</a:t>
            </a:r>
          </a:p>
        </p:txBody>
      </p:sp>
      <p:sp>
        <p:nvSpPr>
          <p:cNvPr id="9" name="TextBox 8">
            <a:extLst>
              <a:ext uri="{FF2B5EF4-FFF2-40B4-BE49-F238E27FC236}">
                <a16:creationId xmlns:a16="http://schemas.microsoft.com/office/drawing/2014/main" id="{DC3CD7CC-97DB-702B-7F86-AFF3E52A7047}"/>
              </a:ext>
            </a:extLst>
          </p:cNvPr>
          <p:cNvSpPr txBox="1"/>
          <p:nvPr/>
        </p:nvSpPr>
        <p:spPr>
          <a:xfrm>
            <a:off x="525293" y="1173120"/>
            <a:ext cx="4572000" cy="369332"/>
          </a:xfrm>
          <a:prstGeom prst="rect">
            <a:avLst/>
          </a:prstGeom>
          <a:noFill/>
        </p:spPr>
        <p:txBody>
          <a:bodyPr wrap="square">
            <a:spAutoFit/>
          </a:bodyPr>
          <a:lstStyle/>
          <a:p>
            <a:r>
              <a:rPr lang="en-US" sz="1800" b="1" dirty="0">
                <a:solidFill>
                  <a:schemeClr val="bg2">
                    <a:lumMod val="25000"/>
                  </a:schemeClr>
                </a:solidFill>
              </a:rPr>
              <a:t>Types of </a:t>
            </a:r>
            <a:r>
              <a:rPr lang="en-US" sz="1800" b="1" dirty="0">
                <a:solidFill>
                  <a:schemeClr val="bg2">
                    <a:lumMod val="25000"/>
                  </a:schemeClr>
                </a:solidFill>
                <a:latin typeface="+mn-lt"/>
              </a:rPr>
              <a:t>SDMX </a:t>
            </a:r>
            <a:r>
              <a:rPr lang="en-US" sz="1800" b="1" u="sng" dirty="0">
                <a:solidFill>
                  <a:schemeClr val="bg2">
                    <a:lumMod val="25000"/>
                  </a:schemeClr>
                </a:solidFill>
                <a:highlight>
                  <a:srgbClr val="FFFF00"/>
                </a:highlight>
              </a:rPr>
              <a:t>SDG</a:t>
            </a:r>
            <a:r>
              <a:rPr lang="en-US" sz="1800" b="1" dirty="0">
                <a:solidFill>
                  <a:schemeClr val="bg2">
                    <a:lumMod val="25000"/>
                  </a:schemeClr>
                </a:solidFill>
              </a:rPr>
              <a:t> Global Dataflows (DF)</a:t>
            </a:r>
          </a:p>
        </p:txBody>
      </p:sp>
      <p:pic>
        <p:nvPicPr>
          <p:cNvPr id="10" name="Graphic 9" descr="Download outline">
            <a:extLst>
              <a:ext uri="{FF2B5EF4-FFF2-40B4-BE49-F238E27FC236}">
                <a16:creationId xmlns:a16="http://schemas.microsoft.com/office/drawing/2014/main" id="{6D87D295-54BC-6AC9-9284-FC9480C59E2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1927" y="3211545"/>
            <a:ext cx="720000" cy="720000"/>
          </a:xfrm>
          <a:prstGeom prst="rect">
            <a:avLst/>
          </a:prstGeom>
        </p:spPr>
      </p:pic>
      <p:pic>
        <p:nvPicPr>
          <p:cNvPr id="11" name="Graphic 10" descr="Download outline">
            <a:extLst>
              <a:ext uri="{FF2B5EF4-FFF2-40B4-BE49-F238E27FC236}">
                <a16:creationId xmlns:a16="http://schemas.microsoft.com/office/drawing/2014/main" id="{B6463B04-4F1E-829B-1EC1-4A79C7AE945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81723" y="3228588"/>
            <a:ext cx="720000" cy="720000"/>
          </a:xfrm>
          <a:prstGeom prst="rect">
            <a:avLst/>
          </a:prstGeom>
        </p:spPr>
      </p:pic>
      <p:sp>
        <p:nvSpPr>
          <p:cNvPr id="13" name="TextBox 12">
            <a:extLst>
              <a:ext uri="{FF2B5EF4-FFF2-40B4-BE49-F238E27FC236}">
                <a16:creationId xmlns:a16="http://schemas.microsoft.com/office/drawing/2014/main" id="{42161FD1-42AE-A34B-4103-211BD86FB06F}"/>
              </a:ext>
            </a:extLst>
          </p:cNvPr>
          <p:cNvSpPr txBox="1"/>
          <p:nvPr/>
        </p:nvSpPr>
        <p:spPr>
          <a:xfrm>
            <a:off x="1287362" y="3388533"/>
            <a:ext cx="2525877" cy="400110"/>
          </a:xfrm>
          <a:prstGeom prst="rect">
            <a:avLst/>
          </a:prstGeom>
          <a:noFill/>
        </p:spPr>
        <p:txBody>
          <a:bodyPr wrap="square">
            <a:spAutoFit/>
          </a:bodyPr>
          <a:lstStyle/>
          <a:p>
            <a:r>
              <a:rPr lang="en-US" sz="1000" dirty="0"/>
              <a:t>Can be downloaded from the SDMX registry</a:t>
            </a:r>
          </a:p>
          <a:p>
            <a:r>
              <a:rPr lang="en-US" sz="1000" b="1" dirty="0"/>
              <a:t>		</a:t>
            </a:r>
            <a:r>
              <a:rPr lang="en-US" sz="1000" b="1" dirty="0">
                <a:hlinkClick r:id="rId7"/>
              </a:rPr>
              <a:t>DF_SDG_GLH </a:t>
            </a:r>
            <a:endParaRPr lang="en-US" sz="1000" dirty="0"/>
          </a:p>
        </p:txBody>
      </p:sp>
      <p:sp>
        <p:nvSpPr>
          <p:cNvPr id="14" name="TextBox 13">
            <a:extLst>
              <a:ext uri="{FF2B5EF4-FFF2-40B4-BE49-F238E27FC236}">
                <a16:creationId xmlns:a16="http://schemas.microsoft.com/office/drawing/2014/main" id="{E665F23C-BDFF-8CD2-DAC2-44EA1D639FDB}"/>
              </a:ext>
            </a:extLst>
          </p:cNvPr>
          <p:cNvSpPr txBox="1"/>
          <p:nvPr/>
        </p:nvSpPr>
        <p:spPr>
          <a:xfrm>
            <a:off x="5444170" y="3388533"/>
            <a:ext cx="2762655" cy="400110"/>
          </a:xfrm>
          <a:prstGeom prst="rect">
            <a:avLst/>
          </a:prstGeom>
          <a:noFill/>
        </p:spPr>
        <p:txBody>
          <a:bodyPr wrap="square">
            <a:spAutoFit/>
          </a:bodyPr>
          <a:lstStyle/>
          <a:p>
            <a:r>
              <a:rPr lang="en-US" sz="1000" dirty="0"/>
              <a:t>Can be downloaded from the SDMX registry</a:t>
            </a:r>
          </a:p>
          <a:p>
            <a:r>
              <a:rPr lang="en-US" sz="1000" b="1" dirty="0"/>
              <a:t>		</a:t>
            </a:r>
            <a:r>
              <a:rPr lang="en-US" sz="1000" b="1" dirty="0">
                <a:hlinkClick r:id="rId8"/>
              </a:rPr>
              <a:t>DF_SDG_GLC </a:t>
            </a:r>
            <a:endParaRPr lang="en-US" sz="1000" dirty="0"/>
          </a:p>
        </p:txBody>
      </p:sp>
    </p:spTree>
    <p:custDataLst>
      <p:tags r:id="rId1"/>
    </p:custDataLst>
    <p:extLst>
      <p:ext uri="{BB962C8B-B14F-4D97-AF65-F5344CB8AC3E}">
        <p14:creationId xmlns:p14="http://schemas.microsoft.com/office/powerpoint/2010/main" val="21230656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E391D9-02A8-434F-AD5C-50BAFFE73FE1}"/>
              </a:ext>
            </a:extLst>
          </p:cNvPr>
          <p:cNvSpPr txBox="1"/>
          <p:nvPr/>
        </p:nvSpPr>
        <p:spPr>
          <a:xfrm>
            <a:off x="2722826" y="296494"/>
            <a:ext cx="4059967" cy="400110"/>
          </a:xfrm>
          <a:prstGeom prst="rect">
            <a:avLst/>
          </a:prstGeom>
          <a:noFill/>
        </p:spPr>
        <p:txBody>
          <a:bodyPr wrap="square" rtlCol="0">
            <a:spAutoFit/>
          </a:bodyPr>
          <a:lstStyle/>
          <a:p>
            <a:pPr algn="ctr"/>
            <a:r>
              <a:rPr lang="en-US" sz="2000" b="1" dirty="0"/>
              <a:t>SDG Validation with SDMX (3)</a:t>
            </a:r>
          </a:p>
        </p:txBody>
      </p:sp>
      <p:sp>
        <p:nvSpPr>
          <p:cNvPr id="2" name="TextBox 1">
            <a:extLst>
              <a:ext uri="{FF2B5EF4-FFF2-40B4-BE49-F238E27FC236}">
                <a16:creationId xmlns:a16="http://schemas.microsoft.com/office/drawing/2014/main" id="{00BF7471-C593-F0E4-541A-29C2392A8462}"/>
              </a:ext>
            </a:extLst>
          </p:cNvPr>
          <p:cNvSpPr txBox="1"/>
          <p:nvPr/>
        </p:nvSpPr>
        <p:spPr>
          <a:xfrm>
            <a:off x="247354" y="1560511"/>
            <a:ext cx="8649292" cy="2123658"/>
          </a:xfrm>
          <a:prstGeom prst="rect">
            <a:avLst/>
          </a:prstGeom>
          <a:noFill/>
        </p:spPr>
        <p:txBody>
          <a:bodyPr wrap="square" rtlCol="0">
            <a:spAutoFit/>
          </a:bodyPr>
          <a:lstStyle/>
          <a:p>
            <a:pPr marL="171450" indent="-171450" eaLnBrk="1" hangingPunct="1">
              <a:buFont typeface="Wingdings" panose="05000000000000000000" pitchFamily="2" charset="2"/>
              <a:buChar char="Ø"/>
            </a:pPr>
            <a:r>
              <a:rPr lang="en-US" sz="1200" dirty="0"/>
              <a:t>Content constraints define restrictions on </a:t>
            </a:r>
            <a:r>
              <a:rPr lang="en-US" sz="1200" b="1" u="sng" dirty="0"/>
              <a:t>code lists or series</a:t>
            </a:r>
            <a:r>
              <a:rPr lang="en-US" sz="1200" dirty="0"/>
              <a:t>, it</a:t>
            </a:r>
            <a:r>
              <a:rPr lang="en-US" altLang="en-US" sz="1200" dirty="0"/>
              <a:t> can be used to define which combinations of codes are allowed:</a:t>
            </a:r>
          </a:p>
          <a:p>
            <a:pPr eaLnBrk="1" hangingPunct="1"/>
            <a:r>
              <a:rPr lang="en-US" altLang="en-US" sz="1200" dirty="0"/>
              <a:t> </a:t>
            </a:r>
          </a:p>
          <a:p>
            <a:pPr marL="628650" lvl="1" indent="-171450">
              <a:buFont typeface="Courier New" panose="02070309020205020404" pitchFamily="49" charset="0"/>
              <a:buChar char="o"/>
            </a:pPr>
            <a:r>
              <a:rPr lang="en-US" altLang="en-US" sz="1200" dirty="0"/>
              <a:t>For example, </a:t>
            </a:r>
            <a:r>
              <a:rPr lang="en-US" altLang="en-US" sz="1200" b="1" dirty="0"/>
              <a:t>SERIES</a:t>
            </a:r>
            <a:r>
              <a:rPr lang="en-US" altLang="en-US" sz="1200" i="1" dirty="0"/>
              <a:t>= “ </a:t>
            </a:r>
            <a:r>
              <a:rPr lang="en-US" altLang="en-US" sz="1200" dirty="0"/>
              <a:t>Proportion of Women in National Parliament “ </a:t>
            </a:r>
            <a:r>
              <a:rPr lang="en-US" altLang="en-US" sz="1200" i="1" dirty="0">
                <a:sym typeface="Wingdings" panose="05000000000000000000" pitchFamily="2" charset="2"/>
              </a:rPr>
              <a:t> </a:t>
            </a:r>
            <a:r>
              <a:rPr lang="en-US" altLang="en-US" sz="1200" i="1" dirty="0"/>
              <a:t> </a:t>
            </a:r>
            <a:r>
              <a:rPr lang="en-US" altLang="en-US" sz="1200" b="1" i="1" u="sng" dirty="0"/>
              <a:t>SEX</a:t>
            </a:r>
            <a:r>
              <a:rPr lang="en-US" altLang="en-US" sz="1200" i="1" dirty="0"/>
              <a:t> </a:t>
            </a:r>
            <a:r>
              <a:rPr lang="en-US" altLang="en-US" sz="1200" dirty="0"/>
              <a:t>must be </a:t>
            </a:r>
            <a:r>
              <a:rPr lang="en-US" altLang="en-US" sz="1200" b="1" i="1" u="sng" dirty="0"/>
              <a:t>“FEMALE”</a:t>
            </a:r>
            <a:r>
              <a:rPr lang="en-US" altLang="en-US" sz="1200" i="1" dirty="0"/>
              <a:t>.</a:t>
            </a:r>
          </a:p>
          <a:p>
            <a:pPr marL="628650" lvl="1" indent="-171450">
              <a:buFont typeface="Courier New" panose="02070309020205020404" pitchFamily="49" charset="0"/>
              <a:buChar char="o"/>
            </a:pPr>
            <a:endParaRPr lang="en-US" altLang="en-US" sz="1200" b="1" i="1" u="sng" dirty="0"/>
          </a:p>
          <a:p>
            <a:pPr marL="628650" lvl="1" indent="-171450">
              <a:buFont typeface="Courier New" panose="02070309020205020404" pitchFamily="49" charset="0"/>
              <a:buChar char="o"/>
            </a:pPr>
            <a:r>
              <a:rPr lang="en-US" altLang="en-US" sz="1200" dirty="0"/>
              <a:t>For example –code list REPORTING_TYPE, </a:t>
            </a:r>
            <a:r>
              <a:rPr lang="en-US" sz="1200" dirty="0"/>
              <a:t>data reported by countries to UNSD and ESCWA </a:t>
            </a:r>
            <a:r>
              <a:rPr lang="en-US" sz="1200" dirty="0">
                <a:sym typeface="Wingdings" panose="05000000000000000000" pitchFamily="2" charset="2"/>
              </a:rPr>
              <a:t> </a:t>
            </a:r>
            <a:r>
              <a:rPr lang="en-US" sz="1200" b="1" i="1" u="sng" dirty="0"/>
              <a:t>REPORTING_TYPE </a:t>
            </a:r>
            <a:r>
              <a:rPr lang="en-US" sz="1200" dirty="0"/>
              <a:t>must be </a:t>
            </a:r>
            <a:r>
              <a:rPr lang="en-US" sz="1200" b="1" i="1" u="sng" dirty="0"/>
              <a:t>“N”</a:t>
            </a:r>
            <a:r>
              <a:rPr lang="en-US" sz="1200" i="1" dirty="0"/>
              <a:t>.</a:t>
            </a:r>
          </a:p>
          <a:p>
            <a:pPr marL="628650" lvl="1" indent="-171450">
              <a:buFont typeface="Courier New" panose="02070309020205020404" pitchFamily="49" charset="0"/>
              <a:buChar char="o"/>
            </a:pPr>
            <a:endParaRPr lang="en-US" altLang="en-US" sz="1200" b="1" i="1" u="sng" dirty="0"/>
          </a:p>
          <a:p>
            <a:pPr marL="628650" lvl="1" indent="-171450">
              <a:buFont typeface="Courier New" panose="02070309020205020404" pitchFamily="49" charset="0"/>
              <a:buChar char="o"/>
            </a:pPr>
            <a:r>
              <a:rPr lang="en-US" altLang="en-US" sz="1200" dirty="0"/>
              <a:t>While data reported by custodian agencies to UNSD </a:t>
            </a:r>
            <a:r>
              <a:rPr lang="en-US" altLang="en-US" sz="1200" dirty="0">
                <a:sym typeface="Wingdings" panose="05000000000000000000" pitchFamily="2" charset="2"/>
              </a:rPr>
              <a:t></a:t>
            </a:r>
            <a:r>
              <a:rPr lang="en-US" altLang="en-US" sz="1200" b="1" i="1" u="sng" dirty="0">
                <a:sym typeface="Wingdings" panose="05000000000000000000" pitchFamily="2" charset="2"/>
              </a:rPr>
              <a:t> </a:t>
            </a:r>
            <a:r>
              <a:rPr lang="en-US" sz="1200" b="1" i="1" u="sng" dirty="0"/>
              <a:t>REPORTING_TYPE </a:t>
            </a:r>
            <a:r>
              <a:rPr lang="en-US" sz="1200" dirty="0"/>
              <a:t>must be  </a:t>
            </a:r>
            <a:r>
              <a:rPr lang="en-US" sz="1200" b="1" i="1" u="sng" dirty="0"/>
              <a:t>“G”</a:t>
            </a:r>
            <a:r>
              <a:rPr lang="en-US" sz="1200" dirty="0"/>
              <a:t>.</a:t>
            </a:r>
          </a:p>
          <a:p>
            <a:pPr marL="628650" lvl="1" indent="-171450">
              <a:buFont typeface="Courier New" panose="02070309020205020404" pitchFamily="49" charset="0"/>
              <a:buChar char="o"/>
            </a:pPr>
            <a:endParaRPr lang="en-US" altLang="en-US" sz="1200" b="1" i="1" u="sng" dirty="0"/>
          </a:p>
          <a:p>
            <a:endParaRPr lang="en-US" sz="1200" dirty="0"/>
          </a:p>
          <a:p>
            <a:pPr marL="171450" indent="-171450">
              <a:buFont typeface="Wingdings" panose="05000000000000000000" pitchFamily="2" charset="2"/>
              <a:buChar char="Ø"/>
            </a:pPr>
            <a:r>
              <a:rPr lang="en-US" sz="1200" dirty="0"/>
              <a:t>Are often attached to the </a:t>
            </a:r>
            <a:r>
              <a:rPr lang="en-US" sz="1200" b="1" u="sng" dirty="0"/>
              <a:t>Dataflow but can also be attached to DSD</a:t>
            </a:r>
            <a:r>
              <a:rPr lang="en-US" sz="1200" dirty="0"/>
              <a:t>, but wherever content constraints are attached, code lists that they restrict are defined in the underlying DSD.</a:t>
            </a:r>
          </a:p>
        </p:txBody>
      </p:sp>
      <p:sp>
        <p:nvSpPr>
          <p:cNvPr id="3" name="Title 1">
            <a:extLst>
              <a:ext uri="{FF2B5EF4-FFF2-40B4-BE49-F238E27FC236}">
                <a16:creationId xmlns:a16="http://schemas.microsoft.com/office/drawing/2014/main" id="{DE085135-61FD-65AA-A7AA-CC95507B74CA}"/>
              </a:ext>
            </a:extLst>
          </p:cNvPr>
          <p:cNvSpPr txBox="1">
            <a:spLocks/>
          </p:cNvSpPr>
          <p:nvPr/>
        </p:nvSpPr>
        <p:spPr>
          <a:xfrm>
            <a:off x="263799" y="1013562"/>
            <a:ext cx="6318788" cy="31424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000" b="1" dirty="0">
                <a:solidFill>
                  <a:schemeClr val="bg2">
                    <a:lumMod val="25000"/>
                  </a:schemeClr>
                </a:solidFill>
                <a:latin typeface="+mn-lt"/>
              </a:rPr>
              <a:t>SDMX Content Constraints (CN)</a:t>
            </a:r>
          </a:p>
        </p:txBody>
      </p:sp>
      <p:sp>
        <p:nvSpPr>
          <p:cNvPr id="6" name="Slide Number Placeholder 5">
            <a:extLst>
              <a:ext uri="{FF2B5EF4-FFF2-40B4-BE49-F238E27FC236}">
                <a16:creationId xmlns:a16="http://schemas.microsoft.com/office/drawing/2014/main" id="{F1A7CA46-6963-6BD1-F224-3D9A1A21FB27}"/>
              </a:ext>
            </a:extLst>
          </p:cNvPr>
          <p:cNvSpPr>
            <a:spLocks noGrp="1"/>
          </p:cNvSpPr>
          <p:nvPr>
            <p:ph type="sldNum" sz="quarter" idx="12"/>
          </p:nvPr>
        </p:nvSpPr>
        <p:spPr/>
        <p:txBody>
          <a:bodyPr/>
          <a:lstStyle/>
          <a:p>
            <a:fld id="{C9CA4384-AE8E-46E5-BBCD-64CFDC07B3E9}" type="slidenum">
              <a:rPr lang="en-US" smtClean="0"/>
              <a:t>32</a:t>
            </a:fld>
            <a:endParaRPr lang="en-US"/>
          </a:p>
        </p:txBody>
      </p:sp>
      <p:sp>
        <p:nvSpPr>
          <p:cNvPr id="5" name="TextBox 4">
            <a:extLst>
              <a:ext uri="{FF2B5EF4-FFF2-40B4-BE49-F238E27FC236}">
                <a16:creationId xmlns:a16="http://schemas.microsoft.com/office/drawing/2014/main" id="{61A32D9E-AE5A-7E32-4F82-4D80FB6F74F2}"/>
              </a:ext>
            </a:extLst>
          </p:cNvPr>
          <p:cNvSpPr txBox="1"/>
          <p:nvPr/>
        </p:nvSpPr>
        <p:spPr>
          <a:xfrm>
            <a:off x="1094567" y="3916870"/>
            <a:ext cx="6064990" cy="646331"/>
          </a:xfrm>
          <a:prstGeom prst="rect">
            <a:avLst/>
          </a:prstGeom>
          <a:noFill/>
        </p:spPr>
        <p:txBody>
          <a:bodyPr wrap="square" rtlCol="0">
            <a:spAutoFit/>
          </a:bodyPr>
          <a:lstStyle/>
          <a:p>
            <a:r>
              <a:rPr lang="en-US" sz="1200" dirty="0"/>
              <a:t>The content constraint can be downloaded from the </a:t>
            </a:r>
            <a:r>
              <a:rPr lang="en-US" sz="1200" dirty="0">
                <a:hlinkClick r:id="rId5"/>
              </a:rPr>
              <a:t>IAEG-SDGs SDMX working group</a:t>
            </a:r>
            <a:endParaRPr lang="en-US" sz="1200" dirty="0"/>
          </a:p>
          <a:p>
            <a:endParaRPr lang="en-US" sz="1200" dirty="0"/>
          </a:p>
          <a:p>
            <a:r>
              <a:rPr lang="en-US" sz="1200" dirty="0"/>
              <a:t> </a:t>
            </a:r>
            <a:r>
              <a:rPr lang="en-US" sz="1200" dirty="0">
                <a:hlinkClick r:id="rId6"/>
              </a:rPr>
              <a:t>SDG Series Content Constraints Matrix.csv</a:t>
            </a:r>
            <a:r>
              <a:rPr lang="en-US" sz="1200" dirty="0"/>
              <a:t>. </a:t>
            </a:r>
          </a:p>
        </p:txBody>
      </p:sp>
      <p:pic>
        <p:nvPicPr>
          <p:cNvPr id="7" name="Graphic 6" descr="Download outline">
            <a:extLst>
              <a:ext uri="{FF2B5EF4-FFF2-40B4-BE49-F238E27FC236}">
                <a16:creationId xmlns:a16="http://schemas.microsoft.com/office/drawing/2014/main" id="{CE130D0E-7E9F-15F5-F057-24286EFF332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3799" y="3828076"/>
            <a:ext cx="720000" cy="720000"/>
          </a:xfrm>
          <a:prstGeom prst="rect">
            <a:avLst/>
          </a:prstGeom>
        </p:spPr>
      </p:pic>
    </p:spTree>
    <p:custDataLst>
      <p:tags r:id="rId1"/>
    </p:custDataLst>
    <p:extLst>
      <p:ext uri="{BB962C8B-B14F-4D97-AF65-F5344CB8AC3E}">
        <p14:creationId xmlns:p14="http://schemas.microsoft.com/office/powerpoint/2010/main" val="17971845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E391D9-02A8-434F-AD5C-50BAFFE73FE1}"/>
              </a:ext>
            </a:extLst>
          </p:cNvPr>
          <p:cNvSpPr txBox="1"/>
          <p:nvPr/>
        </p:nvSpPr>
        <p:spPr>
          <a:xfrm>
            <a:off x="2722826" y="296494"/>
            <a:ext cx="4059967" cy="400110"/>
          </a:xfrm>
          <a:prstGeom prst="rect">
            <a:avLst/>
          </a:prstGeom>
          <a:noFill/>
        </p:spPr>
        <p:txBody>
          <a:bodyPr wrap="square" rtlCol="0">
            <a:spAutoFit/>
          </a:bodyPr>
          <a:lstStyle/>
          <a:p>
            <a:pPr algn="ctr"/>
            <a:r>
              <a:rPr lang="en-US" sz="2000" b="1"/>
              <a:t>SDG Validation with SDMX (3)</a:t>
            </a:r>
            <a:endParaRPr lang="en-US" sz="2000" b="1" dirty="0"/>
          </a:p>
        </p:txBody>
      </p:sp>
      <p:sp>
        <p:nvSpPr>
          <p:cNvPr id="6" name="Slide Number Placeholder 5">
            <a:extLst>
              <a:ext uri="{FF2B5EF4-FFF2-40B4-BE49-F238E27FC236}">
                <a16:creationId xmlns:a16="http://schemas.microsoft.com/office/drawing/2014/main" id="{F1A7CA46-6963-6BD1-F224-3D9A1A21FB27}"/>
              </a:ext>
            </a:extLst>
          </p:cNvPr>
          <p:cNvSpPr>
            <a:spLocks noGrp="1"/>
          </p:cNvSpPr>
          <p:nvPr>
            <p:ph type="sldNum" sz="quarter" idx="12"/>
          </p:nvPr>
        </p:nvSpPr>
        <p:spPr/>
        <p:txBody>
          <a:bodyPr/>
          <a:lstStyle/>
          <a:p>
            <a:fld id="{C9CA4384-AE8E-46E5-BBCD-64CFDC07B3E9}" type="slidenum">
              <a:rPr lang="en-US" smtClean="0"/>
              <a:t>33</a:t>
            </a:fld>
            <a:endParaRPr lang="en-US"/>
          </a:p>
        </p:txBody>
      </p:sp>
      <p:sp>
        <p:nvSpPr>
          <p:cNvPr id="5" name="TextBox 4">
            <a:extLst>
              <a:ext uri="{FF2B5EF4-FFF2-40B4-BE49-F238E27FC236}">
                <a16:creationId xmlns:a16="http://schemas.microsoft.com/office/drawing/2014/main" id="{B16550CB-78A7-10B9-DBB1-FB918216ADC6}"/>
              </a:ext>
            </a:extLst>
          </p:cNvPr>
          <p:cNvSpPr txBox="1"/>
          <p:nvPr/>
        </p:nvSpPr>
        <p:spPr>
          <a:xfrm>
            <a:off x="322166" y="894444"/>
            <a:ext cx="5777078" cy="3493264"/>
          </a:xfrm>
          <a:prstGeom prst="rect">
            <a:avLst/>
          </a:prstGeom>
          <a:noFill/>
        </p:spPr>
        <p:txBody>
          <a:bodyPr wrap="square" rtlCol="0">
            <a:spAutoFit/>
          </a:bodyPr>
          <a:lstStyle/>
          <a:p>
            <a:r>
              <a:rPr lang="en-US" sz="2000" b="1" dirty="0">
                <a:solidFill>
                  <a:schemeClr val="bg2">
                    <a:lumMod val="25000"/>
                  </a:schemeClr>
                </a:solidFill>
              </a:rPr>
              <a:t>Types of </a:t>
            </a:r>
            <a:r>
              <a:rPr lang="en-US" sz="2000" b="1" dirty="0">
                <a:solidFill>
                  <a:schemeClr val="bg2">
                    <a:lumMod val="25000"/>
                  </a:schemeClr>
                </a:solidFill>
                <a:latin typeface="+mn-lt"/>
              </a:rPr>
              <a:t>SDMX </a:t>
            </a:r>
            <a:r>
              <a:rPr lang="en-US" sz="2000" b="1" dirty="0">
                <a:solidFill>
                  <a:schemeClr val="bg2">
                    <a:lumMod val="25000"/>
                  </a:schemeClr>
                </a:solidFill>
                <a:highlight>
                  <a:srgbClr val="FFFF00"/>
                </a:highlight>
                <a:latin typeface="+mn-lt"/>
              </a:rPr>
              <a:t>SDG</a:t>
            </a:r>
            <a:r>
              <a:rPr lang="en-US" sz="2000" b="1" dirty="0">
                <a:solidFill>
                  <a:schemeClr val="bg2">
                    <a:lumMod val="25000"/>
                  </a:schemeClr>
                </a:solidFill>
                <a:latin typeface="+mn-lt"/>
              </a:rPr>
              <a:t> Content Constraints (CN)</a:t>
            </a:r>
          </a:p>
          <a:p>
            <a:endParaRPr lang="en-US" sz="1000" b="1" dirty="0">
              <a:solidFill>
                <a:schemeClr val="bg2">
                  <a:lumMod val="25000"/>
                </a:schemeClr>
              </a:solidFill>
            </a:endParaRPr>
          </a:p>
          <a:p>
            <a:pPr marL="171450" indent="-171450" algn="just">
              <a:spcBef>
                <a:spcPts val="600"/>
              </a:spcBef>
              <a:spcAft>
                <a:spcPts val="600"/>
              </a:spcAft>
              <a:buFont typeface="Wingdings" panose="05000000000000000000" pitchFamily="2" charset="2"/>
              <a:buChar char="Ø"/>
            </a:pPr>
            <a:r>
              <a:rPr lang="en-US" sz="1200" b="1" dirty="0"/>
              <a:t>Cube Region</a:t>
            </a:r>
            <a:r>
              <a:rPr lang="en-US" sz="1200" dirty="0"/>
              <a:t>: Define allowed (or disallowed) codes from DSD code lists.</a:t>
            </a:r>
          </a:p>
          <a:p>
            <a:pPr marL="171450" indent="-171450" algn="just">
              <a:spcBef>
                <a:spcPts val="600"/>
              </a:spcBef>
              <a:spcAft>
                <a:spcPts val="600"/>
              </a:spcAft>
              <a:buFont typeface="Arial" panose="020B0604020202020204" pitchFamily="34" charset="0"/>
              <a:buChar char="•"/>
            </a:pPr>
            <a:r>
              <a:rPr lang="en-US" sz="1200" dirty="0"/>
              <a:t>e.g., for the </a:t>
            </a:r>
            <a:r>
              <a:rPr lang="en-US" sz="1200" u="sng" dirty="0"/>
              <a:t>Country</a:t>
            </a:r>
            <a:r>
              <a:rPr lang="en-US" sz="1200" dirty="0"/>
              <a:t> Global SDG Dataflow, the only valid value for dimension REPORTING_TYPE is N (“</a:t>
            </a:r>
            <a:r>
              <a:rPr lang="en-US" sz="1200" u="sng" dirty="0"/>
              <a:t>National</a:t>
            </a:r>
            <a:r>
              <a:rPr lang="en-US" sz="1200" dirty="0"/>
              <a:t>”).</a:t>
            </a:r>
          </a:p>
          <a:p>
            <a:pPr marL="171450" indent="-171450" algn="just">
              <a:spcBef>
                <a:spcPts val="600"/>
              </a:spcBef>
              <a:spcAft>
                <a:spcPts val="600"/>
              </a:spcAft>
              <a:buFont typeface="Wingdings" panose="05000000000000000000" pitchFamily="2" charset="2"/>
              <a:buChar char="Ø"/>
            </a:pPr>
            <a:r>
              <a:rPr lang="en-US" sz="1200" b="1" dirty="0"/>
              <a:t>Series</a:t>
            </a:r>
            <a:r>
              <a:rPr lang="en-US" sz="1200" dirty="0"/>
              <a:t>: Define allowed (or disallowed) </a:t>
            </a:r>
            <a:r>
              <a:rPr lang="en-US" sz="1200" u="sng" dirty="0"/>
              <a:t>combinations</a:t>
            </a:r>
            <a:r>
              <a:rPr lang="en-US" sz="1200" dirty="0"/>
              <a:t> of codes from DSD code lists.</a:t>
            </a:r>
          </a:p>
          <a:p>
            <a:pPr marL="109538" lvl="1"/>
            <a:endParaRPr lang="en-US" sz="1200" dirty="0"/>
          </a:p>
          <a:p>
            <a:pPr marL="109538" lvl="1"/>
            <a:r>
              <a:rPr lang="en-US" sz="1200" dirty="0"/>
              <a:t>SERIES=</a:t>
            </a:r>
            <a:r>
              <a:rPr lang="en-US" sz="1200" b="1" dirty="0"/>
              <a:t>SH_STA_STNT </a:t>
            </a:r>
            <a:r>
              <a:rPr lang="en-US" sz="1200" dirty="0"/>
              <a:t>(Proportion of children moderately or severely stunted)</a:t>
            </a:r>
          </a:p>
          <a:p>
            <a:pPr marL="109538" lvl="1"/>
            <a:r>
              <a:rPr lang="en-US" sz="1200" dirty="0"/>
              <a:t>AGE=</a:t>
            </a:r>
            <a:r>
              <a:rPr lang="en-US" sz="1200" b="1" dirty="0"/>
              <a:t>Y0T4</a:t>
            </a:r>
            <a:r>
              <a:rPr lang="en-US" sz="1200" dirty="0"/>
              <a:t> (Under five years old)</a:t>
            </a:r>
          </a:p>
          <a:p>
            <a:pPr marL="109538" lvl="1"/>
            <a:r>
              <a:rPr lang="en-US" sz="1200" dirty="0"/>
              <a:t>COMPOSITE_BREAKDOWN=</a:t>
            </a:r>
            <a:r>
              <a:rPr lang="fr-FR" sz="1200" b="1" dirty="0"/>
              <a:t>_T</a:t>
            </a:r>
            <a:r>
              <a:rPr lang="fr-FR" sz="1200" dirty="0"/>
              <a:t>,</a:t>
            </a:r>
            <a:r>
              <a:rPr lang="fr-FR" sz="1200" b="1" dirty="0"/>
              <a:t>MS_MIGRANT</a:t>
            </a:r>
            <a:r>
              <a:rPr lang="fr-FR" sz="1200" dirty="0"/>
              <a:t>,</a:t>
            </a:r>
            <a:r>
              <a:rPr lang="fr-FR" sz="1200" b="1" dirty="0"/>
              <a:t>MS_NOMIGRANT</a:t>
            </a:r>
            <a:r>
              <a:rPr lang="fr-FR" sz="1200" dirty="0"/>
              <a:t>,</a:t>
            </a:r>
            <a:r>
              <a:rPr lang="fr-FR" sz="1200" b="1" dirty="0"/>
              <a:t>MS_EUMIGRANT</a:t>
            </a:r>
            <a:r>
              <a:rPr lang="fr-FR" sz="1200" dirty="0"/>
              <a:t>, or </a:t>
            </a:r>
            <a:r>
              <a:rPr lang="fr-FR" sz="1200" b="1" dirty="0"/>
              <a:t>MS_NONEUMIGRANT</a:t>
            </a:r>
          </a:p>
          <a:p>
            <a:pPr marL="109538" lvl="1"/>
            <a:r>
              <a:rPr lang="en-US" sz="1200" dirty="0"/>
              <a:t>PRODUCT=</a:t>
            </a:r>
            <a:r>
              <a:rPr lang="en-US" sz="1200" b="1" dirty="0"/>
              <a:t>_T</a:t>
            </a:r>
          </a:p>
          <a:p>
            <a:pPr marL="109538" lvl="1"/>
            <a:r>
              <a:rPr lang="en-US" sz="1200" dirty="0"/>
              <a:t>ACTIVITY=</a:t>
            </a:r>
            <a:r>
              <a:rPr lang="en-US" sz="1200" b="1" dirty="0"/>
              <a:t>_T</a:t>
            </a:r>
          </a:p>
          <a:p>
            <a:pPr marL="109538" lvl="1"/>
            <a:endParaRPr lang="en-US" sz="1200" b="1" dirty="0"/>
          </a:p>
          <a:p>
            <a:pPr marL="171450" indent="-171450" algn="just">
              <a:spcBef>
                <a:spcPts val="600"/>
              </a:spcBef>
              <a:spcAft>
                <a:spcPts val="600"/>
              </a:spcAft>
              <a:buFont typeface="Wingdings" panose="05000000000000000000" pitchFamily="2" charset="2"/>
              <a:buChar char="Ø"/>
            </a:pPr>
            <a:r>
              <a:rPr lang="en-US" sz="1200" dirty="0"/>
              <a:t>The content constraint is often attached to a </a:t>
            </a:r>
            <a:r>
              <a:rPr lang="en-US" sz="1200" b="1" dirty="0"/>
              <a:t>dataflow</a:t>
            </a:r>
            <a:r>
              <a:rPr lang="en-US" sz="1200" dirty="0"/>
              <a:t>.</a:t>
            </a:r>
          </a:p>
        </p:txBody>
      </p:sp>
      <p:pic>
        <p:nvPicPr>
          <p:cNvPr id="3" name="Picture 2">
            <a:extLst>
              <a:ext uri="{FF2B5EF4-FFF2-40B4-BE49-F238E27FC236}">
                <a16:creationId xmlns:a16="http://schemas.microsoft.com/office/drawing/2014/main" id="{F05145A8-2134-6FD3-36FB-C689B374F46D}"/>
              </a:ext>
            </a:extLst>
          </p:cNvPr>
          <p:cNvPicPr>
            <a:picLocks noChangeAspect="1"/>
          </p:cNvPicPr>
          <p:nvPr/>
        </p:nvPicPr>
        <p:blipFill>
          <a:blip r:embed="rId5"/>
          <a:stretch>
            <a:fillRect/>
          </a:stretch>
        </p:blipFill>
        <p:spPr>
          <a:xfrm>
            <a:off x="6147604" y="1490934"/>
            <a:ext cx="2678092" cy="2481998"/>
          </a:xfrm>
          <a:prstGeom prst="rect">
            <a:avLst/>
          </a:prstGeom>
        </p:spPr>
      </p:pic>
    </p:spTree>
    <p:custDataLst>
      <p:tags r:id="rId1"/>
    </p:custDataLst>
    <p:extLst>
      <p:ext uri="{BB962C8B-B14F-4D97-AF65-F5344CB8AC3E}">
        <p14:creationId xmlns:p14="http://schemas.microsoft.com/office/powerpoint/2010/main" val="16491266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4ACE9D-D5AB-4E78-B095-AD3A1996EDA1}"/>
              </a:ext>
            </a:extLst>
          </p:cNvPr>
          <p:cNvSpPr txBox="1"/>
          <p:nvPr/>
        </p:nvSpPr>
        <p:spPr>
          <a:xfrm>
            <a:off x="578291" y="1152364"/>
            <a:ext cx="7844293" cy="2816156"/>
          </a:xfrm>
          <a:prstGeom prst="rect">
            <a:avLst/>
          </a:prstGeom>
          <a:noFill/>
        </p:spPr>
        <p:txBody>
          <a:bodyPr wrap="square">
            <a:spAutoFit/>
          </a:bodyPr>
          <a:lstStyle/>
          <a:p>
            <a:pPr marL="171450" indent="-171450">
              <a:spcBef>
                <a:spcPts val="600"/>
              </a:spcBef>
              <a:spcAft>
                <a:spcPts val="600"/>
              </a:spcAft>
              <a:buFont typeface="Wingdings" panose="05000000000000000000" pitchFamily="2" charset="2"/>
              <a:buChar char="Ø"/>
            </a:pPr>
            <a:r>
              <a:rPr lang="en-US" sz="1200" dirty="0"/>
              <a:t>Validation against the DSD verifies that all dimensions and mandatory attributes are in place.</a:t>
            </a:r>
          </a:p>
          <a:p>
            <a:pPr marL="628650" lvl="1" indent="-171450">
              <a:spcBef>
                <a:spcPts val="600"/>
              </a:spcBef>
              <a:spcAft>
                <a:spcPts val="600"/>
              </a:spcAft>
              <a:buFont typeface="Courier New" panose="02070309020205020404" pitchFamily="49" charset="0"/>
              <a:buChar char="o"/>
            </a:pPr>
            <a:r>
              <a:rPr lang="en-US" sz="1200" dirty="0"/>
              <a:t>Does not verify relationships between the dimension values.</a:t>
            </a:r>
          </a:p>
          <a:p>
            <a:pPr marL="628650" lvl="1" indent="-171450">
              <a:spcBef>
                <a:spcPts val="600"/>
              </a:spcBef>
              <a:spcAft>
                <a:spcPts val="600"/>
              </a:spcAft>
              <a:buFont typeface="Courier New" panose="02070309020205020404" pitchFamily="49" charset="0"/>
              <a:buChar char="o"/>
            </a:pPr>
            <a:endParaRPr lang="en-US" sz="1100" dirty="0"/>
          </a:p>
          <a:p>
            <a:pPr marL="171450" indent="-171450">
              <a:spcBef>
                <a:spcPts val="600"/>
              </a:spcBef>
              <a:spcAft>
                <a:spcPts val="600"/>
              </a:spcAft>
              <a:buFont typeface="Wingdings" panose="05000000000000000000" pitchFamily="2" charset="2"/>
              <a:buChar char="Ø"/>
            </a:pPr>
            <a:r>
              <a:rPr lang="en-US" sz="1200" dirty="0"/>
              <a:t>Validation against a data flow, in addition, verifies relationships among dimension values.</a:t>
            </a:r>
          </a:p>
          <a:p>
            <a:pPr marL="628650" lvl="1" indent="-171450">
              <a:spcBef>
                <a:spcPts val="600"/>
              </a:spcBef>
              <a:spcAft>
                <a:spcPts val="600"/>
              </a:spcAft>
              <a:buFont typeface="Courier New" panose="02070309020205020404" pitchFamily="49" charset="0"/>
              <a:buChar char="o"/>
            </a:pPr>
            <a:r>
              <a:rPr lang="en-US" sz="1200" dirty="0"/>
              <a:t>Will flag invalid combinations such as the above, gender indicators with Sex=Male, and similar coding errors.</a:t>
            </a:r>
          </a:p>
          <a:p>
            <a:pPr marL="628650" lvl="1" indent="-171450">
              <a:spcBef>
                <a:spcPts val="600"/>
              </a:spcBef>
              <a:spcAft>
                <a:spcPts val="600"/>
              </a:spcAft>
              <a:buFont typeface="Courier New" panose="02070309020205020404" pitchFamily="49" charset="0"/>
              <a:buChar char="o"/>
            </a:pPr>
            <a:r>
              <a:rPr lang="en-US" sz="1200" dirty="0"/>
              <a:t>Helps validate the dataset before submitting it to the SDG Lab, which will reject invalid datasets.</a:t>
            </a:r>
          </a:p>
          <a:p>
            <a:pPr marL="628650" lvl="1" indent="-171450">
              <a:spcBef>
                <a:spcPts val="600"/>
              </a:spcBef>
              <a:spcAft>
                <a:spcPts val="600"/>
              </a:spcAft>
              <a:buFont typeface="Courier New" panose="02070309020205020404" pitchFamily="49" charset="0"/>
              <a:buChar char="o"/>
            </a:pPr>
            <a:endParaRPr lang="en-US" sz="1200" dirty="0"/>
          </a:p>
          <a:p>
            <a:pPr marL="171450" indent="-171450" algn="just">
              <a:spcBef>
                <a:spcPts val="600"/>
              </a:spcBef>
              <a:spcAft>
                <a:spcPts val="600"/>
              </a:spcAft>
              <a:buFont typeface="Wingdings" panose="05000000000000000000" pitchFamily="2" charset="2"/>
              <a:buChar char="Ø"/>
            </a:pPr>
            <a:r>
              <a:rPr lang="en-US" sz="1200" dirty="0"/>
              <a:t>Countries should </a:t>
            </a:r>
            <a:r>
              <a:rPr lang="en-US" sz="1200" b="1" u="sng" dirty="0"/>
              <a:t>always</a:t>
            </a:r>
            <a:r>
              <a:rPr lang="en-US" sz="1200" dirty="0"/>
              <a:t> validate against dataflow </a:t>
            </a:r>
            <a:r>
              <a:rPr lang="en-US" sz="1200" b="1" dirty="0"/>
              <a:t>DF_SDG_GLC  </a:t>
            </a:r>
            <a:r>
              <a:rPr lang="en-US" sz="1200" dirty="0"/>
              <a:t>for the data used by countries to report data to UNSD and ESCWA, as well as to disseminate national data in compliance with the SDG Global DSD.</a:t>
            </a:r>
            <a:endParaRPr lang="en-US" sz="1200" b="1" dirty="0"/>
          </a:p>
        </p:txBody>
      </p:sp>
      <p:sp>
        <p:nvSpPr>
          <p:cNvPr id="4" name="TextBox 3">
            <a:extLst>
              <a:ext uri="{FF2B5EF4-FFF2-40B4-BE49-F238E27FC236}">
                <a16:creationId xmlns:a16="http://schemas.microsoft.com/office/drawing/2014/main" id="{4A28ADC8-F145-45CD-948D-D5814F04EA0A}"/>
              </a:ext>
            </a:extLst>
          </p:cNvPr>
          <p:cNvSpPr txBox="1"/>
          <p:nvPr/>
        </p:nvSpPr>
        <p:spPr>
          <a:xfrm>
            <a:off x="2520563" y="368272"/>
            <a:ext cx="4102873" cy="369332"/>
          </a:xfrm>
          <a:prstGeom prst="rect">
            <a:avLst/>
          </a:prstGeom>
          <a:noFill/>
        </p:spPr>
        <p:txBody>
          <a:bodyPr wrap="square" rtlCol="0">
            <a:spAutoFit/>
          </a:bodyPr>
          <a:lstStyle/>
          <a:p>
            <a:r>
              <a:rPr lang="en-US" b="1" dirty="0">
                <a:solidFill>
                  <a:schemeClr val="bg2">
                    <a:lumMod val="25000"/>
                  </a:schemeClr>
                </a:solidFill>
              </a:rPr>
              <a:t>Validation of SDG datasets In a nutshell</a:t>
            </a:r>
          </a:p>
        </p:txBody>
      </p:sp>
      <p:sp>
        <p:nvSpPr>
          <p:cNvPr id="2" name="Slide Number Placeholder 1">
            <a:extLst>
              <a:ext uri="{FF2B5EF4-FFF2-40B4-BE49-F238E27FC236}">
                <a16:creationId xmlns:a16="http://schemas.microsoft.com/office/drawing/2014/main" id="{670C2C77-BF9A-4DDB-3EEB-D432B8947AB0}"/>
              </a:ext>
            </a:extLst>
          </p:cNvPr>
          <p:cNvSpPr>
            <a:spLocks noGrp="1"/>
          </p:cNvSpPr>
          <p:nvPr>
            <p:ph type="sldNum" sz="quarter" idx="12"/>
          </p:nvPr>
        </p:nvSpPr>
        <p:spPr/>
        <p:txBody>
          <a:bodyPr/>
          <a:lstStyle/>
          <a:p>
            <a:fld id="{C9CA4384-AE8E-46E5-BBCD-64CFDC07B3E9}" type="slidenum">
              <a:rPr lang="en-US" smtClean="0"/>
              <a:t>34</a:t>
            </a:fld>
            <a:endParaRPr lang="en-US"/>
          </a:p>
        </p:txBody>
      </p:sp>
    </p:spTree>
    <p:custDataLst>
      <p:tags r:id="rId1"/>
    </p:custDataLst>
    <p:extLst>
      <p:ext uri="{BB962C8B-B14F-4D97-AF65-F5344CB8AC3E}">
        <p14:creationId xmlns:p14="http://schemas.microsoft.com/office/powerpoint/2010/main" val="14440727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7E1968-4A13-9741-5CB0-13D8C173E5C8}"/>
              </a:ext>
            </a:extLst>
          </p:cNvPr>
          <p:cNvSpPr txBox="1"/>
          <p:nvPr/>
        </p:nvSpPr>
        <p:spPr>
          <a:xfrm>
            <a:off x="1536600" y="1506081"/>
            <a:ext cx="6469380" cy="369332"/>
          </a:xfrm>
          <a:prstGeom prst="rect">
            <a:avLst/>
          </a:prstGeom>
          <a:noFill/>
        </p:spPr>
        <p:txBody>
          <a:bodyPr wrap="square" rtlCol="0">
            <a:spAutoFit/>
          </a:bodyPr>
          <a:lstStyle/>
          <a:p>
            <a:r>
              <a:rPr lang="en-US" b="1" dirty="0"/>
              <a:t>Part II: Using SDMX Converter with Excel – what you should know</a:t>
            </a:r>
          </a:p>
        </p:txBody>
      </p:sp>
      <p:sp>
        <p:nvSpPr>
          <p:cNvPr id="3" name="Slide Number Placeholder 2">
            <a:extLst>
              <a:ext uri="{FF2B5EF4-FFF2-40B4-BE49-F238E27FC236}">
                <a16:creationId xmlns:a16="http://schemas.microsoft.com/office/drawing/2014/main" id="{0E0D65EC-9869-2951-16D9-F17482C49E2C}"/>
              </a:ext>
            </a:extLst>
          </p:cNvPr>
          <p:cNvSpPr>
            <a:spLocks noGrp="1"/>
          </p:cNvSpPr>
          <p:nvPr>
            <p:ph type="sldNum" sz="quarter" idx="12"/>
          </p:nvPr>
        </p:nvSpPr>
        <p:spPr/>
        <p:txBody>
          <a:bodyPr/>
          <a:lstStyle/>
          <a:p>
            <a:fld id="{C9CA4384-AE8E-46E5-BBCD-64CFDC07B3E9}" type="slidenum">
              <a:rPr lang="en-US" smtClean="0"/>
              <a:t>35</a:t>
            </a:fld>
            <a:endParaRPr lang="en-US"/>
          </a:p>
        </p:txBody>
      </p:sp>
    </p:spTree>
    <p:custDataLst>
      <p:tags r:id="rId1"/>
    </p:custDataLst>
    <p:extLst>
      <p:ext uri="{BB962C8B-B14F-4D97-AF65-F5344CB8AC3E}">
        <p14:creationId xmlns:p14="http://schemas.microsoft.com/office/powerpoint/2010/main" val="30119133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E0D65EC-9869-2951-16D9-F17482C49E2C}"/>
              </a:ext>
            </a:extLst>
          </p:cNvPr>
          <p:cNvSpPr>
            <a:spLocks noGrp="1"/>
          </p:cNvSpPr>
          <p:nvPr>
            <p:ph type="sldNum" sz="quarter" idx="12"/>
          </p:nvPr>
        </p:nvSpPr>
        <p:spPr/>
        <p:txBody>
          <a:bodyPr/>
          <a:lstStyle/>
          <a:p>
            <a:fld id="{C9CA4384-AE8E-46E5-BBCD-64CFDC07B3E9}" type="slidenum">
              <a:rPr lang="en-US" smtClean="0"/>
              <a:t>36</a:t>
            </a:fld>
            <a:endParaRPr lang="en-US" dirty="0"/>
          </a:p>
        </p:txBody>
      </p:sp>
      <p:sp>
        <p:nvSpPr>
          <p:cNvPr id="7" name="Title 1">
            <a:extLst>
              <a:ext uri="{FF2B5EF4-FFF2-40B4-BE49-F238E27FC236}">
                <a16:creationId xmlns:a16="http://schemas.microsoft.com/office/drawing/2014/main" id="{F498BBAD-7C01-2A9A-C3A6-C25C457A1C94}"/>
              </a:ext>
            </a:extLst>
          </p:cNvPr>
          <p:cNvSpPr txBox="1">
            <a:spLocks/>
          </p:cNvSpPr>
          <p:nvPr/>
        </p:nvSpPr>
        <p:spPr>
          <a:xfrm>
            <a:off x="628650" y="510777"/>
            <a:ext cx="3943350" cy="335529"/>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b="1" dirty="0">
                <a:latin typeface="+mn-lt"/>
              </a:rPr>
              <a:t>Using SDMX Converter with Excel</a:t>
            </a:r>
          </a:p>
        </p:txBody>
      </p:sp>
      <p:sp>
        <p:nvSpPr>
          <p:cNvPr id="8" name="Content Placeholder 2">
            <a:extLst>
              <a:ext uri="{FF2B5EF4-FFF2-40B4-BE49-F238E27FC236}">
                <a16:creationId xmlns:a16="http://schemas.microsoft.com/office/drawing/2014/main" id="{8481981A-CD32-E7A4-1616-7DDA41F77790}"/>
              </a:ext>
            </a:extLst>
          </p:cNvPr>
          <p:cNvSpPr txBox="1">
            <a:spLocks/>
          </p:cNvSpPr>
          <p:nvPr/>
        </p:nvSpPr>
        <p:spPr>
          <a:xfrm>
            <a:off x="342900" y="3161252"/>
            <a:ext cx="6756400" cy="161539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Wingdings" panose="05000000000000000000" pitchFamily="2" charset="2"/>
              <a:buChar char="Ø"/>
            </a:pPr>
            <a:r>
              <a:rPr lang="en-US" sz="1200" dirty="0"/>
              <a:t>Additional information can be added to facilitate data entry</a:t>
            </a:r>
          </a:p>
          <a:p>
            <a:pPr lvl="1"/>
            <a:r>
              <a:rPr lang="en-US" sz="1200" dirty="0"/>
              <a:t>e.g., code lists for validation and display of descriptions</a:t>
            </a:r>
          </a:p>
          <a:p>
            <a:pPr lvl="1"/>
            <a:endParaRPr lang="en-US" sz="1200" dirty="0"/>
          </a:p>
          <a:p>
            <a:pPr>
              <a:buFont typeface="Wingdings" panose="05000000000000000000" pitchFamily="2" charset="2"/>
              <a:buChar char="Ø"/>
            </a:pPr>
            <a:r>
              <a:rPr lang="en-US" sz="1200" dirty="0"/>
              <a:t>Transcoding worksheet names must start with </a:t>
            </a:r>
            <a:r>
              <a:rPr lang="en-US" sz="1200" b="1" dirty="0"/>
              <a:t>Trans</a:t>
            </a:r>
          </a:p>
          <a:p>
            <a:pPr>
              <a:buFont typeface="Wingdings" panose="05000000000000000000" pitchFamily="2" charset="2"/>
              <a:buChar char="Ø"/>
            </a:pPr>
            <a:endParaRPr lang="en-US" sz="1100" b="1" dirty="0"/>
          </a:p>
          <a:p>
            <a:pPr>
              <a:buFont typeface="Wingdings" panose="05000000000000000000" pitchFamily="2" charset="2"/>
              <a:buChar char="Ø"/>
            </a:pPr>
            <a:r>
              <a:rPr lang="en-US" sz="1200" dirty="0"/>
              <a:t>Worksheet names starting with </a:t>
            </a:r>
            <a:r>
              <a:rPr lang="en-US" sz="1200" b="1" dirty="0"/>
              <a:t>VAL</a:t>
            </a:r>
            <a:r>
              <a:rPr lang="en-US" sz="1200" dirty="0"/>
              <a:t> are ignored</a:t>
            </a:r>
          </a:p>
          <a:p>
            <a:pPr lvl="1"/>
            <a:r>
              <a:rPr lang="en-US" sz="1200" dirty="0"/>
              <a:t>Can be used to store code lists or other ancillary information</a:t>
            </a:r>
          </a:p>
          <a:p>
            <a:pPr>
              <a:buFont typeface="Wingdings" panose="05000000000000000000" pitchFamily="2" charset="2"/>
              <a:buChar char="Ø"/>
            </a:pPr>
            <a:endParaRPr lang="en-US" sz="1200" b="1" dirty="0"/>
          </a:p>
          <a:p>
            <a:pPr lvl="1"/>
            <a:endParaRPr lang="en-US" sz="1200" dirty="0"/>
          </a:p>
        </p:txBody>
      </p:sp>
      <p:sp>
        <p:nvSpPr>
          <p:cNvPr id="5" name="TextBox 4">
            <a:extLst>
              <a:ext uri="{FF2B5EF4-FFF2-40B4-BE49-F238E27FC236}">
                <a16:creationId xmlns:a16="http://schemas.microsoft.com/office/drawing/2014/main" id="{AA21E7BE-47E7-9EF7-2A12-AFE029424393}"/>
              </a:ext>
            </a:extLst>
          </p:cNvPr>
          <p:cNvSpPr txBox="1"/>
          <p:nvPr/>
        </p:nvSpPr>
        <p:spPr>
          <a:xfrm>
            <a:off x="342900" y="1007238"/>
            <a:ext cx="6756400" cy="2139047"/>
          </a:xfrm>
          <a:prstGeom prst="rect">
            <a:avLst/>
          </a:prstGeom>
          <a:noFill/>
        </p:spPr>
        <p:txBody>
          <a:bodyPr wrap="square">
            <a:spAutoFit/>
          </a:bodyPr>
          <a:lstStyle/>
          <a:p>
            <a:pPr>
              <a:buFont typeface="Wingdings" panose="05000000000000000000" pitchFamily="2" charset="2"/>
              <a:buChar char="Ø"/>
            </a:pPr>
            <a:r>
              <a:rPr lang="en-US" sz="1200" dirty="0"/>
              <a:t> Data and mappings can be placed into the same spreadsheet</a:t>
            </a:r>
          </a:p>
          <a:p>
            <a:pPr marL="628650" lvl="1" indent="-171450">
              <a:buFont typeface="Arial" panose="020B0604020202020204" pitchFamily="34" charset="0"/>
              <a:buChar char="•"/>
            </a:pPr>
            <a:r>
              <a:rPr lang="en-US" sz="1200" dirty="0"/>
              <a:t>Mappings can also be supplied from an external file</a:t>
            </a:r>
          </a:p>
          <a:p>
            <a:pPr marL="628650" lvl="1" indent="-171450">
              <a:buFont typeface="Arial" panose="020B0604020202020204" pitchFamily="34" charset="0"/>
              <a:buChar char="•"/>
            </a:pPr>
            <a:endParaRPr lang="en-US" sz="1200" dirty="0"/>
          </a:p>
          <a:p>
            <a:pPr>
              <a:buFont typeface="Wingdings" panose="05000000000000000000" pitchFamily="2" charset="2"/>
              <a:buChar char="Ø"/>
            </a:pPr>
            <a:r>
              <a:rPr lang="en-US" sz="1300" dirty="0"/>
              <a:t> Worksheet named </a:t>
            </a:r>
            <a:r>
              <a:rPr lang="en-US" sz="1300" b="1" dirty="0"/>
              <a:t>Parameters</a:t>
            </a:r>
            <a:r>
              <a:rPr lang="en-US" sz="1300" dirty="0"/>
              <a:t> contains mappings</a:t>
            </a:r>
          </a:p>
          <a:p>
            <a:pPr marL="628650" lvl="1" indent="-171450">
              <a:buFont typeface="Arial" panose="020B0604020202020204" pitchFamily="34" charset="0"/>
              <a:buChar char="•"/>
            </a:pPr>
            <a:r>
              <a:rPr lang="en-US" sz="1200" dirty="0"/>
              <a:t>Shows how cells, rows, and columns map to the DSD dimensions and attributes</a:t>
            </a:r>
          </a:p>
          <a:p>
            <a:pPr marL="628650" lvl="1" indent="-171450">
              <a:buFont typeface="Arial" panose="020B0604020202020204" pitchFamily="34" charset="0"/>
              <a:buChar char="•"/>
            </a:pPr>
            <a:endParaRPr lang="en-US" sz="1200" dirty="0"/>
          </a:p>
          <a:p>
            <a:pPr>
              <a:buFont typeface="Wingdings" panose="05000000000000000000" pitchFamily="2" charset="2"/>
              <a:buChar char="Ø"/>
            </a:pPr>
            <a:r>
              <a:rPr lang="en-US" sz="1200" dirty="0"/>
              <a:t> Multiple parameter sheets can be used if worksheets have different mappings.</a:t>
            </a:r>
          </a:p>
          <a:p>
            <a:pPr>
              <a:buFont typeface="Wingdings" panose="05000000000000000000" pitchFamily="2" charset="2"/>
              <a:buChar char="Ø"/>
            </a:pPr>
            <a:endParaRPr lang="en-US" sz="1200" dirty="0"/>
          </a:p>
          <a:p>
            <a:pPr marL="628650" lvl="1" indent="-171450">
              <a:buFont typeface="Arial" panose="020B0604020202020204" pitchFamily="34" charset="0"/>
              <a:buChar char="•"/>
            </a:pPr>
            <a:r>
              <a:rPr lang="en-US" sz="1200" dirty="0"/>
              <a:t>In that case, a worksheet named </a:t>
            </a:r>
            <a:r>
              <a:rPr lang="en-US" sz="1200" b="1" dirty="0" err="1"/>
              <a:t>Parameter_mapping</a:t>
            </a:r>
            <a:r>
              <a:rPr lang="en-US" sz="1200" dirty="0"/>
              <a:t> must show which parameter worksheets apply to which data worksheets</a:t>
            </a:r>
          </a:p>
          <a:p>
            <a:pPr marL="628650" lvl="1" indent="-171450">
              <a:buFont typeface="Arial" panose="020B0604020202020204" pitchFamily="34" charset="0"/>
              <a:buChar char="•"/>
            </a:pPr>
            <a:r>
              <a:rPr lang="en-US" sz="1200" dirty="0"/>
              <a:t>Parameter worksheet names must start with </a:t>
            </a:r>
            <a:r>
              <a:rPr lang="en-US" sz="1200" b="1" dirty="0"/>
              <a:t>Parameter</a:t>
            </a:r>
          </a:p>
        </p:txBody>
      </p:sp>
    </p:spTree>
    <p:custDataLst>
      <p:tags r:id="rId1"/>
    </p:custDataLst>
    <p:extLst>
      <p:ext uri="{BB962C8B-B14F-4D97-AF65-F5344CB8AC3E}">
        <p14:creationId xmlns:p14="http://schemas.microsoft.com/office/powerpoint/2010/main" val="17168973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B599C-C4CD-4E0D-94BD-59209A5D0CB3}"/>
              </a:ext>
            </a:extLst>
          </p:cNvPr>
          <p:cNvSpPr txBox="1"/>
          <p:nvPr/>
        </p:nvSpPr>
        <p:spPr>
          <a:xfrm>
            <a:off x="39755" y="447164"/>
            <a:ext cx="9104245" cy="369332"/>
          </a:xfrm>
          <a:prstGeom prst="rect">
            <a:avLst/>
          </a:prstGeom>
          <a:noFill/>
        </p:spPr>
        <p:txBody>
          <a:bodyPr wrap="square">
            <a:spAutoFit/>
          </a:bodyPr>
          <a:lstStyle/>
          <a:p>
            <a:r>
              <a:rPr lang="en-US" dirty="0"/>
              <a:t>the Data worksheet: </a:t>
            </a:r>
            <a:r>
              <a:rPr lang="en-US" dirty="0">
                <a:solidFill>
                  <a:schemeClr val="bg2">
                    <a:lumMod val="25000"/>
                  </a:schemeClr>
                </a:solidFill>
              </a:rPr>
              <a:t>Data presentation types (wide “cross-tab” and long “time series”)</a:t>
            </a:r>
          </a:p>
        </p:txBody>
      </p:sp>
      <p:sp>
        <p:nvSpPr>
          <p:cNvPr id="16" name="TextBox 15">
            <a:extLst>
              <a:ext uri="{FF2B5EF4-FFF2-40B4-BE49-F238E27FC236}">
                <a16:creationId xmlns:a16="http://schemas.microsoft.com/office/drawing/2014/main" id="{E55F3836-1C98-459E-9DCB-6309F6EC9616}"/>
              </a:ext>
            </a:extLst>
          </p:cNvPr>
          <p:cNvSpPr txBox="1"/>
          <p:nvPr/>
        </p:nvSpPr>
        <p:spPr>
          <a:xfrm>
            <a:off x="382772" y="1001766"/>
            <a:ext cx="2575114" cy="276999"/>
          </a:xfrm>
          <a:prstGeom prst="rect">
            <a:avLst/>
          </a:prstGeom>
          <a:noFill/>
        </p:spPr>
        <p:txBody>
          <a:bodyPr wrap="square">
            <a:spAutoFit/>
          </a:bodyPr>
          <a:lstStyle/>
          <a:p>
            <a:pPr marL="285750" indent="-285750">
              <a:buFont typeface="Wingdings" panose="05000000000000000000" pitchFamily="2" charset="2"/>
              <a:buChar char="Ø"/>
            </a:pPr>
            <a:r>
              <a:rPr lang="en-US" sz="1200" dirty="0">
                <a:solidFill>
                  <a:schemeClr val="bg2">
                    <a:lumMod val="25000"/>
                  </a:schemeClr>
                </a:solidFill>
              </a:rPr>
              <a:t>Long “time series” format</a:t>
            </a:r>
          </a:p>
        </p:txBody>
      </p:sp>
      <p:pic>
        <p:nvPicPr>
          <p:cNvPr id="22" name="Picture 21">
            <a:extLst>
              <a:ext uri="{FF2B5EF4-FFF2-40B4-BE49-F238E27FC236}">
                <a16:creationId xmlns:a16="http://schemas.microsoft.com/office/drawing/2014/main" id="{9EC505AC-5E25-4C5B-A714-745EEE5376FA}"/>
              </a:ext>
            </a:extLst>
          </p:cNvPr>
          <p:cNvPicPr>
            <a:picLocks noChangeAspect="1"/>
          </p:cNvPicPr>
          <p:nvPr/>
        </p:nvPicPr>
        <p:blipFill rotWithShape="1">
          <a:blip r:embed="rId5"/>
          <a:srcRect l="1" r="16655"/>
          <a:stretch/>
        </p:blipFill>
        <p:spPr>
          <a:xfrm>
            <a:off x="39755" y="1278765"/>
            <a:ext cx="8844269" cy="3511944"/>
          </a:xfrm>
          <a:prstGeom prst="rect">
            <a:avLst/>
          </a:prstGeom>
        </p:spPr>
      </p:pic>
      <p:sp>
        <p:nvSpPr>
          <p:cNvPr id="2" name="Slide Number Placeholder 1">
            <a:extLst>
              <a:ext uri="{FF2B5EF4-FFF2-40B4-BE49-F238E27FC236}">
                <a16:creationId xmlns:a16="http://schemas.microsoft.com/office/drawing/2014/main" id="{F367AC11-2155-82C4-5E8F-964E2D2EB45D}"/>
              </a:ext>
            </a:extLst>
          </p:cNvPr>
          <p:cNvSpPr>
            <a:spLocks noGrp="1"/>
          </p:cNvSpPr>
          <p:nvPr>
            <p:ph type="sldNum" sz="quarter" idx="12"/>
          </p:nvPr>
        </p:nvSpPr>
        <p:spPr/>
        <p:txBody>
          <a:bodyPr/>
          <a:lstStyle/>
          <a:p>
            <a:fld id="{C9CA4384-AE8E-46E5-BBCD-64CFDC07B3E9}" type="slidenum">
              <a:rPr lang="en-US" smtClean="0"/>
              <a:t>37</a:t>
            </a:fld>
            <a:endParaRPr lang="en-US"/>
          </a:p>
        </p:txBody>
      </p:sp>
    </p:spTree>
    <p:custDataLst>
      <p:tags r:id="rId1"/>
    </p:custDataLst>
    <p:extLst>
      <p:ext uri="{BB962C8B-B14F-4D97-AF65-F5344CB8AC3E}">
        <p14:creationId xmlns:p14="http://schemas.microsoft.com/office/powerpoint/2010/main" val="25727573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B599C-C4CD-4E0D-94BD-59209A5D0CB3}"/>
              </a:ext>
            </a:extLst>
          </p:cNvPr>
          <p:cNvSpPr txBox="1"/>
          <p:nvPr/>
        </p:nvSpPr>
        <p:spPr>
          <a:xfrm>
            <a:off x="382772" y="431747"/>
            <a:ext cx="6549655" cy="369332"/>
          </a:xfrm>
          <a:prstGeom prst="rect">
            <a:avLst/>
          </a:prstGeom>
          <a:noFill/>
        </p:spPr>
        <p:txBody>
          <a:bodyPr wrap="square">
            <a:spAutoFit/>
          </a:bodyPr>
          <a:lstStyle/>
          <a:p>
            <a:r>
              <a:rPr lang="en-US" dirty="0"/>
              <a:t>Excel Mappings: the Parameters worksheet</a:t>
            </a:r>
            <a:endParaRPr lang="en-US" dirty="0">
              <a:solidFill>
                <a:schemeClr val="bg2">
                  <a:lumMod val="25000"/>
                </a:schemeClr>
              </a:solidFill>
            </a:endParaRPr>
          </a:p>
        </p:txBody>
      </p:sp>
      <p:sp>
        <p:nvSpPr>
          <p:cNvPr id="2" name="Slide Number Placeholder 1">
            <a:extLst>
              <a:ext uri="{FF2B5EF4-FFF2-40B4-BE49-F238E27FC236}">
                <a16:creationId xmlns:a16="http://schemas.microsoft.com/office/drawing/2014/main" id="{F367AC11-2155-82C4-5E8F-964E2D2EB45D}"/>
              </a:ext>
            </a:extLst>
          </p:cNvPr>
          <p:cNvSpPr>
            <a:spLocks noGrp="1"/>
          </p:cNvSpPr>
          <p:nvPr>
            <p:ph type="sldNum" sz="quarter" idx="12"/>
          </p:nvPr>
        </p:nvSpPr>
        <p:spPr/>
        <p:txBody>
          <a:bodyPr/>
          <a:lstStyle/>
          <a:p>
            <a:fld id="{C9CA4384-AE8E-46E5-BBCD-64CFDC07B3E9}" type="slidenum">
              <a:rPr lang="en-US" smtClean="0"/>
              <a:t>38</a:t>
            </a:fld>
            <a:endParaRPr lang="en-US"/>
          </a:p>
        </p:txBody>
      </p:sp>
      <p:pic>
        <p:nvPicPr>
          <p:cNvPr id="4" name="Picture 3">
            <a:extLst>
              <a:ext uri="{FF2B5EF4-FFF2-40B4-BE49-F238E27FC236}">
                <a16:creationId xmlns:a16="http://schemas.microsoft.com/office/drawing/2014/main" id="{31BADF0E-6587-59F3-3315-52B521D058FB}"/>
              </a:ext>
            </a:extLst>
          </p:cNvPr>
          <p:cNvPicPr>
            <a:picLocks noChangeAspect="1"/>
          </p:cNvPicPr>
          <p:nvPr/>
        </p:nvPicPr>
        <p:blipFill>
          <a:blip r:embed="rId5"/>
          <a:stretch>
            <a:fillRect/>
          </a:stretch>
        </p:blipFill>
        <p:spPr>
          <a:xfrm>
            <a:off x="940256" y="1898064"/>
            <a:ext cx="8114850" cy="2331506"/>
          </a:xfrm>
          <a:prstGeom prst="rect">
            <a:avLst/>
          </a:prstGeom>
        </p:spPr>
      </p:pic>
      <p:sp>
        <p:nvSpPr>
          <p:cNvPr id="5" name="Oval 4">
            <a:extLst>
              <a:ext uri="{FF2B5EF4-FFF2-40B4-BE49-F238E27FC236}">
                <a16:creationId xmlns:a16="http://schemas.microsoft.com/office/drawing/2014/main" id="{6C06AFA1-1F76-CFCE-6C8B-2B701C6B0756}"/>
              </a:ext>
            </a:extLst>
          </p:cNvPr>
          <p:cNvSpPr/>
          <p:nvPr/>
        </p:nvSpPr>
        <p:spPr bwMode="auto">
          <a:xfrm>
            <a:off x="1034022" y="2321897"/>
            <a:ext cx="1202789" cy="226842"/>
          </a:xfrm>
          <a:prstGeom prst="ellipse">
            <a:avLst/>
          </a:prstGeom>
          <a:noFill/>
          <a:ln w="38100" cap="sq" cmpd="sng" algn="ctr">
            <a:solidFill>
              <a:srgbClr val="FF0000"/>
            </a:solidFill>
            <a:prstDash val="solid"/>
            <a:round/>
            <a:headEnd type="none" w="sm" len="sm"/>
            <a:tailEnd type="none" w="sm" len="sm"/>
          </a:ln>
          <a:effectLst/>
        </p:spPr>
        <p:txBody>
          <a:bodyPr vert="horz" wrap="none" lIns="68580" tIns="34290" rIns="68580" bIns="34290" numCol="1" rtlCol="0" anchor="t" anchorCtr="0" compatLnSpc="1">
            <a:prstTxWarp prst="textNoShape">
              <a:avLst/>
            </a:prstTxWarp>
          </a:bodyPr>
          <a:lstStyle/>
          <a:p>
            <a:pPr defTabSz="685800" fontAlgn="base">
              <a:spcBef>
                <a:spcPct val="0"/>
              </a:spcBef>
              <a:spcAft>
                <a:spcPct val="0"/>
              </a:spcAft>
            </a:pPr>
            <a:endParaRPr lang="en-US" dirty="0">
              <a:latin typeface="Times New Roman" pitchFamily="18" charset="0"/>
            </a:endParaRPr>
          </a:p>
        </p:txBody>
      </p:sp>
      <p:sp>
        <p:nvSpPr>
          <p:cNvPr id="6" name="Oval 5">
            <a:extLst>
              <a:ext uri="{FF2B5EF4-FFF2-40B4-BE49-F238E27FC236}">
                <a16:creationId xmlns:a16="http://schemas.microsoft.com/office/drawing/2014/main" id="{619ACEBD-DB57-C2AF-6A17-862885D80943}"/>
              </a:ext>
            </a:extLst>
          </p:cNvPr>
          <p:cNvSpPr/>
          <p:nvPr/>
        </p:nvSpPr>
        <p:spPr bwMode="auto">
          <a:xfrm>
            <a:off x="1100519" y="2675750"/>
            <a:ext cx="1202789" cy="226842"/>
          </a:xfrm>
          <a:prstGeom prst="ellipse">
            <a:avLst/>
          </a:prstGeom>
          <a:noFill/>
          <a:ln w="38100" cap="sq" cmpd="sng" algn="ctr">
            <a:solidFill>
              <a:srgbClr val="FF0000"/>
            </a:solidFill>
            <a:prstDash val="solid"/>
            <a:round/>
            <a:headEnd type="none" w="sm" len="sm"/>
            <a:tailEnd type="none" w="sm" len="sm"/>
          </a:ln>
          <a:effectLst/>
        </p:spPr>
        <p:txBody>
          <a:bodyPr vert="horz" wrap="none" lIns="68580" tIns="34290" rIns="68580" bIns="34290" numCol="1" rtlCol="0" anchor="t" anchorCtr="0" compatLnSpc="1">
            <a:prstTxWarp prst="textNoShape">
              <a:avLst/>
            </a:prstTxWarp>
          </a:bodyPr>
          <a:lstStyle/>
          <a:p>
            <a:pPr defTabSz="685800" fontAlgn="base">
              <a:spcBef>
                <a:spcPct val="0"/>
              </a:spcBef>
              <a:spcAft>
                <a:spcPct val="0"/>
              </a:spcAft>
            </a:pPr>
            <a:endParaRPr lang="en-US" dirty="0">
              <a:latin typeface="Times New Roman" pitchFamily="18" charset="0"/>
            </a:endParaRPr>
          </a:p>
        </p:txBody>
      </p:sp>
      <p:sp>
        <p:nvSpPr>
          <p:cNvPr id="7" name="Oval 6">
            <a:extLst>
              <a:ext uri="{FF2B5EF4-FFF2-40B4-BE49-F238E27FC236}">
                <a16:creationId xmlns:a16="http://schemas.microsoft.com/office/drawing/2014/main" id="{5BD01003-4272-6360-A30B-5D648DACF332}"/>
              </a:ext>
            </a:extLst>
          </p:cNvPr>
          <p:cNvSpPr/>
          <p:nvPr/>
        </p:nvSpPr>
        <p:spPr bwMode="auto">
          <a:xfrm>
            <a:off x="1090987" y="3557556"/>
            <a:ext cx="1202789" cy="226842"/>
          </a:xfrm>
          <a:prstGeom prst="ellipse">
            <a:avLst/>
          </a:prstGeom>
          <a:noFill/>
          <a:ln w="38100" cap="sq" cmpd="sng" algn="ctr">
            <a:solidFill>
              <a:srgbClr val="FF0000"/>
            </a:solidFill>
            <a:prstDash val="solid"/>
            <a:round/>
            <a:headEnd type="none" w="sm" len="sm"/>
            <a:tailEnd type="none" w="sm" len="sm"/>
          </a:ln>
          <a:effectLst/>
        </p:spPr>
        <p:txBody>
          <a:bodyPr vert="horz" wrap="none" lIns="68580" tIns="34290" rIns="68580" bIns="34290" numCol="1" rtlCol="0" anchor="t" anchorCtr="0" compatLnSpc="1">
            <a:prstTxWarp prst="textNoShape">
              <a:avLst/>
            </a:prstTxWarp>
          </a:bodyPr>
          <a:lstStyle/>
          <a:p>
            <a:pPr defTabSz="685800" fontAlgn="base">
              <a:spcBef>
                <a:spcPct val="0"/>
              </a:spcBef>
              <a:spcAft>
                <a:spcPct val="0"/>
              </a:spcAft>
            </a:pPr>
            <a:endParaRPr lang="en-US" dirty="0">
              <a:latin typeface="Times New Roman" pitchFamily="18" charset="0"/>
            </a:endParaRPr>
          </a:p>
        </p:txBody>
      </p:sp>
      <p:sp>
        <p:nvSpPr>
          <p:cNvPr id="8" name="TextBox 7">
            <a:extLst>
              <a:ext uri="{FF2B5EF4-FFF2-40B4-BE49-F238E27FC236}">
                <a16:creationId xmlns:a16="http://schemas.microsoft.com/office/drawing/2014/main" id="{5275344A-DA1F-E7CB-113A-BC4C650D451C}"/>
              </a:ext>
            </a:extLst>
          </p:cNvPr>
          <p:cNvSpPr txBox="1"/>
          <p:nvPr/>
        </p:nvSpPr>
        <p:spPr>
          <a:xfrm>
            <a:off x="34308" y="1308945"/>
            <a:ext cx="888385" cy="300082"/>
          </a:xfrm>
          <a:prstGeom prst="rect">
            <a:avLst/>
          </a:prstGeom>
          <a:noFill/>
        </p:spPr>
        <p:txBody>
          <a:bodyPr wrap="none" rtlCol="0">
            <a:spAutoFit/>
          </a:bodyPr>
          <a:lstStyle/>
          <a:p>
            <a:r>
              <a:rPr lang="en-US" sz="1350" dirty="0">
                <a:highlight>
                  <a:srgbClr val="FFFF00"/>
                </a:highlight>
                <a:latin typeface="Verdana" panose="020B0604030504040204" pitchFamily="34" charset="0"/>
                <a:ea typeface="Verdana" panose="020B0604030504040204" pitchFamily="34" charset="0"/>
                <a:cs typeface="Verdana" panose="020B0604030504040204" pitchFamily="34" charset="0"/>
              </a:rPr>
              <a:t>Concept</a:t>
            </a:r>
          </a:p>
        </p:txBody>
      </p:sp>
      <p:cxnSp>
        <p:nvCxnSpPr>
          <p:cNvPr id="9" name="Straight Arrow Connector 8">
            <a:extLst>
              <a:ext uri="{FF2B5EF4-FFF2-40B4-BE49-F238E27FC236}">
                <a16:creationId xmlns:a16="http://schemas.microsoft.com/office/drawing/2014/main" id="{367CD7F8-8C10-8F7B-74A5-2A27382344F1}"/>
              </a:ext>
            </a:extLst>
          </p:cNvPr>
          <p:cNvCxnSpPr>
            <a:cxnSpLocks/>
            <a:stCxn id="8" idx="2"/>
            <a:endCxn id="6" idx="2"/>
          </p:cNvCxnSpPr>
          <p:nvPr/>
        </p:nvCxnSpPr>
        <p:spPr bwMode="auto">
          <a:xfrm>
            <a:off x="478501" y="1609027"/>
            <a:ext cx="622018" cy="1180144"/>
          </a:xfrm>
          <a:prstGeom prst="straightConnector1">
            <a:avLst/>
          </a:prstGeom>
          <a:solidFill>
            <a:schemeClr val="accent1"/>
          </a:solidFill>
          <a:ln w="12700" cap="sq" cmpd="sng" algn="ctr">
            <a:solidFill>
              <a:schemeClr val="tx1"/>
            </a:solidFill>
            <a:prstDash val="solid"/>
            <a:round/>
            <a:headEnd type="none" w="sm" len="sm"/>
            <a:tailEnd type="triangle"/>
          </a:ln>
          <a:effectLst/>
        </p:spPr>
      </p:cxnSp>
      <p:cxnSp>
        <p:nvCxnSpPr>
          <p:cNvPr id="10" name="Straight Arrow Connector 9">
            <a:extLst>
              <a:ext uri="{FF2B5EF4-FFF2-40B4-BE49-F238E27FC236}">
                <a16:creationId xmlns:a16="http://schemas.microsoft.com/office/drawing/2014/main" id="{D6DC0F61-4232-2091-34F7-369E28FE4629}"/>
              </a:ext>
            </a:extLst>
          </p:cNvPr>
          <p:cNvCxnSpPr>
            <a:cxnSpLocks/>
            <a:stCxn id="8" idx="2"/>
            <a:endCxn id="5" idx="0"/>
          </p:cNvCxnSpPr>
          <p:nvPr/>
        </p:nvCxnSpPr>
        <p:spPr bwMode="auto">
          <a:xfrm>
            <a:off x="478501" y="1609027"/>
            <a:ext cx="1156916" cy="712870"/>
          </a:xfrm>
          <a:prstGeom prst="straightConnector1">
            <a:avLst/>
          </a:prstGeom>
          <a:solidFill>
            <a:schemeClr val="accent1"/>
          </a:solidFill>
          <a:ln w="12700" cap="sq" cmpd="sng" algn="ctr">
            <a:solidFill>
              <a:schemeClr val="tx1"/>
            </a:solidFill>
            <a:prstDash val="solid"/>
            <a:round/>
            <a:headEnd type="none" w="sm" len="sm"/>
            <a:tailEnd type="triangle"/>
          </a:ln>
          <a:effectLst/>
        </p:spPr>
      </p:cxnSp>
      <p:cxnSp>
        <p:nvCxnSpPr>
          <p:cNvPr id="11" name="Straight Arrow Connector 10">
            <a:extLst>
              <a:ext uri="{FF2B5EF4-FFF2-40B4-BE49-F238E27FC236}">
                <a16:creationId xmlns:a16="http://schemas.microsoft.com/office/drawing/2014/main" id="{8F389CF0-3EF0-A32D-FABE-27BE561480B1}"/>
              </a:ext>
            </a:extLst>
          </p:cNvPr>
          <p:cNvCxnSpPr>
            <a:cxnSpLocks/>
            <a:stCxn id="8" idx="2"/>
          </p:cNvCxnSpPr>
          <p:nvPr/>
        </p:nvCxnSpPr>
        <p:spPr bwMode="auto">
          <a:xfrm>
            <a:off x="478501" y="1609027"/>
            <a:ext cx="589738" cy="2056305"/>
          </a:xfrm>
          <a:prstGeom prst="straightConnector1">
            <a:avLst/>
          </a:prstGeom>
          <a:solidFill>
            <a:schemeClr val="accent1"/>
          </a:solidFill>
          <a:ln w="12700" cap="sq" cmpd="sng" algn="ctr">
            <a:solidFill>
              <a:schemeClr val="tx1"/>
            </a:solidFill>
            <a:prstDash val="solid"/>
            <a:round/>
            <a:headEnd type="none" w="sm" len="sm"/>
            <a:tailEnd type="triangle"/>
          </a:ln>
          <a:effectLst/>
        </p:spPr>
      </p:cxnSp>
      <p:sp>
        <p:nvSpPr>
          <p:cNvPr id="12" name="Oval 11">
            <a:extLst>
              <a:ext uri="{FF2B5EF4-FFF2-40B4-BE49-F238E27FC236}">
                <a16:creationId xmlns:a16="http://schemas.microsoft.com/office/drawing/2014/main" id="{0CE068B0-AE6F-379B-E75D-0AD0689AAEF4}"/>
              </a:ext>
            </a:extLst>
          </p:cNvPr>
          <p:cNvSpPr/>
          <p:nvPr/>
        </p:nvSpPr>
        <p:spPr bwMode="auto">
          <a:xfrm>
            <a:off x="2845333" y="3568646"/>
            <a:ext cx="628046" cy="193372"/>
          </a:xfrm>
          <a:prstGeom prst="ellipse">
            <a:avLst/>
          </a:prstGeom>
          <a:noFill/>
          <a:ln w="38100" cap="sq" cmpd="sng" algn="ctr">
            <a:solidFill>
              <a:srgbClr val="FF0000"/>
            </a:solidFill>
            <a:prstDash val="solid"/>
            <a:round/>
            <a:headEnd type="none" w="sm" len="sm"/>
            <a:tailEnd type="none" w="sm" len="sm"/>
          </a:ln>
          <a:effectLst/>
        </p:spPr>
        <p:txBody>
          <a:bodyPr vert="horz" wrap="none" lIns="68580" tIns="34290" rIns="68580" bIns="34290" numCol="1" rtlCol="0" anchor="t" anchorCtr="0" compatLnSpc="1">
            <a:prstTxWarp prst="textNoShape">
              <a:avLst/>
            </a:prstTxWarp>
          </a:bodyPr>
          <a:lstStyle/>
          <a:p>
            <a:pPr defTabSz="685800" fontAlgn="base">
              <a:spcBef>
                <a:spcPct val="0"/>
              </a:spcBef>
              <a:spcAft>
                <a:spcPct val="0"/>
              </a:spcAft>
            </a:pPr>
            <a:endParaRPr lang="en-US" dirty="0">
              <a:latin typeface="Times New Roman" pitchFamily="18" charset="0"/>
            </a:endParaRPr>
          </a:p>
        </p:txBody>
      </p:sp>
      <p:sp>
        <p:nvSpPr>
          <p:cNvPr id="13" name="Oval 12">
            <a:extLst>
              <a:ext uri="{FF2B5EF4-FFF2-40B4-BE49-F238E27FC236}">
                <a16:creationId xmlns:a16="http://schemas.microsoft.com/office/drawing/2014/main" id="{A593C65E-4702-0D9C-EAFE-1A1778F84E72}"/>
              </a:ext>
            </a:extLst>
          </p:cNvPr>
          <p:cNvSpPr/>
          <p:nvPr/>
        </p:nvSpPr>
        <p:spPr bwMode="auto">
          <a:xfrm>
            <a:off x="2829742" y="3940403"/>
            <a:ext cx="628046" cy="181044"/>
          </a:xfrm>
          <a:prstGeom prst="ellipse">
            <a:avLst/>
          </a:prstGeom>
          <a:noFill/>
          <a:ln w="38100" cap="sq" cmpd="sng" algn="ctr">
            <a:solidFill>
              <a:srgbClr val="FF0000"/>
            </a:solidFill>
            <a:prstDash val="solid"/>
            <a:round/>
            <a:headEnd type="none" w="sm" len="sm"/>
            <a:tailEnd type="none" w="sm" len="sm"/>
          </a:ln>
          <a:effectLst/>
        </p:spPr>
        <p:txBody>
          <a:bodyPr vert="horz" wrap="none" lIns="68580" tIns="34290" rIns="68580" bIns="34290" numCol="1" rtlCol="0" anchor="t" anchorCtr="0" compatLnSpc="1">
            <a:prstTxWarp prst="textNoShape">
              <a:avLst/>
            </a:prstTxWarp>
          </a:bodyPr>
          <a:lstStyle/>
          <a:p>
            <a:pPr defTabSz="685800" fontAlgn="base">
              <a:spcBef>
                <a:spcPct val="0"/>
              </a:spcBef>
              <a:spcAft>
                <a:spcPct val="0"/>
              </a:spcAft>
            </a:pPr>
            <a:endParaRPr lang="en-US" dirty="0">
              <a:latin typeface="Times New Roman" pitchFamily="18" charset="0"/>
            </a:endParaRPr>
          </a:p>
        </p:txBody>
      </p:sp>
      <p:sp>
        <p:nvSpPr>
          <p:cNvPr id="14" name="TextBox 13">
            <a:extLst>
              <a:ext uri="{FF2B5EF4-FFF2-40B4-BE49-F238E27FC236}">
                <a16:creationId xmlns:a16="http://schemas.microsoft.com/office/drawing/2014/main" id="{C955541E-51DB-D4C7-2206-6D2F41D47950}"/>
              </a:ext>
            </a:extLst>
          </p:cNvPr>
          <p:cNvSpPr txBox="1"/>
          <p:nvPr/>
        </p:nvSpPr>
        <p:spPr>
          <a:xfrm>
            <a:off x="149389" y="4466338"/>
            <a:ext cx="888385" cy="507831"/>
          </a:xfrm>
          <a:prstGeom prst="rect">
            <a:avLst/>
          </a:prstGeom>
          <a:solidFill>
            <a:srgbClr val="FFFF00"/>
          </a:solidFill>
        </p:spPr>
        <p:txBody>
          <a:bodyPr wrap="none" rtlCol="0">
            <a:spAutoFit/>
          </a:bodyPr>
          <a:lstStyle/>
          <a:p>
            <a:r>
              <a:rPr lang="en-US" sz="1350" dirty="0">
                <a:latin typeface="Verdana" panose="020B0604030504040204" pitchFamily="34" charset="0"/>
                <a:ea typeface="Verdana" panose="020B0604030504040204" pitchFamily="34" charset="0"/>
                <a:cs typeface="Verdana" panose="020B0604030504040204" pitchFamily="34" charset="0"/>
              </a:rPr>
              <a:t>Concept</a:t>
            </a:r>
          </a:p>
          <a:p>
            <a:r>
              <a:rPr lang="en-US" sz="1350" dirty="0">
                <a:latin typeface="Verdana" panose="020B0604030504040204" pitchFamily="34" charset="0"/>
                <a:ea typeface="Verdana" panose="020B0604030504040204" pitchFamily="34" charset="0"/>
                <a:cs typeface="Verdana" panose="020B0604030504040204" pitchFamily="34" charset="0"/>
              </a:rPr>
              <a:t>Role</a:t>
            </a:r>
          </a:p>
        </p:txBody>
      </p:sp>
      <p:cxnSp>
        <p:nvCxnSpPr>
          <p:cNvPr id="15" name="Straight Arrow Connector 14">
            <a:extLst>
              <a:ext uri="{FF2B5EF4-FFF2-40B4-BE49-F238E27FC236}">
                <a16:creationId xmlns:a16="http://schemas.microsoft.com/office/drawing/2014/main" id="{9A1D5632-EBC2-CC1C-16E4-BE3B52AF7484}"/>
              </a:ext>
            </a:extLst>
          </p:cNvPr>
          <p:cNvCxnSpPr>
            <a:cxnSpLocks/>
            <a:stCxn id="14" idx="3"/>
            <a:endCxn id="12" idx="2"/>
          </p:cNvCxnSpPr>
          <p:nvPr/>
        </p:nvCxnSpPr>
        <p:spPr bwMode="auto">
          <a:xfrm flipV="1">
            <a:off x="1037774" y="3665332"/>
            <a:ext cx="1807559" cy="1054922"/>
          </a:xfrm>
          <a:prstGeom prst="straightConnector1">
            <a:avLst/>
          </a:prstGeom>
          <a:solidFill>
            <a:schemeClr val="accent1"/>
          </a:solidFill>
          <a:ln w="12700" cap="sq" cmpd="sng" algn="ctr">
            <a:solidFill>
              <a:schemeClr val="tx1"/>
            </a:solidFill>
            <a:prstDash val="solid"/>
            <a:round/>
            <a:headEnd type="none" w="sm" len="sm"/>
            <a:tailEnd type="triangle"/>
          </a:ln>
          <a:effectLst/>
        </p:spPr>
      </p:cxnSp>
      <p:cxnSp>
        <p:nvCxnSpPr>
          <p:cNvPr id="17" name="Straight Arrow Connector 16">
            <a:extLst>
              <a:ext uri="{FF2B5EF4-FFF2-40B4-BE49-F238E27FC236}">
                <a16:creationId xmlns:a16="http://schemas.microsoft.com/office/drawing/2014/main" id="{F338974A-5201-E3B7-1082-03B92E6173CB}"/>
              </a:ext>
            </a:extLst>
          </p:cNvPr>
          <p:cNvCxnSpPr>
            <a:cxnSpLocks/>
            <a:stCxn id="14" idx="3"/>
            <a:endCxn id="13" idx="2"/>
          </p:cNvCxnSpPr>
          <p:nvPr/>
        </p:nvCxnSpPr>
        <p:spPr bwMode="auto">
          <a:xfrm flipV="1">
            <a:off x="1037774" y="4030925"/>
            <a:ext cx="1791968" cy="689329"/>
          </a:xfrm>
          <a:prstGeom prst="straightConnector1">
            <a:avLst/>
          </a:prstGeom>
          <a:solidFill>
            <a:schemeClr val="accent1"/>
          </a:solidFill>
          <a:ln w="12700" cap="sq" cmpd="sng" algn="ctr">
            <a:solidFill>
              <a:schemeClr val="tx1"/>
            </a:solidFill>
            <a:prstDash val="solid"/>
            <a:round/>
            <a:headEnd type="none" w="sm" len="sm"/>
            <a:tailEnd type="triangle"/>
          </a:ln>
          <a:effectLst/>
        </p:spPr>
      </p:cxnSp>
      <p:sp>
        <p:nvSpPr>
          <p:cNvPr id="18" name="TextBox 17">
            <a:extLst>
              <a:ext uri="{FF2B5EF4-FFF2-40B4-BE49-F238E27FC236}">
                <a16:creationId xmlns:a16="http://schemas.microsoft.com/office/drawing/2014/main" id="{7A85DAB2-20BC-4E40-7D9E-14FA26778661}"/>
              </a:ext>
            </a:extLst>
          </p:cNvPr>
          <p:cNvSpPr txBox="1"/>
          <p:nvPr/>
        </p:nvSpPr>
        <p:spPr>
          <a:xfrm>
            <a:off x="2234000" y="1229067"/>
            <a:ext cx="1355628" cy="300082"/>
          </a:xfrm>
          <a:prstGeom prst="rect">
            <a:avLst/>
          </a:prstGeom>
          <a:solidFill>
            <a:srgbClr val="FFFF00"/>
          </a:solidFill>
        </p:spPr>
        <p:txBody>
          <a:bodyPr wrap="none" rtlCol="0">
            <a:spAutoFit/>
          </a:bodyPr>
          <a:lstStyle/>
          <a:p>
            <a:r>
              <a:rPr lang="en-US" sz="1350" dirty="0">
                <a:latin typeface="Verdana" panose="020B0604030504040204" pitchFamily="34" charset="0"/>
                <a:ea typeface="Verdana" panose="020B0604030504040204" pitchFamily="34" charset="0"/>
                <a:cs typeface="Verdana" panose="020B0604030504040204" pitchFamily="34" charset="0"/>
              </a:rPr>
              <a:t>Mapping type</a:t>
            </a:r>
          </a:p>
        </p:txBody>
      </p:sp>
      <p:sp>
        <p:nvSpPr>
          <p:cNvPr id="19" name="Oval 18">
            <a:extLst>
              <a:ext uri="{FF2B5EF4-FFF2-40B4-BE49-F238E27FC236}">
                <a16:creationId xmlns:a16="http://schemas.microsoft.com/office/drawing/2014/main" id="{250397E2-D32E-D347-B4BE-E2E3D538744A}"/>
              </a:ext>
            </a:extLst>
          </p:cNvPr>
          <p:cNvSpPr/>
          <p:nvPr/>
        </p:nvSpPr>
        <p:spPr bwMode="auto">
          <a:xfrm>
            <a:off x="3464860" y="2347001"/>
            <a:ext cx="628046" cy="181044"/>
          </a:xfrm>
          <a:prstGeom prst="ellipse">
            <a:avLst/>
          </a:prstGeom>
          <a:noFill/>
          <a:ln w="38100" cap="sq" cmpd="sng" algn="ctr">
            <a:solidFill>
              <a:srgbClr val="FF0000"/>
            </a:solidFill>
            <a:prstDash val="solid"/>
            <a:round/>
            <a:headEnd type="none" w="sm" len="sm"/>
            <a:tailEnd type="none" w="sm" len="sm"/>
          </a:ln>
          <a:effectLst/>
        </p:spPr>
        <p:txBody>
          <a:bodyPr vert="horz" wrap="none" lIns="68580" tIns="34290" rIns="68580" bIns="34290" numCol="1" rtlCol="0" anchor="t" anchorCtr="0" compatLnSpc="1">
            <a:prstTxWarp prst="textNoShape">
              <a:avLst/>
            </a:prstTxWarp>
          </a:bodyPr>
          <a:lstStyle/>
          <a:p>
            <a:pPr defTabSz="685800" fontAlgn="base">
              <a:spcBef>
                <a:spcPct val="0"/>
              </a:spcBef>
              <a:spcAft>
                <a:spcPct val="0"/>
              </a:spcAft>
            </a:pPr>
            <a:endParaRPr lang="en-US" dirty="0">
              <a:latin typeface="Times New Roman" pitchFamily="18" charset="0"/>
            </a:endParaRPr>
          </a:p>
        </p:txBody>
      </p:sp>
      <p:sp>
        <p:nvSpPr>
          <p:cNvPr id="20" name="Oval 19">
            <a:extLst>
              <a:ext uri="{FF2B5EF4-FFF2-40B4-BE49-F238E27FC236}">
                <a16:creationId xmlns:a16="http://schemas.microsoft.com/office/drawing/2014/main" id="{6154FBCC-FCAD-5D0F-E214-FAD9BE4CF717}"/>
              </a:ext>
            </a:extLst>
          </p:cNvPr>
          <p:cNvSpPr/>
          <p:nvPr/>
        </p:nvSpPr>
        <p:spPr bwMode="auto">
          <a:xfrm>
            <a:off x="3503776" y="2879195"/>
            <a:ext cx="628046" cy="181044"/>
          </a:xfrm>
          <a:prstGeom prst="ellipse">
            <a:avLst/>
          </a:prstGeom>
          <a:noFill/>
          <a:ln w="38100" cap="sq" cmpd="sng" algn="ctr">
            <a:solidFill>
              <a:srgbClr val="FF0000"/>
            </a:solidFill>
            <a:prstDash val="solid"/>
            <a:round/>
            <a:headEnd type="none" w="sm" len="sm"/>
            <a:tailEnd type="none" w="sm" len="sm"/>
          </a:ln>
          <a:effectLst/>
        </p:spPr>
        <p:txBody>
          <a:bodyPr vert="horz" wrap="none" lIns="68580" tIns="34290" rIns="68580" bIns="34290" numCol="1" rtlCol="0" anchor="t" anchorCtr="0" compatLnSpc="1">
            <a:prstTxWarp prst="textNoShape">
              <a:avLst/>
            </a:prstTxWarp>
          </a:bodyPr>
          <a:lstStyle/>
          <a:p>
            <a:pPr defTabSz="685800" fontAlgn="base">
              <a:spcBef>
                <a:spcPct val="0"/>
              </a:spcBef>
              <a:spcAft>
                <a:spcPct val="0"/>
              </a:spcAft>
            </a:pPr>
            <a:endParaRPr lang="en-US" dirty="0">
              <a:latin typeface="Times New Roman" pitchFamily="18" charset="0"/>
            </a:endParaRPr>
          </a:p>
        </p:txBody>
      </p:sp>
      <p:cxnSp>
        <p:nvCxnSpPr>
          <p:cNvPr id="21" name="Straight Arrow Connector 20">
            <a:extLst>
              <a:ext uri="{FF2B5EF4-FFF2-40B4-BE49-F238E27FC236}">
                <a16:creationId xmlns:a16="http://schemas.microsoft.com/office/drawing/2014/main" id="{701A86BB-4FCB-7E3B-282A-542DD461307D}"/>
              </a:ext>
            </a:extLst>
          </p:cNvPr>
          <p:cNvCxnSpPr>
            <a:cxnSpLocks/>
            <a:stCxn id="18" idx="2"/>
            <a:endCxn id="19" idx="0"/>
          </p:cNvCxnSpPr>
          <p:nvPr/>
        </p:nvCxnSpPr>
        <p:spPr bwMode="auto">
          <a:xfrm>
            <a:off x="2911814" y="1529149"/>
            <a:ext cx="867069" cy="817852"/>
          </a:xfrm>
          <a:prstGeom prst="straightConnector1">
            <a:avLst/>
          </a:prstGeom>
          <a:solidFill>
            <a:schemeClr val="accent1"/>
          </a:solidFill>
          <a:ln w="12700" cap="sq" cmpd="sng" algn="ctr">
            <a:solidFill>
              <a:schemeClr val="tx1"/>
            </a:solidFill>
            <a:prstDash val="solid"/>
            <a:round/>
            <a:headEnd type="none" w="sm" len="sm"/>
            <a:tailEnd type="triangle"/>
          </a:ln>
          <a:effectLst/>
        </p:spPr>
      </p:cxnSp>
      <p:cxnSp>
        <p:nvCxnSpPr>
          <p:cNvPr id="23" name="Straight Arrow Connector 22">
            <a:extLst>
              <a:ext uri="{FF2B5EF4-FFF2-40B4-BE49-F238E27FC236}">
                <a16:creationId xmlns:a16="http://schemas.microsoft.com/office/drawing/2014/main" id="{140FD832-A349-2A21-9064-EFC3F401FA3F}"/>
              </a:ext>
            </a:extLst>
          </p:cNvPr>
          <p:cNvCxnSpPr>
            <a:stCxn id="18" idx="2"/>
            <a:endCxn id="20" idx="1"/>
          </p:cNvCxnSpPr>
          <p:nvPr/>
        </p:nvCxnSpPr>
        <p:spPr bwMode="auto">
          <a:xfrm>
            <a:off x="2911814" y="1529149"/>
            <a:ext cx="683937" cy="1376559"/>
          </a:xfrm>
          <a:prstGeom prst="straightConnector1">
            <a:avLst/>
          </a:prstGeom>
          <a:solidFill>
            <a:schemeClr val="accent1"/>
          </a:solidFill>
          <a:ln w="12700" cap="sq" cmpd="sng" algn="ctr">
            <a:solidFill>
              <a:schemeClr val="tx1"/>
            </a:solidFill>
            <a:prstDash val="solid"/>
            <a:round/>
            <a:headEnd type="none" w="sm" len="sm"/>
            <a:tailEnd type="triangle"/>
          </a:ln>
          <a:effectLst/>
        </p:spPr>
      </p:cxnSp>
      <p:sp>
        <p:nvSpPr>
          <p:cNvPr id="24" name="TextBox 23">
            <a:extLst>
              <a:ext uri="{FF2B5EF4-FFF2-40B4-BE49-F238E27FC236}">
                <a16:creationId xmlns:a16="http://schemas.microsoft.com/office/drawing/2014/main" id="{4AF8B69C-AA3B-F7D4-8953-D136978F484E}"/>
              </a:ext>
            </a:extLst>
          </p:cNvPr>
          <p:cNvSpPr txBox="1"/>
          <p:nvPr/>
        </p:nvSpPr>
        <p:spPr>
          <a:xfrm>
            <a:off x="5213449" y="3129943"/>
            <a:ext cx="1624547" cy="300082"/>
          </a:xfrm>
          <a:prstGeom prst="rect">
            <a:avLst/>
          </a:prstGeom>
          <a:solidFill>
            <a:srgbClr val="FFFF00"/>
          </a:solidFill>
        </p:spPr>
        <p:txBody>
          <a:bodyPr wrap="none" rtlCol="0">
            <a:spAutoFit/>
          </a:bodyPr>
          <a:lstStyle/>
          <a:p>
            <a:r>
              <a:rPr lang="en-US" sz="1350" dirty="0">
                <a:latin typeface="Verdana" panose="020B0604030504040204" pitchFamily="34" charset="0"/>
                <a:ea typeface="Verdana" panose="020B0604030504040204" pitchFamily="34" charset="0"/>
                <a:cs typeface="Verdana" panose="020B0604030504040204" pitchFamily="34" charset="0"/>
              </a:rPr>
              <a:t>Position or value</a:t>
            </a:r>
          </a:p>
        </p:txBody>
      </p:sp>
      <p:sp>
        <p:nvSpPr>
          <p:cNvPr id="25" name="Oval 24">
            <a:extLst>
              <a:ext uri="{FF2B5EF4-FFF2-40B4-BE49-F238E27FC236}">
                <a16:creationId xmlns:a16="http://schemas.microsoft.com/office/drawing/2014/main" id="{9F48CA29-4434-C529-56A0-22E7630E29CF}"/>
              </a:ext>
            </a:extLst>
          </p:cNvPr>
          <p:cNvSpPr/>
          <p:nvPr/>
        </p:nvSpPr>
        <p:spPr bwMode="auto">
          <a:xfrm>
            <a:off x="4192835" y="2879195"/>
            <a:ext cx="628046" cy="191636"/>
          </a:xfrm>
          <a:prstGeom prst="ellipse">
            <a:avLst/>
          </a:prstGeom>
          <a:noFill/>
          <a:ln w="38100" cap="sq" cmpd="sng" algn="ctr">
            <a:solidFill>
              <a:srgbClr val="FF0000"/>
            </a:solidFill>
            <a:prstDash val="solid"/>
            <a:round/>
            <a:headEnd type="none" w="sm" len="sm"/>
            <a:tailEnd type="none" w="sm" len="sm"/>
          </a:ln>
          <a:effectLst/>
        </p:spPr>
        <p:txBody>
          <a:bodyPr vert="horz" wrap="none" lIns="68580" tIns="34290" rIns="68580" bIns="34290" numCol="1" rtlCol="0" anchor="t" anchorCtr="0" compatLnSpc="1">
            <a:prstTxWarp prst="textNoShape">
              <a:avLst/>
            </a:prstTxWarp>
          </a:bodyPr>
          <a:lstStyle/>
          <a:p>
            <a:pPr defTabSz="685800" fontAlgn="base">
              <a:spcBef>
                <a:spcPct val="0"/>
              </a:spcBef>
              <a:spcAft>
                <a:spcPct val="0"/>
              </a:spcAft>
            </a:pPr>
            <a:endParaRPr lang="en-US" dirty="0">
              <a:latin typeface="Times New Roman" pitchFamily="18" charset="0"/>
            </a:endParaRPr>
          </a:p>
        </p:txBody>
      </p:sp>
      <p:sp>
        <p:nvSpPr>
          <p:cNvPr id="26" name="Oval 25">
            <a:extLst>
              <a:ext uri="{FF2B5EF4-FFF2-40B4-BE49-F238E27FC236}">
                <a16:creationId xmlns:a16="http://schemas.microsoft.com/office/drawing/2014/main" id="{FA6E5833-75CE-8F8E-AF77-EDCB550D009F}"/>
              </a:ext>
            </a:extLst>
          </p:cNvPr>
          <p:cNvSpPr/>
          <p:nvPr/>
        </p:nvSpPr>
        <p:spPr bwMode="auto">
          <a:xfrm>
            <a:off x="4227735" y="3924022"/>
            <a:ext cx="628046" cy="181044"/>
          </a:xfrm>
          <a:prstGeom prst="ellipse">
            <a:avLst/>
          </a:prstGeom>
          <a:noFill/>
          <a:ln w="38100" cap="sq" cmpd="sng" algn="ctr">
            <a:solidFill>
              <a:srgbClr val="FF0000"/>
            </a:solidFill>
            <a:prstDash val="solid"/>
            <a:round/>
            <a:headEnd type="none" w="sm" len="sm"/>
            <a:tailEnd type="none" w="sm" len="sm"/>
          </a:ln>
          <a:effectLst/>
        </p:spPr>
        <p:txBody>
          <a:bodyPr vert="horz" wrap="none" lIns="68580" tIns="34290" rIns="68580" bIns="34290" numCol="1" rtlCol="0" anchor="t" anchorCtr="0" compatLnSpc="1">
            <a:prstTxWarp prst="textNoShape">
              <a:avLst/>
            </a:prstTxWarp>
          </a:bodyPr>
          <a:lstStyle/>
          <a:p>
            <a:pPr defTabSz="685800" fontAlgn="base">
              <a:spcBef>
                <a:spcPct val="0"/>
              </a:spcBef>
              <a:spcAft>
                <a:spcPct val="0"/>
              </a:spcAft>
            </a:pPr>
            <a:endParaRPr lang="en-US" dirty="0">
              <a:latin typeface="Times New Roman" pitchFamily="18" charset="0"/>
            </a:endParaRPr>
          </a:p>
        </p:txBody>
      </p:sp>
      <p:sp>
        <p:nvSpPr>
          <p:cNvPr id="27" name="Oval 26">
            <a:extLst>
              <a:ext uri="{FF2B5EF4-FFF2-40B4-BE49-F238E27FC236}">
                <a16:creationId xmlns:a16="http://schemas.microsoft.com/office/drawing/2014/main" id="{96F19750-B30E-5CEF-27A9-22707EFEBD19}"/>
              </a:ext>
            </a:extLst>
          </p:cNvPr>
          <p:cNvSpPr/>
          <p:nvPr/>
        </p:nvSpPr>
        <p:spPr bwMode="auto">
          <a:xfrm>
            <a:off x="8097541" y="2179183"/>
            <a:ext cx="628046" cy="181044"/>
          </a:xfrm>
          <a:prstGeom prst="ellipse">
            <a:avLst/>
          </a:prstGeom>
          <a:noFill/>
          <a:ln w="38100" cap="sq" cmpd="sng" algn="ctr">
            <a:solidFill>
              <a:srgbClr val="FF0000"/>
            </a:solidFill>
            <a:prstDash val="solid"/>
            <a:round/>
            <a:headEnd type="none" w="sm" len="sm"/>
            <a:tailEnd type="none" w="sm" len="sm"/>
          </a:ln>
          <a:effectLst/>
        </p:spPr>
        <p:txBody>
          <a:bodyPr vert="horz" wrap="none" lIns="68580" tIns="34290" rIns="68580" bIns="34290" numCol="1" rtlCol="0" anchor="t" anchorCtr="0" compatLnSpc="1">
            <a:prstTxWarp prst="textNoShape">
              <a:avLst/>
            </a:prstTxWarp>
          </a:bodyPr>
          <a:lstStyle/>
          <a:p>
            <a:pPr defTabSz="685800" fontAlgn="base">
              <a:spcBef>
                <a:spcPct val="0"/>
              </a:spcBef>
              <a:spcAft>
                <a:spcPct val="0"/>
              </a:spcAft>
            </a:pPr>
            <a:endParaRPr lang="en-US" dirty="0">
              <a:latin typeface="Times New Roman" pitchFamily="18" charset="0"/>
            </a:endParaRPr>
          </a:p>
        </p:txBody>
      </p:sp>
      <p:sp>
        <p:nvSpPr>
          <p:cNvPr id="28" name="TextBox 27">
            <a:extLst>
              <a:ext uri="{FF2B5EF4-FFF2-40B4-BE49-F238E27FC236}">
                <a16:creationId xmlns:a16="http://schemas.microsoft.com/office/drawing/2014/main" id="{092F2729-646F-AC47-80B6-182BE6AE8151}"/>
              </a:ext>
            </a:extLst>
          </p:cNvPr>
          <p:cNvSpPr txBox="1"/>
          <p:nvPr/>
        </p:nvSpPr>
        <p:spPr>
          <a:xfrm>
            <a:off x="7235334" y="1170077"/>
            <a:ext cx="1125629" cy="507831"/>
          </a:xfrm>
          <a:prstGeom prst="rect">
            <a:avLst/>
          </a:prstGeom>
          <a:solidFill>
            <a:srgbClr val="FFFF00"/>
          </a:solidFill>
        </p:spPr>
        <p:txBody>
          <a:bodyPr wrap="none" rtlCol="0">
            <a:spAutoFit/>
          </a:bodyPr>
          <a:lstStyle/>
          <a:p>
            <a:r>
              <a:rPr lang="en-US" sz="1350" dirty="0">
                <a:latin typeface="Verdana" panose="020B0604030504040204" pitchFamily="34" charset="0"/>
                <a:ea typeface="Verdana" panose="020B0604030504040204" pitchFamily="34" charset="0"/>
                <a:cs typeface="Verdana" panose="020B0604030504040204" pitchFamily="34" charset="0"/>
              </a:rPr>
              <a:t>Cell where</a:t>
            </a:r>
          </a:p>
          <a:p>
            <a:r>
              <a:rPr lang="en-US" sz="1350" dirty="0">
                <a:latin typeface="Verdana" panose="020B0604030504040204" pitchFamily="34" charset="0"/>
                <a:ea typeface="Verdana" panose="020B0604030504040204" pitchFamily="34" charset="0"/>
                <a:cs typeface="Verdana" panose="020B0604030504040204" pitchFamily="34" charset="0"/>
              </a:rPr>
              <a:t>data starts</a:t>
            </a:r>
          </a:p>
        </p:txBody>
      </p:sp>
      <p:cxnSp>
        <p:nvCxnSpPr>
          <p:cNvPr id="29" name="Straight Arrow Connector 28">
            <a:extLst>
              <a:ext uri="{FF2B5EF4-FFF2-40B4-BE49-F238E27FC236}">
                <a16:creationId xmlns:a16="http://schemas.microsoft.com/office/drawing/2014/main" id="{B9E00C91-8620-21BE-23B7-09EE101DD851}"/>
              </a:ext>
            </a:extLst>
          </p:cNvPr>
          <p:cNvCxnSpPr>
            <a:cxnSpLocks/>
            <a:endCxn id="27" idx="0"/>
          </p:cNvCxnSpPr>
          <p:nvPr/>
        </p:nvCxnSpPr>
        <p:spPr bwMode="auto">
          <a:xfrm>
            <a:off x="7786687" y="1681899"/>
            <a:ext cx="624877" cy="497284"/>
          </a:xfrm>
          <a:prstGeom prst="straightConnector1">
            <a:avLst/>
          </a:prstGeom>
          <a:solidFill>
            <a:schemeClr val="accent1"/>
          </a:solidFill>
          <a:ln w="12700" cap="sq" cmpd="sng" algn="ctr">
            <a:solidFill>
              <a:schemeClr val="tx1"/>
            </a:solidFill>
            <a:prstDash val="solid"/>
            <a:round/>
            <a:headEnd type="none" w="sm" len="sm"/>
            <a:tailEnd type="triangle"/>
          </a:ln>
          <a:effectLst/>
        </p:spPr>
      </p:cxnSp>
      <p:sp>
        <p:nvSpPr>
          <p:cNvPr id="30" name="Oval 29">
            <a:extLst>
              <a:ext uri="{FF2B5EF4-FFF2-40B4-BE49-F238E27FC236}">
                <a16:creationId xmlns:a16="http://schemas.microsoft.com/office/drawing/2014/main" id="{BF10A36C-DCAE-D06F-4420-124763C92AD6}"/>
              </a:ext>
            </a:extLst>
          </p:cNvPr>
          <p:cNvSpPr/>
          <p:nvPr/>
        </p:nvSpPr>
        <p:spPr bwMode="auto">
          <a:xfrm>
            <a:off x="8115262" y="2378860"/>
            <a:ext cx="628046" cy="181044"/>
          </a:xfrm>
          <a:prstGeom prst="ellipse">
            <a:avLst/>
          </a:prstGeom>
          <a:noFill/>
          <a:ln w="38100" cap="sq" cmpd="sng" algn="ctr">
            <a:solidFill>
              <a:srgbClr val="FF0000"/>
            </a:solidFill>
            <a:prstDash val="solid"/>
            <a:round/>
            <a:headEnd type="none" w="sm" len="sm"/>
            <a:tailEnd type="none" w="sm" len="sm"/>
          </a:ln>
          <a:effectLst/>
        </p:spPr>
        <p:txBody>
          <a:bodyPr vert="horz" wrap="none" lIns="68580" tIns="34290" rIns="68580" bIns="34290" numCol="1" rtlCol="0" anchor="t" anchorCtr="0" compatLnSpc="1">
            <a:prstTxWarp prst="textNoShape">
              <a:avLst/>
            </a:prstTxWarp>
          </a:bodyPr>
          <a:lstStyle/>
          <a:p>
            <a:pPr defTabSz="685800" fontAlgn="base">
              <a:spcBef>
                <a:spcPct val="0"/>
              </a:spcBef>
              <a:spcAft>
                <a:spcPct val="0"/>
              </a:spcAft>
            </a:pPr>
            <a:endParaRPr lang="en-US" dirty="0">
              <a:latin typeface="Times New Roman" pitchFamily="18" charset="0"/>
            </a:endParaRPr>
          </a:p>
        </p:txBody>
      </p:sp>
      <p:sp>
        <p:nvSpPr>
          <p:cNvPr id="31" name="TextBox 30">
            <a:extLst>
              <a:ext uri="{FF2B5EF4-FFF2-40B4-BE49-F238E27FC236}">
                <a16:creationId xmlns:a16="http://schemas.microsoft.com/office/drawing/2014/main" id="{6B20BABD-3302-19D0-BFCD-C853619BC896}"/>
              </a:ext>
            </a:extLst>
          </p:cNvPr>
          <p:cNvSpPr txBox="1"/>
          <p:nvPr/>
        </p:nvSpPr>
        <p:spPr>
          <a:xfrm>
            <a:off x="7200261" y="2917275"/>
            <a:ext cx="1330814" cy="507831"/>
          </a:xfrm>
          <a:prstGeom prst="rect">
            <a:avLst/>
          </a:prstGeom>
          <a:solidFill>
            <a:srgbClr val="FFFF00"/>
          </a:solidFill>
        </p:spPr>
        <p:txBody>
          <a:bodyPr wrap="none" rtlCol="0">
            <a:spAutoFit/>
          </a:bodyPr>
          <a:lstStyle/>
          <a:p>
            <a:r>
              <a:rPr lang="en-US" sz="1350" dirty="0">
                <a:latin typeface="Verdana" panose="020B0604030504040204" pitchFamily="34" charset="0"/>
                <a:ea typeface="Verdana" panose="020B0604030504040204" pitchFamily="34" charset="0"/>
                <a:cs typeface="Verdana" panose="020B0604030504040204" pitchFamily="34" charset="0"/>
              </a:rPr>
              <a:t>Number of</a:t>
            </a:r>
          </a:p>
          <a:p>
            <a:r>
              <a:rPr lang="en-US" sz="1350" dirty="0">
                <a:latin typeface="Verdana" panose="020B0604030504040204" pitchFamily="34" charset="0"/>
                <a:ea typeface="Verdana" panose="020B0604030504040204" pitchFamily="34" charset="0"/>
                <a:cs typeface="Verdana" panose="020B0604030504040204" pitchFamily="34" charset="0"/>
              </a:rPr>
              <a:t>obs. columns</a:t>
            </a:r>
          </a:p>
        </p:txBody>
      </p:sp>
      <p:sp>
        <p:nvSpPr>
          <p:cNvPr id="32" name="Oval 31">
            <a:extLst>
              <a:ext uri="{FF2B5EF4-FFF2-40B4-BE49-F238E27FC236}">
                <a16:creationId xmlns:a16="http://schemas.microsoft.com/office/drawing/2014/main" id="{4E2EB639-C6D1-6E11-6D0F-EE590FCC5F3E}"/>
              </a:ext>
            </a:extLst>
          </p:cNvPr>
          <p:cNvSpPr/>
          <p:nvPr/>
        </p:nvSpPr>
        <p:spPr bwMode="auto">
          <a:xfrm>
            <a:off x="3457788" y="3580455"/>
            <a:ext cx="628046" cy="181044"/>
          </a:xfrm>
          <a:prstGeom prst="ellipse">
            <a:avLst/>
          </a:prstGeom>
          <a:noFill/>
          <a:ln w="38100" cap="sq" cmpd="sng" algn="ctr">
            <a:solidFill>
              <a:srgbClr val="FF0000"/>
            </a:solidFill>
            <a:prstDash val="solid"/>
            <a:round/>
            <a:headEnd type="none" w="sm" len="sm"/>
            <a:tailEnd type="none" w="sm" len="sm"/>
          </a:ln>
          <a:effectLst/>
        </p:spPr>
        <p:txBody>
          <a:bodyPr vert="horz" wrap="none" lIns="68580" tIns="34290" rIns="68580" bIns="34290" numCol="1" rtlCol="0" anchor="t" anchorCtr="0" compatLnSpc="1">
            <a:prstTxWarp prst="textNoShape">
              <a:avLst/>
            </a:prstTxWarp>
          </a:bodyPr>
          <a:lstStyle/>
          <a:p>
            <a:pPr defTabSz="685800" fontAlgn="base">
              <a:spcBef>
                <a:spcPct val="0"/>
              </a:spcBef>
              <a:spcAft>
                <a:spcPct val="0"/>
              </a:spcAft>
            </a:pPr>
            <a:endParaRPr lang="en-US" dirty="0">
              <a:latin typeface="Times New Roman" pitchFamily="18" charset="0"/>
            </a:endParaRPr>
          </a:p>
        </p:txBody>
      </p:sp>
      <p:cxnSp>
        <p:nvCxnSpPr>
          <p:cNvPr id="33" name="Straight Arrow Connector 32">
            <a:extLst>
              <a:ext uri="{FF2B5EF4-FFF2-40B4-BE49-F238E27FC236}">
                <a16:creationId xmlns:a16="http://schemas.microsoft.com/office/drawing/2014/main" id="{151353B0-FF6D-ECBC-D652-6AEC838D748D}"/>
              </a:ext>
            </a:extLst>
          </p:cNvPr>
          <p:cNvCxnSpPr>
            <a:stCxn id="18" idx="2"/>
            <a:endCxn id="32" idx="1"/>
          </p:cNvCxnSpPr>
          <p:nvPr/>
        </p:nvCxnSpPr>
        <p:spPr bwMode="auto">
          <a:xfrm>
            <a:off x="2911814" y="1529149"/>
            <a:ext cx="637949" cy="2077819"/>
          </a:xfrm>
          <a:prstGeom prst="straightConnector1">
            <a:avLst/>
          </a:prstGeom>
          <a:solidFill>
            <a:schemeClr val="accent1"/>
          </a:solidFill>
          <a:ln w="12700" cap="sq" cmpd="sng" algn="ctr">
            <a:solidFill>
              <a:schemeClr val="tx1"/>
            </a:solidFill>
            <a:prstDash val="solid"/>
            <a:round/>
            <a:headEnd type="none" w="sm" len="sm"/>
            <a:tailEnd type="triangle"/>
          </a:ln>
          <a:effectLst/>
        </p:spPr>
      </p:cxnSp>
    </p:spTree>
    <p:custDataLst>
      <p:tags r:id="rId1"/>
    </p:custDataLst>
    <p:extLst>
      <p:ext uri="{BB962C8B-B14F-4D97-AF65-F5344CB8AC3E}">
        <p14:creationId xmlns:p14="http://schemas.microsoft.com/office/powerpoint/2010/main" val="1633858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5A51B8-48D7-4309-A171-1CDD964EF247}"/>
              </a:ext>
            </a:extLst>
          </p:cNvPr>
          <p:cNvSpPr txBox="1"/>
          <p:nvPr/>
        </p:nvSpPr>
        <p:spPr>
          <a:xfrm>
            <a:off x="449450" y="873819"/>
            <a:ext cx="7465426" cy="4339650"/>
          </a:xfrm>
          <a:prstGeom prst="rect">
            <a:avLst/>
          </a:prstGeom>
          <a:noFill/>
        </p:spPr>
        <p:txBody>
          <a:bodyPr wrap="square" rtlCol="0">
            <a:spAutoFit/>
          </a:bodyPr>
          <a:lstStyle/>
          <a:p>
            <a:pPr marL="171450" indent="-171450">
              <a:buFont typeface="Wingdings" panose="05000000000000000000" pitchFamily="2" charset="2"/>
              <a:buChar char="Ø"/>
            </a:pPr>
            <a:r>
              <a:rPr lang="en-US" sz="1200" dirty="0"/>
              <a:t>SDMX supports the following position types:</a:t>
            </a:r>
          </a:p>
          <a:p>
            <a:pPr marL="171450" indent="-171450">
              <a:buFont typeface="Wingdings" panose="05000000000000000000" pitchFamily="2" charset="2"/>
              <a:buChar char="Ø"/>
            </a:pPr>
            <a:endParaRPr lang="en-US" sz="1200" dirty="0"/>
          </a:p>
          <a:p>
            <a:endParaRPr lang="en-US" sz="1200" b="1" dirty="0"/>
          </a:p>
          <a:p>
            <a:pPr marL="628650" lvl="1" indent="-171450">
              <a:buFont typeface="Courier New" panose="02070309020205020404" pitchFamily="49" charset="0"/>
              <a:buChar char="o"/>
            </a:pPr>
            <a:r>
              <a:rPr lang="en-US" sz="1200" b="1" dirty="0"/>
              <a:t>COLUMN:  </a:t>
            </a:r>
            <a:r>
              <a:rPr lang="en-US" sz="1200" dirty="0"/>
              <a:t>When a value for the entire dataset is provided in the cell provided in the column </a:t>
            </a:r>
            <a:r>
              <a:rPr lang="en-US" sz="1200" b="1" dirty="0"/>
              <a:t>Position.</a:t>
            </a:r>
          </a:p>
          <a:p>
            <a:pPr marL="628650" lvl="1" indent="-171450">
              <a:buFont typeface="Courier New" panose="02070309020205020404" pitchFamily="49" charset="0"/>
              <a:buChar char="o"/>
            </a:pPr>
            <a:endParaRPr lang="en-US" sz="1200" dirty="0"/>
          </a:p>
          <a:p>
            <a:pPr marL="628650" lvl="1" indent="-171450">
              <a:buFont typeface="Courier New" panose="02070309020205020404" pitchFamily="49" charset="0"/>
              <a:buChar char="o"/>
            </a:pPr>
            <a:r>
              <a:rPr lang="en-US" sz="1200" b="1" dirty="0"/>
              <a:t>ROW: </a:t>
            </a:r>
            <a:r>
              <a:rPr lang="en-US" sz="1200" dirty="0"/>
              <a:t>Values for the concept are stored in the row specified in column </a:t>
            </a:r>
            <a:r>
              <a:rPr lang="en-US" sz="1200" b="1" dirty="0"/>
              <a:t>Position.</a:t>
            </a:r>
            <a:endParaRPr lang="en-US" sz="1200" dirty="0"/>
          </a:p>
          <a:p>
            <a:pPr marL="628650" lvl="1" indent="-171450">
              <a:buFont typeface="Courier New" panose="02070309020205020404" pitchFamily="49" charset="0"/>
              <a:buChar char="o"/>
            </a:pPr>
            <a:endParaRPr lang="en-US" sz="1200" b="1" dirty="0"/>
          </a:p>
          <a:p>
            <a:pPr marL="628650" lvl="1" indent="-171450">
              <a:buFont typeface="Courier New" panose="02070309020205020404" pitchFamily="49" charset="0"/>
              <a:buChar char="o"/>
            </a:pPr>
            <a:r>
              <a:rPr lang="en-US" sz="1200" b="1" dirty="0"/>
              <a:t>FIX: </a:t>
            </a:r>
            <a:r>
              <a:rPr lang="en-US" sz="1200" dirty="0"/>
              <a:t>Fixed value for the entire dataset is stored in the column Position and does not appear in the data spreadsheet.</a:t>
            </a:r>
          </a:p>
          <a:p>
            <a:pPr marL="628650" lvl="1" indent="-171450">
              <a:buFont typeface="Courier New" panose="02070309020205020404" pitchFamily="49" charset="0"/>
              <a:buChar char="o"/>
            </a:pPr>
            <a:endParaRPr lang="en-US" sz="1200" dirty="0"/>
          </a:p>
          <a:p>
            <a:pPr marL="628650" lvl="1" indent="-171450">
              <a:buFont typeface="Courier New" panose="02070309020205020404" pitchFamily="49" charset="0"/>
              <a:buChar char="o"/>
            </a:pPr>
            <a:r>
              <a:rPr lang="en-US" sz="1200" b="1" dirty="0"/>
              <a:t>SKIP:</a:t>
            </a:r>
            <a:r>
              <a:rPr lang="en-US" sz="1200" dirty="0"/>
              <a:t> The concept value is not mapped, it can only be used with </a:t>
            </a:r>
            <a:r>
              <a:rPr lang="en-US" sz="1200" b="1" dirty="0"/>
              <a:t>optional attributes</a:t>
            </a:r>
            <a:r>
              <a:rPr lang="en-US" sz="1200" dirty="0"/>
              <a:t>*, and it can’t be used for dimensions or mandatory attributes.</a:t>
            </a:r>
          </a:p>
          <a:p>
            <a:pPr lvl="1"/>
            <a:endParaRPr lang="en-US" sz="1200" dirty="0"/>
          </a:p>
          <a:p>
            <a:pPr marL="628650" lvl="1" indent="-171450">
              <a:buFont typeface="Courier New" panose="02070309020205020404" pitchFamily="49" charset="0"/>
              <a:buChar char="o"/>
            </a:pPr>
            <a:r>
              <a:rPr lang="en-US" sz="1200" b="1" dirty="0"/>
              <a:t>MIXED: </a:t>
            </a:r>
            <a:r>
              <a:rPr lang="en-US" sz="1200" dirty="0"/>
              <a:t>Allows to use of two types of mapping </a:t>
            </a:r>
            <a:r>
              <a:rPr lang="en-US" sz="1200" b="1" dirty="0"/>
              <a:t>interchangeably</a:t>
            </a:r>
            <a:r>
              <a:rPr lang="en-US" sz="1200" dirty="0"/>
              <a:t>, </a:t>
            </a:r>
            <a:r>
              <a:rPr lang="en-US" sz="1200" u="sng" dirty="0"/>
              <a:t>reducing the burden of transcoding for all datasets.</a:t>
            </a:r>
          </a:p>
          <a:p>
            <a:pPr lvl="1"/>
            <a:endParaRPr lang="en-US" sz="1200" b="1" dirty="0"/>
          </a:p>
          <a:p>
            <a:pPr marL="628650" lvl="1" indent="-171450">
              <a:buFont typeface="Courier New" panose="02070309020205020404" pitchFamily="49" charset="0"/>
              <a:buChar char="o"/>
            </a:pPr>
            <a:r>
              <a:rPr lang="en-US" sz="1200" b="1" dirty="0"/>
              <a:t>CELL: </a:t>
            </a:r>
            <a:r>
              <a:rPr lang="en-US" sz="1200" dirty="0"/>
              <a:t>The value for the entire worksheet is specified in the cell provided in the column </a:t>
            </a:r>
            <a:r>
              <a:rPr lang="en-US" sz="1200" b="1" dirty="0"/>
              <a:t>Position</a:t>
            </a:r>
            <a:r>
              <a:rPr lang="en-US" sz="1200" dirty="0"/>
              <a:t>.</a:t>
            </a:r>
          </a:p>
          <a:p>
            <a:pPr marL="628650" lvl="1" indent="-171450">
              <a:buFont typeface="Courier New" panose="02070309020205020404" pitchFamily="49" charset="0"/>
              <a:buChar char="o"/>
            </a:pPr>
            <a:endParaRPr lang="en-US" sz="1200" dirty="0"/>
          </a:p>
          <a:p>
            <a:pPr marL="628650" lvl="1" indent="-171450">
              <a:buFont typeface="Courier New" panose="02070309020205020404" pitchFamily="49" charset="0"/>
              <a:buChar char="o"/>
            </a:pPr>
            <a:r>
              <a:rPr lang="en-US" sz="1200" b="1" dirty="0"/>
              <a:t>OBS_LEVEL: </a:t>
            </a:r>
            <a:r>
              <a:rPr lang="en-US" sz="1200" dirty="0"/>
              <a:t>Can be used in to specify attributes attached at the observation level relative to the cell containing the observation.</a:t>
            </a:r>
          </a:p>
          <a:p>
            <a:pPr marL="628650" lvl="1" indent="-171450">
              <a:buFont typeface="Courier New" panose="02070309020205020404" pitchFamily="49" charset="0"/>
              <a:buChar char="o"/>
            </a:pPr>
            <a:endParaRPr lang="en-US" sz="1200" b="1" dirty="0"/>
          </a:p>
          <a:p>
            <a:pPr marL="628650" lvl="1" indent="-171450">
              <a:buFont typeface="Courier New" panose="02070309020205020404" pitchFamily="49" charset="0"/>
              <a:buChar char="o"/>
            </a:pPr>
            <a:endParaRPr lang="en-US" sz="1200" b="1" dirty="0"/>
          </a:p>
          <a:p>
            <a:endParaRPr lang="en-US" sz="1200" b="1" dirty="0"/>
          </a:p>
        </p:txBody>
      </p:sp>
      <p:sp>
        <p:nvSpPr>
          <p:cNvPr id="3" name="Title 1">
            <a:extLst>
              <a:ext uri="{FF2B5EF4-FFF2-40B4-BE49-F238E27FC236}">
                <a16:creationId xmlns:a16="http://schemas.microsoft.com/office/drawing/2014/main" id="{ABF4A255-115D-48ED-ADC0-E836F7F6EE9C}"/>
              </a:ext>
            </a:extLst>
          </p:cNvPr>
          <p:cNvSpPr txBox="1">
            <a:spLocks/>
          </p:cNvSpPr>
          <p:nvPr/>
        </p:nvSpPr>
        <p:spPr>
          <a:xfrm>
            <a:off x="540890" y="408203"/>
            <a:ext cx="6318788" cy="31424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000" b="1" dirty="0">
                <a:solidFill>
                  <a:schemeClr val="bg2">
                    <a:lumMod val="25000"/>
                  </a:schemeClr>
                </a:solidFill>
                <a:latin typeface="+mn-lt"/>
              </a:rPr>
              <a:t>Mapping and Position Types</a:t>
            </a:r>
          </a:p>
        </p:txBody>
      </p:sp>
      <p:sp>
        <p:nvSpPr>
          <p:cNvPr id="4" name="Slide Number Placeholder 3">
            <a:extLst>
              <a:ext uri="{FF2B5EF4-FFF2-40B4-BE49-F238E27FC236}">
                <a16:creationId xmlns:a16="http://schemas.microsoft.com/office/drawing/2014/main" id="{08A3D8DA-B6D9-C4AB-43C1-3F4CE6EDA481}"/>
              </a:ext>
            </a:extLst>
          </p:cNvPr>
          <p:cNvSpPr>
            <a:spLocks noGrp="1"/>
          </p:cNvSpPr>
          <p:nvPr>
            <p:ph type="sldNum" sz="quarter" idx="12"/>
          </p:nvPr>
        </p:nvSpPr>
        <p:spPr/>
        <p:txBody>
          <a:bodyPr/>
          <a:lstStyle/>
          <a:p>
            <a:fld id="{C9CA4384-AE8E-46E5-BBCD-64CFDC07B3E9}" type="slidenum">
              <a:rPr lang="en-US" smtClean="0"/>
              <a:t>39</a:t>
            </a:fld>
            <a:endParaRPr lang="en-US"/>
          </a:p>
        </p:txBody>
      </p:sp>
    </p:spTree>
    <p:custDataLst>
      <p:tags r:id="rId1"/>
    </p:custDataLst>
    <p:extLst>
      <p:ext uri="{BB962C8B-B14F-4D97-AF65-F5344CB8AC3E}">
        <p14:creationId xmlns:p14="http://schemas.microsoft.com/office/powerpoint/2010/main" val="15174013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C8A2140-1640-2DC5-D706-09A25599A16A}"/>
              </a:ext>
            </a:extLst>
          </p:cNvPr>
          <p:cNvSpPr txBox="1"/>
          <p:nvPr/>
        </p:nvSpPr>
        <p:spPr>
          <a:xfrm>
            <a:off x="916863" y="2387084"/>
            <a:ext cx="1958340" cy="369332"/>
          </a:xfrm>
          <a:prstGeom prst="rect">
            <a:avLst/>
          </a:prstGeom>
          <a:noFill/>
        </p:spPr>
        <p:txBody>
          <a:bodyPr wrap="square" rtlCol="0">
            <a:spAutoFit/>
          </a:bodyPr>
          <a:lstStyle/>
          <a:p>
            <a:r>
              <a:rPr lang="en-US" dirty="0">
                <a:hlinkClick r:id="rId5"/>
              </a:rPr>
              <a:t>Arab SDG Gateway</a:t>
            </a:r>
            <a:endParaRPr lang="en-US" dirty="0"/>
          </a:p>
        </p:txBody>
      </p:sp>
      <p:sp>
        <p:nvSpPr>
          <p:cNvPr id="11" name="TextBox 10">
            <a:extLst>
              <a:ext uri="{FF2B5EF4-FFF2-40B4-BE49-F238E27FC236}">
                <a16:creationId xmlns:a16="http://schemas.microsoft.com/office/drawing/2014/main" id="{15AAB2F4-CD30-EC82-24D4-4F52D94D5BCF}"/>
              </a:ext>
            </a:extLst>
          </p:cNvPr>
          <p:cNvSpPr txBox="1"/>
          <p:nvPr/>
        </p:nvSpPr>
        <p:spPr>
          <a:xfrm>
            <a:off x="134076" y="1221701"/>
            <a:ext cx="3893820" cy="954107"/>
          </a:xfrm>
          <a:prstGeom prst="rect">
            <a:avLst/>
          </a:prstGeom>
          <a:noFill/>
        </p:spPr>
        <p:txBody>
          <a:bodyPr wrap="square">
            <a:spAutoFit/>
          </a:bodyPr>
          <a:lstStyle/>
          <a:p>
            <a:pPr marL="0" marR="0" algn="just">
              <a:spcBef>
                <a:spcPts val="0"/>
              </a:spcBef>
              <a:spcAft>
                <a:spcPts val="0"/>
              </a:spcAft>
            </a:pPr>
            <a:r>
              <a:rPr lang="en-US" sz="1400" dirty="0">
                <a:effectLst/>
                <a:latin typeface="Calibri" panose="020F0502020204030204" pitchFamily="34" charset="0"/>
                <a:ea typeface="Calibri" panose="020F0502020204030204" pitchFamily="34" charset="0"/>
              </a:rPr>
              <a:t>Facilitates the timely exchange and dissemination of quality national SDG data to Arab SDG Monitor National Reporting Platforms including the use of validation tools as per SDG metadata standards.</a:t>
            </a:r>
          </a:p>
        </p:txBody>
      </p:sp>
      <p:sp>
        <p:nvSpPr>
          <p:cNvPr id="14" name="TextBox 13">
            <a:extLst>
              <a:ext uri="{FF2B5EF4-FFF2-40B4-BE49-F238E27FC236}">
                <a16:creationId xmlns:a16="http://schemas.microsoft.com/office/drawing/2014/main" id="{FB155D2C-58CC-584F-10C8-D891BA727902}"/>
              </a:ext>
            </a:extLst>
          </p:cNvPr>
          <p:cNvSpPr txBox="1"/>
          <p:nvPr/>
        </p:nvSpPr>
        <p:spPr>
          <a:xfrm>
            <a:off x="273593" y="407277"/>
            <a:ext cx="3893820" cy="369332"/>
          </a:xfrm>
          <a:prstGeom prst="rect">
            <a:avLst/>
          </a:prstGeom>
          <a:noFill/>
        </p:spPr>
        <p:txBody>
          <a:bodyPr wrap="square" rtlCol="0">
            <a:spAutoFit/>
          </a:bodyPr>
          <a:lstStyle/>
          <a:p>
            <a:r>
              <a:rPr lang="en-US" b="1" dirty="0"/>
              <a:t>ESCWA SDMX Converter for SDGs</a:t>
            </a:r>
          </a:p>
        </p:txBody>
      </p:sp>
      <p:sp>
        <p:nvSpPr>
          <p:cNvPr id="15" name="Arrow: Down 14">
            <a:extLst>
              <a:ext uri="{FF2B5EF4-FFF2-40B4-BE49-F238E27FC236}">
                <a16:creationId xmlns:a16="http://schemas.microsoft.com/office/drawing/2014/main" id="{77123868-57D8-0B40-C516-DA5377587405}"/>
              </a:ext>
            </a:extLst>
          </p:cNvPr>
          <p:cNvSpPr/>
          <p:nvPr/>
        </p:nvSpPr>
        <p:spPr>
          <a:xfrm>
            <a:off x="1587650" y="2852017"/>
            <a:ext cx="4572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137B46E-F480-E249-961F-F2B7C12F2E7A}"/>
              </a:ext>
            </a:extLst>
          </p:cNvPr>
          <p:cNvSpPr txBox="1"/>
          <p:nvPr/>
        </p:nvSpPr>
        <p:spPr>
          <a:xfrm>
            <a:off x="440503" y="3465344"/>
            <a:ext cx="3547110" cy="369332"/>
          </a:xfrm>
          <a:prstGeom prst="rect">
            <a:avLst/>
          </a:prstGeom>
          <a:noFill/>
        </p:spPr>
        <p:txBody>
          <a:bodyPr wrap="square" rtlCol="0">
            <a:spAutoFit/>
          </a:bodyPr>
          <a:lstStyle/>
          <a:p>
            <a:r>
              <a:rPr lang="en-US" dirty="0">
                <a:solidFill>
                  <a:srgbClr val="0563C1"/>
                </a:solidFill>
                <a:hlinkClick r:id="rId6">
                  <a:extLst>
                    <a:ext uri="{A12FA001-AC4F-418D-AE19-62706E023703}">
                      <ahyp:hlinkClr xmlns:ahyp="http://schemas.microsoft.com/office/drawing/2018/hyperlinkcolor" val="tx"/>
                    </a:ext>
                  </a:extLst>
                </a:hlinkClick>
              </a:rPr>
              <a:t>ESCWA SDMX Converter for SDGs</a:t>
            </a:r>
            <a:r>
              <a:rPr lang="en-US" dirty="0"/>
              <a:t>*</a:t>
            </a:r>
            <a:r>
              <a:rPr lang="en-US" dirty="0">
                <a:solidFill>
                  <a:srgbClr val="0563C1"/>
                </a:solidFill>
                <a:hlinkClick r:id="rId6">
                  <a:extLst>
                    <a:ext uri="{A12FA001-AC4F-418D-AE19-62706E023703}">
                      <ahyp:hlinkClr xmlns:ahyp="http://schemas.microsoft.com/office/drawing/2018/hyperlinkcolor" val="tx"/>
                    </a:ext>
                  </a:extLst>
                </a:hlinkClick>
              </a:rPr>
              <a:t> </a:t>
            </a:r>
            <a:endParaRPr lang="en-US" dirty="0"/>
          </a:p>
        </p:txBody>
      </p:sp>
      <p:sp>
        <p:nvSpPr>
          <p:cNvPr id="20" name="TextBox 19">
            <a:extLst>
              <a:ext uri="{FF2B5EF4-FFF2-40B4-BE49-F238E27FC236}">
                <a16:creationId xmlns:a16="http://schemas.microsoft.com/office/drawing/2014/main" id="{440887CD-7C18-E70C-9E36-B004087AEEC4}"/>
              </a:ext>
            </a:extLst>
          </p:cNvPr>
          <p:cNvSpPr txBox="1"/>
          <p:nvPr/>
        </p:nvSpPr>
        <p:spPr>
          <a:xfrm>
            <a:off x="372826" y="4543604"/>
            <a:ext cx="4620054" cy="246221"/>
          </a:xfrm>
          <a:prstGeom prst="rect">
            <a:avLst/>
          </a:prstGeom>
          <a:noFill/>
        </p:spPr>
        <p:txBody>
          <a:bodyPr wrap="square" rtlCol="0">
            <a:spAutoFit/>
          </a:bodyPr>
          <a:lstStyle/>
          <a:p>
            <a:r>
              <a:rPr lang="en-US" sz="1000" dirty="0"/>
              <a:t>* Access to the converter is only granted to nominated ITC SDMX experts by NSOs. </a:t>
            </a:r>
          </a:p>
        </p:txBody>
      </p:sp>
      <p:sp>
        <p:nvSpPr>
          <p:cNvPr id="2" name="Slide Number Placeholder 1">
            <a:extLst>
              <a:ext uri="{FF2B5EF4-FFF2-40B4-BE49-F238E27FC236}">
                <a16:creationId xmlns:a16="http://schemas.microsoft.com/office/drawing/2014/main" id="{AB2B7226-BCF1-F893-355D-925CDE6546F0}"/>
              </a:ext>
            </a:extLst>
          </p:cNvPr>
          <p:cNvSpPr>
            <a:spLocks noGrp="1"/>
          </p:cNvSpPr>
          <p:nvPr>
            <p:ph type="sldNum" sz="quarter" idx="12"/>
          </p:nvPr>
        </p:nvSpPr>
        <p:spPr/>
        <p:txBody>
          <a:bodyPr/>
          <a:lstStyle/>
          <a:p>
            <a:fld id="{C9CA4384-AE8E-46E5-BBCD-64CFDC07B3E9}" type="slidenum">
              <a:rPr lang="en-US" smtClean="0"/>
              <a:t>4</a:t>
            </a:fld>
            <a:endParaRPr lang="en-US"/>
          </a:p>
        </p:txBody>
      </p:sp>
      <p:pic>
        <p:nvPicPr>
          <p:cNvPr id="4" name="Picture 3">
            <a:extLst>
              <a:ext uri="{FF2B5EF4-FFF2-40B4-BE49-F238E27FC236}">
                <a16:creationId xmlns:a16="http://schemas.microsoft.com/office/drawing/2014/main" id="{A39C96ED-9601-0C4F-8449-C2186D5A9A7C}"/>
              </a:ext>
            </a:extLst>
          </p:cNvPr>
          <p:cNvPicPr>
            <a:picLocks noChangeAspect="1"/>
          </p:cNvPicPr>
          <p:nvPr/>
        </p:nvPicPr>
        <p:blipFill>
          <a:blip r:embed="rId7"/>
          <a:stretch>
            <a:fillRect/>
          </a:stretch>
        </p:blipFill>
        <p:spPr>
          <a:xfrm>
            <a:off x="4068179" y="392787"/>
            <a:ext cx="4808673" cy="4152945"/>
          </a:xfrm>
          <a:prstGeom prst="rect">
            <a:avLst/>
          </a:prstGeom>
        </p:spPr>
      </p:pic>
      <p:sp>
        <p:nvSpPr>
          <p:cNvPr id="17" name="Rectangle 16">
            <a:extLst>
              <a:ext uri="{FF2B5EF4-FFF2-40B4-BE49-F238E27FC236}">
                <a16:creationId xmlns:a16="http://schemas.microsoft.com/office/drawing/2014/main" id="{6F9E72B7-575F-A343-D4A2-2889D282D7B0}"/>
              </a:ext>
            </a:extLst>
          </p:cNvPr>
          <p:cNvSpPr/>
          <p:nvPr/>
        </p:nvSpPr>
        <p:spPr>
          <a:xfrm>
            <a:off x="5353944" y="932329"/>
            <a:ext cx="1217185" cy="111902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392950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5A51B8-48D7-4309-A171-1CDD964EF247}"/>
              </a:ext>
            </a:extLst>
          </p:cNvPr>
          <p:cNvSpPr txBox="1"/>
          <p:nvPr/>
        </p:nvSpPr>
        <p:spPr>
          <a:xfrm>
            <a:off x="540890" y="764979"/>
            <a:ext cx="7465426" cy="3785652"/>
          </a:xfrm>
          <a:prstGeom prst="rect">
            <a:avLst/>
          </a:prstGeom>
          <a:noFill/>
        </p:spPr>
        <p:txBody>
          <a:bodyPr wrap="square" rtlCol="0">
            <a:spAutoFit/>
          </a:bodyPr>
          <a:lstStyle/>
          <a:p>
            <a:pPr marL="171450" indent="-171450">
              <a:buFont typeface="Wingdings" panose="05000000000000000000" pitchFamily="2" charset="2"/>
              <a:buChar char="Ø"/>
            </a:pPr>
            <a:r>
              <a:rPr lang="en-US" sz="1200" dirty="0"/>
              <a:t>SDMX supports the following parameters - can be defined to the left of the Elements or at the end of the file-:</a:t>
            </a:r>
          </a:p>
          <a:p>
            <a:pPr marL="171450" indent="-171450">
              <a:buFont typeface="Wingdings" panose="05000000000000000000" pitchFamily="2" charset="2"/>
              <a:buChar char="Ø"/>
            </a:pPr>
            <a:endParaRPr lang="en-US" sz="1200" dirty="0"/>
          </a:p>
          <a:p>
            <a:endParaRPr lang="en-US" sz="1200" b="1" dirty="0"/>
          </a:p>
          <a:p>
            <a:pPr marL="628650" lvl="1" indent="-171450">
              <a:buFont typeface="Courier New" panose="02070309020205020404" pitchFamily="49" charset="0"/>
              <a:buChar char="o"/>
            </a:pPr>
            <a:r>
              <a:rPr lang="en-US" sz="1200" b="1" dirty="0" err="1"/>
              <a:t>DataStart</a:t>
            </a:r>
            <a:r>
              <a:rPr lang="en-US" sz="1200" b="1" dirty="0"/>
              <a:t>:</a:t>
            </a:r>
            <a:r>
              <a:rPr lang="en-US" sz="1200" dirty="0"/>
              <a:t> This parameter is </a:t>
            </a:r>
            <a:r>
              <a:rPr lang="en-US" sz="1200" b="1" u="sng" dirty="0"/>
              <a:t>mandatory</a:t>
            </a:r>
            <a:r>
              <a:rPr lang="en-US" sz="1200" dirty="0"/>
              <a:t>; it indicates the position where the actual data starts.</a:t>
            </a:r>
          </a:p>
          <a:p>
            <a:pPr marL="628650" lvl="1" indent="-171450">
              <a:buFont typeface="Courier New" panose="02070309020205020404" pitchFamily="49" charset="0"/>
              <a:buChar char="o"/>
            </a:pPr>
            <a:endParaRPr lang="en-US" sz="1200" dirty="0"/>
          </a:p>
          <a:p>
            <a:pPr marL="628650" lvl="1" indent="-171450">
              <a:buFont typeface="Courier New" panose="02070309020205020404" pitchFamily="49" charset="0"/>
              <a:buChar char="o"/>
            </a:pPr>
            <a:r>
              <a:rPr lang="en-US" sz="1200" b="1" dirty="0" err="1"/>
              <a:t>NumColumns</a:t>
            </a:r>
            <a:r>
              <a:rPr lang="en-US" sz="1200" dirty="0"/>
              <a:t>: This parameter is </a:t>
            </a:r>
            <a:r>
              <a:rPr lang="en-US" sz="1200" b="1" u="sng" dirty="0"/>
              <a:t>mandatory</a:t>
            </a:r>
            <a:r>
              <a:rPr lang="en-US" sz="1200" dirty="0"/>
              <a:t>; it indicates the number of columns containing data.</a:t>
            </a:r>
          </a:p>
          <a:p>
            <a:pPr marL="628650" lvl="1" indent="-171450">
              <a:buFont typeface="Courier New" panose="02070309020205020404" pitchFamily="49" charset="0"/>
              <a:buChar char="o"/>
            </a:pPr>
            <a:endParaRPr lang="en-US" sz="1200" b="1" dirty="0"/>
          </a:p>
          <a:p>
            <a:pPr marL="628650" lvl="1" indent="-171450">
              <a:buFont typeface="Courier New" panose="02070309020205020404" pitchFamily="49" charset="0"/>
              <a:buChar char="o"/>
            </a:pPr>
            <a:r>
              <a:rPr lang="en-US" sz="1200" b="1" dirty="0" err="1"/>
              <a:t>MaxEmptyRows</a:t>
            </a:r>
            <a:r>
              <a:rPr lang="en-US" sz="1200" dirty="0"/>
              <a:t>: This parameter is </a:t>
            </a:r>
            <a:r>
              <a:rPr lang="en-US" sz="1200" b="1" u="sng" dirty="0"/>
              <a:t>optional</a:t>
            </a:r>
            <a:r>
              <a:rPr lang="en-US" sz="1200" dirty="0"/>
              <a:t>; it indicates the maximum row allowed to be empty before finishing reading data, must be provided.</a:t>
            </a:r>
          </a:p>
          <a:p>
            <a:pPr marL="628650" lvl="1" indent="-171450">
              <a:buFont typeface="Courier New" panose="02070309020205020404" pitchFamily="49" charset="0"/>
              <a:buChar char="o"/>
            </a:pPr>
            <a:endParaRPr lang="en-US" sz="1200" dirty="0"/>
          </a:p>
          <a:p>
            <a:pPr marL="628650" lvl="1" indent="-171450">
              <a:buFont typeface="Courier New" panose="02070309020205020404" pitchFamily="49" charset="0"/>
              <a:buChar char="o"/>
            </a:pPr>
            <a:r>
              <a:rPr lang="en-US" sz="1200" b="1" dirty="0" err="1"/>
              <a:t>MaxEmptyColumns</a:t>
            </a:r>
            <a:r>
              <a:rPr lang="en-US" sz="1200" dirty="0"/>
              <a:t>: This parameter is </a:t>
            </a:r>
            <a:r>
              <a:rPr lang="en-US" sz="1200" b="1" u="sng" dirty="0"/>
              <a:t>optional</a:t>
            </a:r>
            <a:r>
              <a:rPr lang="en-US" sz="1200" dirty="0"/>
              <a:t>; it indicates the maximum number of empty cells allowed in the current row before starting to read the next row. If not present the default is 1000.</a:t>
            </a:r>
          </a:p>
          <a:p>
            <a:pPr marL="628650" lvl="1" indent="-171450">
              <a:buFont typeface="Courier New" panose="02070309020205020404" pitchFamily="49" charset="0"/>
              <a:buChar char="o"/>
            </a:pPr>
            <a:endParaRPr lang="en-US" sz="1200" b="1" dirty="0"/>
          </a:p>
          <a:p>
            <a:pPr marL="628650" lvl="1" indent="-171450">
              <a:buFont typeface="Courier New" panose="02070309020205020404" pitchFamily="49" charset="0"/>
              <a:buChar char="o"/>
            </a:pPr>
            <a:r>
              <a:rPr lang="en-US" sz="1200" b="1" dirty="0" err="1"/>
              <a:t>DefaultValue</a:t>
            </a:r>
            <a:r>
              <a:rPr lang="en-US" sz="1200" dirty="0"/>
              <a:t>: This parameter is </a:t>
            </a:r>
            <a:r>
              <a:rPr lang="en-US" sz="1200" b="1" u="sng" dirty="0"/>
              <a:t>optional;</a:t>
            </a:r>
            <a:r>
              <a:rPr lang="en-US" sz="1200" dirty="0"/>
              <a:t> if present and all the mandatory dimensions can be resolved when parsing the empty observation cell, the Converter will create an observation with the observation value equal to the value specified in the </a:t>
            </a:r>
            <a:r>
              <a:rPr lang="en-US" sz="1200" dirty="0" err="1"/>
              <a:t>DefaultValue</a:t>
            </a:r>
            <a:r>
              <a:rPr lang="en-US" sz="1200" dirty="0"/>
              <a:t> parameter (this could be either a 0, a " " or a "</a:t>
            </a:r>
            <a:r>
              <a:rPr lang="en-US" sz="1200" dirty="0" err="1"/>
              <a:t>NaN</a:t>
            </a:r>
            <a:r>
              <a:rPr lang="en-US" sz="1200" dirty="0"/>
              <a:t>" for example</a:t>
            </a:r>
          </a:p>
          <a:p>
            <a:pPr marL="628650" lvl="1" indent="-171450">
              <a:buFont typeface="Courier New" panose="02070309020205020404" pitchFamily="49" charset="0"/>
              <a:buChar char="o"/>
            </a:pPr>
            <a:endParaRPr lang="en-US" sz="1200" b="1" dirty="0"/>
          </a:p>
          <a:p>
            <a:pPr marL="628650" lvl="1" indent="-171450">
              <a:buFont typeface="Courier New" panose="02070309020205020404" pitchFamily="49" charset="0"/>
              <a:buChar char="o"/>
            </a:pPr>
            <a:r>
              <a:rPr lang="en-US" sz="1200" b="1" dirty="0" err="1"/>
              <a:t>RoundingPrecision</a:t>
            </a:r>
            <a:r>
              <a:rPr lang="en-US" sz="1200" b="1" dirty="0"/>
              <a:t>: </a:t>
            </a:r>
            <a:r>
              <a:rPr lang="en-US" sz="1200" dirty="0"/>
              <a:t>This parameter is </a:t>
            </a:r>
            <a:r>
              <a:rPr lang="en-US" sz="1200" b="1" u="sng" dirty="0"/>
              <a:t>optional;</a:t>
            </a:r>
            <a:r>
              <a:rPr lang="en-US" sz="1200" dirty="0"/>
              <a:t> the parameter value should be an integer between 0 and 15. If it is 0 the numbers will be rounded without decimals. </a:t>
            </a:r>
            <a:endParaRPr lang="en-US" sz="1200" b="1" dirty="0"/>
          </a:p>
        </p:txBody>
      </p:sp>
      <p:sp>
        <p:nvSpPr>
          <p:cNvPr id="3" name="Title 1">
            <a:extLst>
              <a:ext uri="{FF2B5EF4-FFF2-40B4-BE49-F238E27FC236}">
                <a16:creationId xmlns:a16="http://schemas.microsoft.com/office/drawing/2014/main" id="{ABF4A255-115D-48ED-ADC0-E836F7F6EE9C}"/>
              </a:ext>
            </a:extLst>
          </p:cNvPr>
          <p:cNvSpPr txBox="1">
            <a:spLocks/>
          </p:cNvSpPr>
          <p:nvPr/>
        </p:nvSpPr>
        <p:spPr>
          <a:xfrm>
            <a:off x="540890" y="408203"/>
            <a:ext cx="6318788" cy="31424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000" b="1" dirty="0">
                <a:solidFill>
                  <a:schemeClr val="bg2">
                    <a:lumMod val="25000"/>
                  </a:schemeClr>
                </a:solidFill>
                <a:latin typeface="+mn-lt"/>
              </a:rPr>
              <a:t>Additional Parameters</a:t>
            </a:r>
          </a:p>
        </p:txBody>
      </p:sp>
      <p:sp>
        <p:nvSpPr>
          <p:cNvPr id="4" name="Slide Number Placeholder 3">
            <a:extLst>
              <a:ext uri="{FF2B5EF4-FFF2-40B4-BE49-F238E27FC236}">
                <a16:creationId xmlns:a16="http://schemas.microsoft.com/office/drawing/2014/main" id="{53B931CC-AF27-4BA5-7333-087EE7A9F6E4}"/>
              </a:ext>
            </a:extLst>
          </p:cNvPr>
          <p:cNvSpPr>
            <a:spLocks noGrp="1"/>
          </p:cNvSpPr>
          <p:nvPr>
            <p:ph type="sldNum" sz="quarter" idx="12"/>
          </p:nvPr>
        </p:nvSpPr>
        <p:spPr/>
        <p:txBody>
          <a:bodyPr/>
          <a:lstStyle/>
          <a:p>
            <a:fld id="{C9CA4384-AE8E-46E5-BBCD-64CFDC07B3E9}" type="slidenum">
              <a:rPr lang="en-US" smtClean="0"/>
              <a:t>40</a:t>
            </a:fld>
            <a:endParaRPr lang="en-US"/>
          </a:p>
        </p:txBody>
      </p:sp>
    </p:spTree>
    <p:custDataLst>
      <p:tags r:id="rId1"/>
    </p:custDataLst>
    <p:extLst>
      <p:ext uri="{BB962C8B-B14F-4D97-AF65-F5344CB8AC3E}">
        <p14:creationId xmlns:p14="http://schemas.microsoft.com/office/powerpoint/2010/main" val="28166421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83DA326-0EA6-45DA-8F46-14BAC2BC4462}"/>
              </a:ext>
            </a:extLst>
          </p:cNvPr>
          <p:cNvGrpSpPr/>
          <p:nvPr/>
        </p:nvGrpSpPr>
        <p:grpSpPr>
          <a:xfrm>
            <a:off x="166824" y="807263"/>
            <a:ext cx="4709976" cy="2748737"/>
            <a:chOff x="1309824" y="905205"/>
            <a:chExt cx="6508450" cy="3960000"/>
          </a:xfrm>
        </p:grpSpPr>
        <p:pic>
          <p:nvPicPr>
            <p:cNvPr id="3" name="Picture 2">
              <a:extLst>
                <a:ext uri="{FF2B5EF4-FFF2-40B4-BE49-F238E27FC236}">
                  <a16:creationId xmlns:a16="http://schemas.microsoft.com/office/drawing/2014/main" id="{FF2E1C94-2E1B-43E2-8A14-A11354749A7B}"/>
                </a:ext>
              </a:extLst>
            </p:cNvPr>
            <p:cNvPicPr>
              <a:picLocks noChangeAspect="1"/>
            </p:cNvPicPr>
            <p:nvPr/>
          </p:nvPicPr>
          <p:blipFill rotWithShape="1">
            <a:blip r:embed="rId5"/>
            <a:srcRect l="588"/>
            <a:stretch/>
          </p:blipFill>
          <p:spPr>
            <a:xfrm>
              <a:off x="1325726" y="905205"/>
              <a:ext cx="6492548" cy="3960000"/>
            </a:xfrm>
            <a:prstGeom prst="rect">
              <a:avLst/>
            </a:prstGeom>
          </p:spPr>
        </p:pic>
        <p:sp>
          <p:nvSpPr>
            <p:cNvPr id="4" name="Rectangle 3">
              <a:extLst>
                <a:ext uri="{FF2B5EF4-FFF2-40B4-BE49-F238E27FC236}">
                  <a16:creationId xmlns:a16="http://schemas.microsoft.com/office/drawing/2014/main" id="{C62D3140-CCF6-4F84-BB03-B6610503C128}"/>
                </a:ext>
              </a:extLst>
            </p:cNvPr>
            <p:cNvSpPr/>
            <p:nvPr/>
          </p:nvSpPr>
          <p:spPr>
            <a:xfrm>
              <a:off x="6297434" y="1335818"/>
              <a:ext cx="1496987" cy="18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90EB179-2878-4201-B759-FAC45749EAEB}"/>
                </a:ext>
              </a:extLst>
            </p:cNvPr>
            <p:cNvSpPr/>
            <p:nvPr/>
          </p:nvSpPr>
          <p:spPr>
            <a:xfrm>
              <a:off x="1309824" y="1940117"/>
              <a:ext cx="3015686" cy="18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CF4F7F6E-8D4C-4ADC-A6DA-30D244B5C2D0}"/>
              </a:ext>
            </a:extLst>
          </p:cNvPr>
          <p:cNvSpPr txBox="1"/>
          <p:nvPr/>
        </p:nvSpPr>
        <p:spPr>
          <a:xfrm>
            <a:off x="715617" y="433967"/>
            <a:ext cx="2520564" cy="276999"/>
          </a:xfrm>
          <a:prstGeom prst="rect">
            <a:avLst/>
          </a:prstGeom>
          <a:noFill/>
        </p:spPr>
        <p:txBody>
          <a:bodyPr wrap="square" rtlCol="0">
            <a:spAutoFit/>
          </a:bodyPr>
          <a:lstStyle/>
          <a:p>
            <a:pPr marL="171450" indent="-171450">
              <a:buFont typeface="Courier New" panose="02070309020205020404" pitchFamily="49" charset="0"/>
              <a:buChar char="o"/>
            </a:pPr>
            <a:r>
              <a:rPr lang="en-US" sz="1200" dirty="0"/>
              <a:t>Mapping with Long format</a:t>
            </a:r>
          </a:p>
        </p:txBody>
      </p:sp>
      <p:sp>
        <p:nvSpPr>
          <p:cNvPr id="2" name="Slide Number Placeholder 1">
            <a:extLst>
              <a:ext uri="{FF2B5EF4-FFF2-40B4-BE49-F238E27FC236}">
                <a16:creationId xmlns:a16="http://schemas.microsoft.com/office/drawing/2014/main" id="{8435FFCC-0F7A-7211-8611-939B0B9D1A84}"/>
              </a:ext>
            </a:extLst>
          </p:cNvPr>
          <p:cNvSpPr>
            <a:spLocks noGrp="1"/>
          </p:cNvSpPr>
          <p:nvPr>
            <p:ph type="sldNum" sz="quarter" idx="12"/>
          </p:nvPr>
        </p:nvSpPr>
        <p:spPr/>
        <p:txBody>
          <a:bodyPr/>
          <a:lstStyle/>
          <a:p>
            <a:fld id="{C9CA4384-AE8E-46E5-BBCD-64CFDC07B3E9}" type="slidenum">
              <a:rPr lang="en-US" smtClean="0"/>
              <a:t>41</a:t>
            </a:fld>
            <a:endParaRPr lang="en-US"/>
          </a:p>
        </p:txBody>
      </p:sp>
      <p:grpSp>
        <p:nvGrpSpPr>
          <p:cNvPr id="8" name="Group 7">
            <a:extLst>
              <a:ext uri="{FF2B5EF4-FFF2-40B4-BE49-F238E27FC236}">
                <a16:creationId xmlns:a16="http://schemas.microsoft.com/office/drawing/2014/main" id="{16A706F3-28B4-BB70-D800-9271CB742588}"/>
              </a:ext>
            </a:extLst>
          </p:cNvPr>
          <p:cNvGrpSpPr/>
          <p:nvPr/>
        </p:nvGrpSpPr>
        <p:grpSpPr>
          <a:xfrm>
            <a:off x="4108716" y="1433237"/>
            <a:ext cx="4698468" cy="3030000"/>
            <a:chOff x="1309824" y="873400"/>
            <a:chExt cx="6510719" cy="3960000"/>
          </a:xfrm>
        </p:grpSpPr>
        <p:pic>
          <p:nvPicPr>
            <p:cNvPr id="9" name="Picture 8">
              <a:extLst>
                <a:ext uri="{FF2B5EF4-FFF2-40B4-BE49-F238E27FC236}">
                  <a16:creationId xmlns:a16="http://schemas.microsoft.com/office/drawing/2014/main" id="{691CB1D6-4692-08F6-920E-ECEBC93198F8}"/>
                </a:ext>
              </a:extLst>
            </p:cNvPr>
            <p:cNvPicPr>
              <a:picLocks noChangeAspect="1"/>
            </p:cNvPicPr>
            <p:nvPr/>
          </p:nvPicPr>
          <p:blipFill>
            <a:blip r:embed="rId6"/>
            <a:stretch>
              <a:fillRect/>
            </a:stretch>
          </p:blipFill>
          <p:spPr>
            <a:xfrm>
              <a:off x="1323458" y="873400"/>
              <a:ext cx="6497085" cy="3960000"/>
            </a:xfrm>
            <a:prstGeom prst="rect">
              <a:avLst/>
            </a:prstGeom>
          </p:spPr>
        </p:pic>
        <p:sp>
          <p:nvSpPr>
            <p:cNvPr id="10" name="Rectangle 9">
              <a:extLst>
                <a:ext uri="{FF2B5EF4-FFF2-40B4-BE49-F238E27FC236}">
                  <a16:creationId xmlns:a16="http://schemas.microsoft.com/office/drawing/2014/main" id="{D189CA34-904C-B057-1162-16E0346102F8}"/>
                </a:ext>
              </a:extLst>
            </p:cNvPr>
            <p:cNvSpPr/>
            <p:nvPr/>
          </p:nvSpPr>
          <p:spPr>
            <a:xfrm>
              <a:off x="6297434" y="1232453"/>
              <a:ext cx="1496987" cy="18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6FA5BEE-15C3-513B-DF86-B61C2712D747}"/>
                </a:ext>
              </a:extLst>
            </p:cNvPr>
            <p:cNvSpPr/>
            <p:nvPr/>
          </p:nvSpPr>
          <p:spPr>
            <a:xfrm>
              <a:off x="1309824" y="1836752"/>
              <a:ext cx="3384000" cy="18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2B832EE5-B675-B22A-ECF1-FBCEFA156B65}"/>
              </a:ext>
            </a:extLst>
          </p:cNvPr>
          <p:cNvSpPr txBox="1"/>
          <p:nvPr/>
        </p:nvSpPr>
        <p:spPr>
          <a:xfrm>
            <a:off x="5860342" y="954106"/>
            <a:ext cx="2520564" cy="276999"/>
          </a:xfrm>
          <a:prstGeom prst="rect">
            <a:avLst/>
          </a:prstGeom>
          <a:noFill/>
        </p:spPr>
        <p:txBody>
          <a:bodyPr wrap="square" rtlCol="0">
            <a:spAutoFit/>
          </a:bodyPr>
          <a:lstStyle/>
          <a:p>
            <a:pPr marL="171450" indent="-171450">
              <a:buFont typeface="Courier New" panose="02070309020205020404" pitchFamily="49" charset="0"/>
              <a:buChar char="o"/>
            </a:pPr>
            <a:r>
              <a:rPr lang="en-US" sz="1200" dirty="0"/>
              <a:t>Mapping with Wide format</a:t>
            </a:r>
          </a:p>
        </p:txBody>
      </p:sp>
    </p:spTree>
    <p:custDataLst>
      <p:tags r:id="rId1"/>
    </p:custDataLst>
    <p:extLst>
      <p:ext uri="{BB962C8B-B14F-4D97-AF65-F5344CB8AC3E}">
        <p14:creationId xmlns:p14="http://schemas.microsoft.com/office/powerpoint/2010/main" val="7031348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C1F8F17-601A-47D0-A1CB-83D412858839}"/>
              </a:ext>
            </a:extLst>
          </p:cNvPr>
          <p:cNvSpPr txBox="1">
            <a:spLocks/>
          </p:cNvSpPr>
          <p:nvPr/>
        </p:nvSpPr>
        <p:spPr>
          <a:xfrm>
            <a:off x="540890" y="408203"/>
            <a:ext cx="6318788" cy="31424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000" b="1" dirty="0">
                <a:solidFill>
                  <a:schemeClr val="bg2">
                    <a:lumMod val="25000"/>
                  </a:schemeClr>
                </a:solidFill>
                <a:latin typeface="+mn-lt"/>
              </a:rPr>
              <a:t>Transcoding</a:t>
            </a:r>
          </a:p>
        </p:txBody>
      </p:sp>
      <p:grpSp>
        <p:nvGrpSpPr>
          <p:cNvPr id="4" name="Group 3">
            <a:extLst>
              <a:ext uri="{FF2B5EF4-FFF2-40B4-BE49-F238E27FC236}">
                <a16:creationId xmlns:a16="http://schemas.microsoft.com/office/drawing/2014/main" id="{39ACFE2F-01F6-4160-BF02-47727B2FBB8B}"/>
              </a:ext>
            </a:extLst>
          </p:cNvPr>
          <p:cNvGrpSpPr/>
          <p:nvPr/>
        </p:nvGrpSpPr>
        <p:grpSpPr>
          <a:xfrm>
            <a:off x="540890" y="1047600"/>
            <a:ext cx="8081513" cy="3325992"/>
            <a:chOff x="531243" y="1228755"/>
            <a:chExt cx="8081513" cy="3325992"/>
          </a:xfrm>
        </p:grpSpPr>
        <p:sp>
          <p:nvSpPr>
            <p:cNvPr id="5" name="Content Placeholder 2">
              <a:extLst>
                <a:ext uri="{FF2B5EF4-FFF2-40B4-BE49-F238E27FC236}">
                  <a16:creationId xmlns:a16="http://schemas.microsoft.com/office/drawing/2014/main" id="{7CF32D66-F188-4A49-AB1C-5602A15B07D6}"/>
                </a:ext>
              </a:extLst>
            </p:cNvPr>
            <p:cNvSpPr txBox="1">
              <a:spLocks/>
            </p:cNvSpPr>
            <p:nvPr/>
          </p:nvSpPr>
          <p:spPr>
            <a:xfrm>
              <a:off x="531243" y="1228755"/>
              <a:ext cx="8081513" cy="3325992"/>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Wingdings" panose="05000000000000000000" pitchFamily="2" charset="2"/>
                <a:buChar char="Ø"/>
              </a:pPr>
              <a:r>
                <a:rPr lang="en-US" sz="1200" dirty="0"/>
                <a:t>Transcoding refers to code mapping when internal codes are different from DSD codes.</a:t>
              </a:r>
            </a:p>
            <a:p>
              <a:endParaRPr lang="en-US" dirty="0"/>
            </a:p>
            <a:p>
              <a:endParaRPr lang="en-US" dirty="0"/>
            </a:p>
            <a:p>
              <a:endParaRPr lang="en-US" dirty="0"/>
            </a:p>
            <a:p>
              <a:pPr marL="0" indent="0">
                <a:buNone/>
              </a:pPr>
              <a:endParaRPr lang="en-US" dirty="0"/>
            </a:p>
            <a:p>
              <a:pPr>
                <a:spcBef>
                  <a:spcPts val="600"/>
                </a:spcBef>
                <a:spcAft>
                  <a:spcPts val="600"/>
                </a:spcAft>
                <a:buFont typeface="Wingdings" panose="05000000000000000000" pitchFamily="2" charset="2"/>
                <a:buChar char="Ø"/>
              </a:pPr>
              <a:r>
                <a:rPr lang="en-US" sz="1200" dirty="0"/>
                <a:t>For conversion to work, internal codes need to be replaced with DSD codes.</a:t>
              </a:r>
            </a:p>
            <a:p>
              <a:pPr>
                <a:spcBef>
                  <a:spcPts val="600"/>
                </a:spcBef>
                <a:spcAft>
                  <a:spcPts val="600"/>
                </a:spcAft>
                <a:buFont typeface="Wingdings" panose="05000000000000000000" pitchFamily="2" charset="2"/>
                <a:buChar char="Ø"/>
              </a:pPr>
              <a:r>
                <a:rPr lang="en-US" sz="1200" dirty="0"/>
                <a:t>Transcoding can also be stored in external files. This is very useful when multiple sheets need to be mapped and reused.</a:t>
              </a:r>
            </a:p>
            <a:p>
              <a:pPr>
                <a:spcBef>
                  <a:spcPts val="600"/>
                </a:spcBef>
                <a:spcAft>
                  <a:spcPts val="600"/>
                </a:spcAft>
                <a:buFont typeface="Wingdings" panose="05000000000000000000" pitchFamily="2" charset="2"/>
                <a:buChar char="Ø"/>
              </a:pPr>
              <a:r>
                <a:rPr lang="en-US" altLang="en-US" sz="1200" dirty="0"/>
                <a:t>The use of a single code for no breakdown (e.g., for Total and Not Applicable) simplifies the mappings.</a:t>
              </a:r>
            </a:p>
            <a:p>
              <a:pPr>
                <a:spcBef>
                  <a:spcPts val="600"/>
                </a:spcBef>
                <a:spcAft>
                  <a:spcPts val="600"/>
                </a:spcAft>
                <a:buFont typeface="Wingdings" panose="05000000000000000000" pitchFamily="2" charset="2"/>
                <a:buChar char="Ø"/>
              </a:pPr>
              <a:r>
                <a:rPr lang="en-US" altLang="en-US" sz="1200" dirty="0"/>
                <a:t>Inconsistent mappings and transcoding lead to duplications and other anomalies.</a:t>
              </a:r>
            </a:p>
            <a:p>
              <a:pPr>
                <a:spcBef>
                  <a:spcPts val="600"/>
                </a:spcBef>
                <a:spcAft>
                  <a:spcPts val="600"/>
                </a:spcAft>
                <a:buFont typeface="Wingdings" panose="05000000000000000000" pitchFamily="2" charset="2"/>
                <a:buChar char="Ø"/>
              </a:pPr>
              <a:endParaRPr lang="en-US" dirty="0"/>
            </a:p>
          </p:txBody>
        </p:sp>
        <p:pic>
          <p:nvPicPr>
            <p:cNvPr id="7" name="Picture 2">
              <a:extLst>
                <a:ext uri="{FF2B5EF4-FFF2-40B4-BE49-F238E27FC236}">
                  <a16:creationId xmlns:a16="http://schemas.microsoft.com/office/drawing/2014/main" id="{46F4221E-4452-4999-84AB-38D2831C41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2106" y="1667756"/>
              <a:ext cx="4557935" cy="124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Slide Number Placeholder 1">
            <a:extLst>
              <a:ext uri="{FF2B5EF4-FFF2-40B4-BE49-F238E27FC236}">
                <a16:creationId xmlns:a16="http://schemas.microsoft.com/office/drawing/2014/main" id="{DD7C6839-CB5C-3C13-D686-10A8E748E91E}"/>
              </a:ext>
            </a:extLst>
          </p:cNvPr>
          <p:cNvSpPr>
            <a:spLocks noGrp="1"/>
          </p:cNvSpPr>
          <p:nvPr>
            <p:ph type="sldNum" sz="quarter" idx="12"/>
          </p:nvPr>
        </p:nvSpPr>
        <p:spPr/>
        <p:txBody>
          <a:bodyPr/>
          <a:lstStyle/>
          <a:p>
            <a:fld id="{C9CA4384-AE8E-46E5-BBCD-64CFDC07B3E9}" type="slidenum">
              <a:rPr lang="en-US" smtClean="0"/>
              <a:t>42</a:t>
            </a:fld>
            <a:endParaRPr lang="en-US"/>
          </a:p>
        </p:txBody>
      </p:sp>
    </p:spTree>
    <p:custDataLst>
      <p:tags r:id="rId1"/>
    </p:custDataLst>
    <p:extLst>
      <p:ext uri="{BB962C8B-B14F-4D97-AF65-F5344CB8AC3E}">
        <p14:creationId xmlns:p14="http://schemas.microsoft.com/office/powerpoint/2010/main" val="8225926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F9A84A-55EE-F5C6-0CA7-30408B4297D2}"/>
              </a:ext>
            </a:extLst>
          </p:cNvPr>
          <p:cNvSpPr txBox="1"/>
          <p:nvPr/>
        </p:nvSpPr>
        <p:spPr>
          <a:xfrm>
            <a:off x="2472950" y="1329840"/>
            <a:ext cx="4440472" cy="369332"/>
          </a:xfrm>
          <a:prstGeom prst="rect">
            <a:avLst/>
          </a:prstGeom>
          <a:noFill/>
        </p:spPr>
        <p:txBody>
          <a:bodyPr wrap="square" rtlCol="0">
            <a:spAutoFit/>
          </a:bodyPr>
          <a:lstStyle/>
          <a:p>
            <a:r>
              <a:rPr lang="en-US" b="1" dirty="0"/>
              <a:t>Part III: most common mistakes encountered</a:t>
            </a:r>
          </a:p>
        </p:txBody>
      </p:sp>
      <p:sp>
        <p:nvSpPr>
          <p:cNvPr id="3" name="Slide Number Placeholder 2">
            <a:extLst>
              <a:ext uri="{FF2B5EF4-FFF2-40B4-BE49-F238E27FC236}">
                <a16:creationId xmlns:a16="http://schemas.microsoft.com/office/drawing/2014/main" id="{F20C70B2-47D1-1A8F-7C39-263D3038B490}"/>
              </a:ext>
            </a:extLst>
          </p:cNvPr>
          <p:cNvSpPr>
            <a:spLocks noGrp="1"/>
          </p:cNvSpPr>
          <p:nvPr>
            <p:ph type="sldNum" sz="quarter" idx="12"/>
          </p:nvPr>
        </p:nvSpPr>
        <p:spPr/>
        <p:txBody>
          <a:bodyPr/>
          <a:lstStyle/>
          <a:p>
            <a:fld id="{C9CA4384-AE8E-46E5-BBCD-64CFDC07B3E9}" type="slidenum">
              <a:rPr lang="en-US" smtClean="0"/>
              <a:t>43</a:t>
            </a:fld>
            <a:endParaRPr lang="en-US"/>
          </a:p>
        </p:txBody>
      </p:sp>
    </p:spTree>
    <p:custDataLst>
      <p:tags r:id="rId1"/>
    </p:custDataLst>
    <p:extLst>
      <p:ext uri="{BB962C8B-B14F-4D97-AF65-F5344CB8AC3E}">
        <p14:creationId xmlns:p14="http://schemas.microsoft.com/office/powerpoint/2010/main" val="32841412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F9A84A-55EE-F5C6-0CA7-30408B4297D2}"/>
              </a:ext>
            </a:extLst>
          </p:cNvPr>
          <p:cNvSpPr txBox="1"/>
          <p:nvPr/>
        </p:nvSpPr>
        <p:spPr>
          <a:xfrm>
            <a:off x="695408" y="503382"/>
            <a:ext cx="4440472" cy="369332"/>
          </a:xfrm>
          <a:prstGeom prst="rect">
            <a:avLst/>
          </a:prstGeom>
          <a:noFill/>
        </p:spPr>
        <p:txBody>
          <a:bodyPr wrap="square" rtlCol="0">
            <a:spAutoFit/>
          </a:bodyPr>
          <a:lstStyle/>
          <a:p>
            <a:r>
              <a:rPr lang="en-US" b="1" dirty="0"/>
              <a:t>1- Data Entry Mistakes, such as</a:t>
            </a:r>
          </a:p>
        </p:txBody>
      </p:sp>
      <p:sp>
        <p:nvSpPr>
          <p:cNvPr id="4" name="TextBox 3">
            <a:extLst>
              <a:ext uri="{FF2B5EF4-FFF2-40B4-BE49-F238E27FC236}">
                <a16:creationId xmlns:a16="http://schemas.microsoft.com/office/drawing/2014/main" id="{E7F5BEE9-CA40-F4A0-0A04-BBB391D51B48}"/>
              </a:ext>
            </a:extLst>
          </p:cNvPr>
          <p:cNvSpPr txBox="1"/>
          <p:nvPr/>
        </p:nvSpPr>
        <p:spPr>
          <a:xfrm>
            <a:off x="203200" y="1002521"/>
            <a:ext cx="4879340" cy="646331"/>
          </a:xfrm>
          <a:prstGeom prst="rect">
            <a:avLst/>
          </a:prstGeom>
          <a:noFill/>
        </p:spPr>
        <p:txBody>
          <a:bodyPr wrap="square" rtlCol="0">
            <a:spAutoFit/>
          </a:bodyPr>
          <a:lstStyle/>
          <a:p>
            <a:pPr marL="285750" indent="-285750">
              <a:buFont typeface="Arial" panose="020B0604020202020204" pitchFamily="34" charset="0"/>
              <a:buChar char="•"/>
            </a:pPr>
            <a:r>
              <a:rPr lang="en-US" dirty="0"/>
              <a:t>Enter string characters in the observation value </a:t>
            </a:r>
          </a:p>
          <a:p>
            <a:r>
              <a:rPr lang="en-US" dirty="0"/>
              <a:t>Ex: 10,2 </a:t>
            </a:r>
          </a:p>
        </p:txBody>
      </p:sp>
      <p:sp>
        <p:nvSpPr>
          <p:cNvPr id="5" name="TextBox 4">
            <a:extLst>
              <a:ext uri="{FF2B5EF4-FFF2-40B4-BE49-F238E27FC236}">
                <a16:creationId xmlns:a16="http://schemas.microsoft.com/office/drawing/2014/main" id="{93FE264D-9096-41E6-EFBD-5A8D50BAC517}"/>
              </a:ext>
            </a:extLst>
          </p:cNvPr>
          <p:cNvSpPr txBox="1"/>
          <p:nvPr/>
        </p:nvSpPr>
        <p:spPr>
          <a:xfrm>
            <a:off x="203200" y="1749169"/>
            <a:ext cx="487934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Enter additional –unnecessary space(s).</a:t>
            </a:r>
          </a:p>
          <a:p>
            <a:r>
              <a:rPr lang="en-US" dirty="0"/>
              <a:t>Ex1:</a:t>
            </a:r>
            <a:r>
              <a:rPr lang="en-US" dirty="0">
                <a:highlight>
                  <a:srgbClr val="FFFF00"/>
                </a:highlight>
              </a:rPr>
              <a:t>Y0T4</a:t>
            </a:r>
            <a:r>
              <a:rPr lang="en-US" dirty="0">
                <a:solidFill>
                  <a:srgbClr val="FFFF00"/>
                </a:solidFill>
                <a:highlight>
                  <a:srgbClr val="FFFF00"/>
                </a:highlight>
              </a:rPr>
              <a:t>.</a:t>
            </a:r>
          </a:p>
          <a:p>
            <a:r>
              <a:rPr lang="en-US" dirty="0"/>
              <a:t>Ex2:</a:t>
            </a:r>
            <a:r>
              <a:rPr lang="en-US" dirty="0">
                <a:solidFill>
                  <a:srgbClr val="FFFF00"/>
                </a:solidFill>
                <a:highlight>
                  <a:srgbClr val="FFFF00"/>
                </a:highlight>
              </a:rPr>
              <a:t>.</a:t>
            </a:r>
            <a:r>
              <a:rPr lang="en-US" dirty="0">
                <a:highlight>
                  <a:srgbClr val="FFFF00"/>
                </a:highlight>
              </a:rPr>
              <a:t>PWD</a:t>
            </a:r>
          </a:p>
          <a:p>
            <a:r>
              <a:rPr lang="en-US" dirty="0"/>
              <a:t>Ex3:</a:t>
            </a:r>
            <a:r>
              <a:rPr lang="en-US" dirty="0">
                <a:solidFill>
                  <a:srgbClr val="FFFF00"/>
                </a:solidFill>
                <a:highlight>
                  <a:srgbClr val="FFFF00"/>
                </a:highlight>
              </a:rPr>
              <a:t>.</a:t>
            </a:r>
            <a:r>
              <a:rPr lang="en-US" dirty="0">
                <a:highlight>
                  <a:srgbClr val="FFFF00"/>
                </a:highlight>
              </a:rPr>
              <a:t>COLUMN</a:t>
            </a:r>
          </a:p>
        </p:txBody>
      </p:sp>
      <p:sp>
        <p:nvSpPr>
          <p:cNvPr id="6" name="TextBox 5">
            <a:extLst>
              <a:ext uri="{FF2B5EF4-FFF2-40B4-BE49-F238E27FC236}">
                <a16:creationId xmlns:a16="http://schemas.microsoft.com/office/drawing/2014/main" id="{FA36309D-AC55-24ED-088E-EE842858DDFE}"/>
              </a:ext>
            </a:extLst>
          </p:cNvPr>
          <p:cNvSpPr txBox="1"/>
          <p:nvPr/>
        </p:nvSpPr>
        <p:spPr>
          <a:xfrm>
            <a:off x="203200" y="3013430"/>
            <a:ext cx="4879340" cy="646331"/>
          </a:xfrm>
          <a:prstGeom prst="rect">
            <a:avLst/>
          </a:prstGeom>
          <a:noFill/>
        </p:spPr>
        <p:txBody>
          <a:bodyPr wrap="square" rtlCol="0">
            <a:spAutoFit/>
          </a:bodyPr>
          <a:lstStyle/>
          <a:p>
            <a:pPr marL="285750" indent="-285750">
              <a:buFont typeface="Arial" panose="020B0604020202020204" pitchFamily="34" charset="0"/>
              <a:buChar char="•"/>
            </a:pPr>
            <a:r>
              <a:rPr lang="en-US" dirty="0"/>
              <a:t>Enter the wrong REPORTING_TYPE or NATURE.</a:t>
            </a:r>
          </a:p>
          <a:p>
            <a:r>
              <a:rPr lang="en-US" dirty="0"/>
              <a:t>Ex: G instead of N for National Data</a:t>
            </a:r>
            <a:endParaRPr lang="en-US" dirty="0">
              <a:solidFill>
                <a:srgbClr val="FFFF00"/>
              </a:solidFill>
              <a:highlight>
                <a:srgbClr val="FFFF00"/>
              </a:highlight>
            </a:endParaRPr>
          </a:p>
        </p:txBody>
      </p:sp>
      <p:sp>
        <p:nvSpPr>
          <p:cNvPr id="7" name="TextBox 6">
            <a:extLst>
              <a:ext uri="{FF2B5EF4-FFF2-40B4-BE49-F238E27FC236}">
                <a16:creationId xmlns:a16="http://schemas.microsoft.com/office/drawing/2014/main" id="{614DD544-BFB4-DFB7-7785-2BFC10642A40}"/>
              </a:ext>
            </a:extLst>
          </p:cNvPr>
          <p:cNvSpPr txBox="1"/>
          <p:nvPr/>
        </p:nvSpPr>
        <p:spPr>
          <a:xfrm>
            <a:off x="203200" y="3968599"/>
            <a:ext cx="4780280" cy="646331"/>
          </a:xfrm>
          <a:prstGeom prst="rect">
            <a:avLst/>
          </a:prstGeom>
          <a:noFill/>
        </p:spPr>
        <p:txBody>
          <a:bodyPr wrap="square" rtlCol="0">
            <a:spAutoFit/>
          </a:bodyPr>
          <a:lstStyle/>
          <a:p>
            <a:pPr marL="285750" indent="-285750">
              <a:buFont typeface="Arial" panose="020B0604020202020204" pitchFamily="34" charset="0"/>
              <a:buChar char="•"/>
            </a:pPr>
            <a:r>
              <a:rPr lang="en-US" dirty="0"/>
              <a:t>Copy and Paste mistakes, such as forgetting to change the year, or age, sex, etc.</a:t>
            </a:r>
          </a:p>
        </p:txBody>
      </p:sp>
      <p:sp>
        <p:nvSpPr>
          <p:cNvPr id="8" name="Arrow: Right 7">
            <a:extLst>
              <a:ext uri="{FF2B5EF4-FFF2-40B4-BE49-F238E27FC236}">
                <a16:creationId xmlns:a16="http://schemas.microsoft.com/office/drawing/2014/main" id="{D447C582-4803-2D4E-71F4-D11CF272144A}"/>
              </a:ext>
            </a:extLst>
          </p:cNvPr>
          <p:cNvSpPr/>
          <p:nvPr/>
        </p:nvSpPr>
        <p:spPr>
          <a:xfrm>
            <a:off x="5135880" y="1308051"/>
            <a:ext cx="502920" cy="335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D764ABF4-3CD9-0882-25C2-3B4EFBFBAA6B}"/>
              </a:ext>
            </a:extLst>
          </p:cNvPr>
          <p:cNvSpPr/>
          <p:nvPr/>
        </p:nvSpPr>
        <p:spPr>
          <a:xfrm>
            <a:off x="5135880" y="2325620"/>
            <a:ext cx="502920" cy="335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CCF8944A-9EDE-1581-50A7-B90A8F3211CF}"/>
              </a:ext>
            </a:extLst>
          </p:cNvPr>
          <p:cNvSpPr/>
          <p:nvPr/>
        </p:nvSpPr>
        <p:spPr>
          <a:xfrm>
            <a:off x="5135880" y="3353634"/>
            <a:ext cx="502920" cy="335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74EE3DC6-7A32-C8F4-01F1-FDDA094BFD50}"/>
              </a:ext>
            </a:extLst>
          </p:cNvPr>
          <p:cNvSpPr/>
          <p:nvPr/>
        </p:nvSpPr>
        <p:spPr>
          <a:xfrm>
            <a:off x="5135880" y="4279650"/>
            <a:ext cx="502920" cy="335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CF91A8E-24CE-2676-86B1-F93C682F49AD}"/>
              </a:ext>
            </a:extLst>
          </p:cNvPr>
          <p:cNvSpPr txBox="1"/>
          <p:nvPr/>
        </p:nvSpPr>
        <p:spPr>
          <a:xfrm>
            <a:off x="5794857" y="1840619"/>
            <a:ext cx="3322474" cy="1046440"/>
          </a:xfrm>
          <a:prstGeom prst="rect">
            <a:avLst/>
          </a:prstGeom>
          <a:noFill/>
        </p:spPr>
        <p:txBody>
          <a:bodyPr wrap="square" rtlCol="0">
            <a:spAutoFit/>
          </a:bodyPr>
          <a:lstStyle/>
          <a:p>
            <a:r>
              <a:rPr lang="en-US" dirty="0"/>
              <a:t>Key Series is not allowed:</a:t>
            </a:r>
          </a:p>
          <a:p>
            <a:r>
              <a:rPr lang="en-US" sz="1800" dirty="0"/>
              <a:t>Use of invalid representation</a:t>
            </a:r>
          </a:p>
          <a:p>
            <a:endParaRPr lang="en-US" sz="800" dirty="0"/>
          </a:p>
          <a:p>
            <a:r>
              <a:rPr lang="en-US" dirty="0"/>
              <a:t>Ex3:ExcelPostionType.COLUMN</a:t>
            </a:r>
          </a:p>
        </p:txBody>
      </p:sp>
      <p:sp>
        <p:nvSpPr>
          <p:cNvPr id="13" name="TextBox 12">
            <a:extLst>
              <a:ext uri="{FF2B5EF4-FFF2-40B4-BE49-F238E27FC236}">
                <a16:creationId xmlns:a16="http://schemas.microsoft.com/office/drawing/2014/main" id="{CA84F406-BC34-E8DD-6820-925230FD2381}"/>
              </a:ext>
            </a:extLst>
          </p:cNvPr>
          <p:cNvSpPr txBox="1"/>
          <p:nvPr/>
        </p:nvSpPr>
        <p:spPr>
          <a:xfrm>
            <a:off x="6880860" y="403581"/>
            <a:ext cx="751840" cy="400110"/>
          </a:xfrm>
          <a:prstGeom prst="rect">
            <a:avLst/>
          </a:prstGeom>
          <a:noFill/>
        </p:spPr>
        <p:txBody>
          <a:bodyPr wrap="square" rtlCol="0">
            <a:spAutoFit/>
          </a:bodyPr>
          <a:lstStyle/>
          <a:p>
            <a:r>
              <a:rPr lang="en-US" sz="2000" b="1" dirty="0"/>
              <a:t>Error</a:t>
            </a:r>
          </a:p>
        </p:txBody>
      </p:sp>
      <p:sp>
        <p:nvSpPr>
          <p:cNvPr id="14" name="TextBox 13">
            <a:extLst>
              <a:ext uri="{FF2B5EF4-FFF2-40B4-BE49-F238E27FC236}">
                <a16:creationId xmlns:a16="http://schemas.microsoft.com/office/drawing/2014/main" id="{931276A2-FCC4-75FA-1CE4-642634D0F3B9}"/>
              </a:ext>
            </a:extLst>
          </p:cNvPr>
          <p:cNvSpPr txBox="1"/>
          <p:nvPr/>
        </p:nvSpPr>
        <p:spPr>
          <a:xfrm>
            <a:off x="5832443" y="4301728"/>
            <a:ext cx="2377440" cy="369332"/>
          </a:xfrm>
          <a:prstGeom prst="rect">
            <a:avLst/>
          </a:prstGeom>
          <a:noFill/>
        </p:spPr>
        <p:txBody>
          <a:bodyPr wrap="square" rtlCol="0">
            <a:spAutoFit/>
          </a:bodyPr>
          <a:lstStyle/>
          <a:p>
            <a:r>
              <a:rPr lang="en-US" sz="1800" dirty="0"/>
              <a:t>Duplicate observation</a:t>
            </a:r>
            <a:endParaRPr lang="en-US" dirty="0"/>
          </a:p>
        </p:txBody>
      </p:sp>
      <p:sp>
        <p:nvSpPr>
          <p:cNvPr id="15" name="TextBox 14">
            <a:extLst>
              <a:ext uri="{FF2B5EF4-FFF2-40B4-BE49-F238E27FC236}">
                <a16:creationId xmlns:a16="http://schemas.microsoft.com/office/drawing/2014/main" id="{AA652C06-6290-4219-D35E-596F694F00DB}"/>
              </a:ext>
            </a:extLst>
          </p:cNvPr>
          <p:cNvSpPr txBox="1"/>
          <p:nvPr/>
        </p:nvSpPr>
        <p:spPr>
          <a:xfrm>
            <a:off x="5783580" y="880707"/>
            <a:ext cx="3188970" cy="1200329"/>
          </a:xfrm>
          <a:prstGeom prst="rect">
            <a:avLst/>
          </a:prstGeom>
          <a:noFill/>
        </p:spPr>
        <p:txBody>
          <a:bodyPr wrap="square" rtlCol="0">
            <a:spAutoFit/>
          </a:bodyPr>
          <a:lstStyle/>
          <a:p>
            <a:r>
              <a:rPr lang="en-US" sz="1800" dirty="0"/>
              <a:t>Semantic Error:</a:t>
            </a:r>
          </a:p>
          <a:p>
            <a:r>
              <a:rPr lang="en-US" altLang="en-US" dirty="0"/>
              <a:t>Primary Measure 'OBS_VALUE' is reporting value ‘10,2' </a:t>
            </a:r>
          </a:p>
          <a:p>
            <a:r>
              <a:rPr lang="en-US" sz="1800" dirty="0"/>
              <a:t> </a:t>
            </a:r>
            <a:endParaRPr lang="en-US" dirty="0"/>
          </a:p>
        </p:txBody>
      </p:sp>
      <p:sp>
        <p:nvSpPr>
          <p:cNvPr id="16" name="Rectangle 1">
            <a:extLst>
              <a:ext uri="{FF2B5EF4-FFF2-40B4-BE49-F238E27FC236}">
                <a16:creationId xmlns:a16="http://schemas.microsoft.com/office/drawing/2014/main" id="{14262D6B-9FA1-B141-2F09-1431CE455E0F}"/>
              </a:ext>
            </a:extLst>
          </p:cNvPr>
          <p:cNvSpPr>
            <a:spLocks noChangeArrowheads="1"/>
          </p:cNvSpPr>
          <p:nvPr/>
        </p:nvSpPr>
        <p:spPr bwMode="auto">
          <a:xfrm>
            <a:off x="0" y="90100"/>
            <a:ext cx="65" cy="276999"/>
          </a:xfrm>
          <a:prstGeom prst="rect">
            <a:avLst/>
          </a:prstGeom>
          <a:solidFill>
            <a:srgbClr val="ECD3D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TextBox 17">
            <a:extLst>
              <a:ext uri="{FF2B5EF4-FFF2-40B4-BE49-F238E27FC236}">
                <a16:creationId xmlns:a16="http://schemas.microsoft.com/office/drawing/2014/main" id="{761A7D03-8C15-AD0C-28F2-6C0247B613DA}"/>
              </a:ext>
            </a:extLst>
          </p:cNvPr>
          <p:cNvSpPr txBox="1"/>
          <p:nvPr/>
        </p:nvSpPr>
        <p:spPr>
          <a:xfrm>
            <a:off x="5832443" y="2994229"/>
            <a:ext cx="3140107" cy="1200329"/>
          </a:xfrm>
          <a:prstGeom prst="rect">
            <a:avLst/>
          </a:prstGeom>
          <a:noFill/>
        </p:spPr>
        <p:txBody>
          <a:bodyPr wrap="square">
            <a:spAutoFit/>
          </a:bodyPr>
          <a:lstStyle/>
          <a:p>
            <a:pPr>
              <a:spcBef>
                <a:spcPts val="500"/>
              </a:spcBef>
              <a:spcAft>
                <a:spcPts val="500"/>
              </a:spcAft>
            </a:pPr>
            <a:r>
              <a:rPr lang="en-US" sz="1800" dirty="0"/>
              <a:t>Illegal specification in dimension REPORTING_TYPE, i.e., the result of using the wrong data flow for validation. </a:t>
            </a:r>
          </a:p>
        </p:txBody>
      </p:sp>
      <p:sp>
        <p:nvSpPr>
          <p:cNvPr id="3" name="Slide Number Placeholder 2">
            <a:extLst>
              <a:ext uri="{FF2B5EF4-FFF2-40B4-BE49-F238E27FC236}">
                <a16:creationId xmlns:a16="http://schemas.microsoft.com/office/drawing/2014/main" id="{6DC27C48-81C8-1CA1-1259-E7D98497DA85}"/>
              </a:ext>
            </a:extLst>
          </p:cNvPr>
          <p:cNvSpPr>
            <a:spLocks noGrp="1"/>
          </p:cNvSpPr>
          <p:nvPr>
            <p:ph type="sldNum" sz="quarter" idx="12"/>
          </p:nvPr>
        </p:nvSpPr>
        <p:spPr/>
        <p:txBody>
          <a:bodyPr/>
          <a:lstStyle/>
          <a:p>
            <a:fld id="{C9CA4384-AE8E-46E5-BBCD-64CFDC07B3E9}" type="slidenum">
              <a:rPr lang="en-US" smtClean="0"/>
              <a:t>44</a:t>
            </a:fld>
            <a:endParaRPr lang="en-US"/>
          </a:p>
        </p:txBody>
      </p:sp>
    </p:spTree>
    <p:custDataLst>
      <p:tags r:id="rId1"/>
    </p:custDataLst>
    <p:extLst>
      <p:ext uri="{BB962C8B-B14F-4D97-AF65-F5344CB8AC3E}">
        <p14:creationId xmlns:p14="http://schemas.microsoft.com/office/powerpoint/2010/main" val="20794076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F5BEE9-CA40-F4A0-0A04-BBB391D51B48}"/>
              </a:ext>
            </a:extLst>
          </p:cNvPr>
          <p:cNvSpPr txBox="1"/>
          <p:nvPr/>
        </p:nvSpPr>
        <p:spPr>
          <a:xfrm>
            <a:off x="246656" y="1134034"/>
            <a:ext cx="4760595" cy="923330"/>
          </a:xfrm>
          <a:prstGeom prst="rect">
            <a:avLst/>
          </a:prstGeom>
          <a:noFill/>
        </p:spPr>
        <p:txBody>
          <a:bodyPr wrap="square" rtlCol="0">
            <a:spAutoFit/>
          </a:bodyPr>
          <a:lstStyle/>
          <a:p>
            <a:r>
              <a:rPr lang="en-US" dirty="0"/>
              <a:t>a) Missing information in Mandatory concepts in sheet “Data”</a:t>
            </a:r>
          </a:p>
          <a:p>
            <a:r>
              <a:rPr lang="en-US" dirty="0"/>
              <a:t>Ex: Forget to add the SERIES.</a:t>
            </a:r>
          </a:p>
        </p:txBody>
      </p:sp>
      <p:sp>
        <p:nvSpPr>
          <p:cNvPr id="5" name="TextBox 4">
            <a:extLst>
              <a:ext uri="{FF2B5EF4-FFF2-40B4-BE49-F238E27FC236}">
                <a16:creationId xmlns:a16="http://schemas.microsoft.com/office/drawing/2014/main" id="{93FE264D-9096-41E6-EFBD-5A8D50BAC517}"/>
              </a:ext>
            </a:extLst>
          </p:cNvPr>
          <p:cNvSpPr txBox="1"/>
          <p:nvPr/>
        </p:nvSpPr>
        <p:spPr>
          <a:xfrm>
            <a:off x="310598" y="2396243"/>
            <a:ext cx="5017604" cy="1477328"/>
          </a:xfrm>
          <a:prstGeom prst="rect">
            <a:avLst/>
          </a:prstGeom>
          <a:noFill/>
        </p:spPr>
        <p:txBody>
          <a:bodyPr wrap="square" rtlCol="0">
            <a:spAutoFit/>
          </a:bodyPr>
          <a:lstStyle/>
          <a:p>
            <a:r>
              <a:rPr lang="en-US" dirty="0"/>
              <a:t>b) Missing or incorrect mapping of mandatory concepts in sheet “Parameters”</a:t>
            </a:r>
          </a:p>
          <a:p>
            <a:endParaRPr lang="en-US" dirty="0"/>
          </a:p>
          <a:p>
            <a:r>
              <a:rPr lang="en-US" dirty="0">
                <a:highlight>
                  <a:srgbClr val="FFFF00"/>
                </a:highlight>
              </a:rPr>
              <a:t>Ex2: mapping AGE to a wrong Column</a:t>
            </a:r>
          </a:p>
          <a:p>
            <a:r>
              <a:rPr lang="en-US" dirty="0">
                <a:highlight>
                  <a:srgbClr val="FFFF00"/>
                </a:highlight>
              </a:rPr>
              <a:t>(i.e., wrong position type)</a:t>
            </a:r>
          </a:p>
        </p:txBody>
      </p:sp>
      <p:sp>
        <p:nvSpPr>
          <p:cNvPr id="6" name="TextBox 5">
            <a:extLst>
              <a:ext uri="{FF2B5EF4-FFF2-40B4-BE49-F238E27FC236}">
                <a16:creationId xmlns:a16="http://schemas.microsoft.com/office/drawing/2014/main" id="{FA36309D-AC55-24ED-088E-EE842858DDFE}"/>
              </a:ext>
            </a:extLst>
          </p:cNvPr>
          <p:cNvSpPr txBox="1"/>
          <p:nvPr/>
        </p:nvSpPr>
        <p:spPr>
          <a:xfrm>
            <a:off x="310598" y="4030130"/>
            <a:ext cx="4890052" cy="369332"/>
          </a:xfrm>
          <a:prstGeom prst="rect">
            <a:avLst/>
          </a:prstGeom>
          <a:noFill/>
        </p:spPr>
        <p:txBody>
          <a:bodyPr wrap="square" rtlCol="0">
            <a:spAutoFit/>
          </a:bodyPr>
          <a:lstStyle/>
          <a:p>
            <a:r>
              <a:rPr lang="en-US" dirty="0"/>
              <a:t>c) Use SKIP for mandatory concepts</a:t>
            </a:r>
            <a:endParaRPr lang="en-US" dirty="0">
              <a:solidFill>
                <a:srgbClr val="FFFF00"/>
              </a:solidFill>
              <a:highlight>
                <a:srgbClr val="FFFF00"/>
              </a:highlight>
            </a:endParaRPr>
          </a:p>
        </p:txBody>
      </p:sp>
      <p:sp>
        <p:nvSpPr>
          <p:cNvPr id="8" name="Arrow: Right 7">
            <a:extLst>
              <a:ext uri="{FF2B5EF4-FFF2-40B4-BE49-F238E27FC236}">
                <a16:creationId xmlns:a16="http://schemas.microsoft.com/office/drawing/2014/main" id="{D447C582-4803-2D4E-71F4-D11CF272144A}"/>
              </a:ext>
            </a:extLst>
          </p:cNvPr>
          <p:cNvSpPr/>
          <p:nvPr/>
        </p:nvSpPr>
        <p:spPr>
          <a:xfrm>
            <a:off x="5076742" y="1627405"/>
            <a:ext cx="502920" cy="335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A84F406-BC34-E8DD-6820-925230FD2381}"/>
              </a:ext>
            </a:extLst>
          </p:cNvPr>
          <p:cNvSpPr txBox="1"/>
          <p:nvPr/>
        </p:nvSpPr>
        <p:spPr>
          <a:xfrm>
            <a:off x="6987540" y="472440"/>
            <a:ext cx="1310640" cy="369332"/>
          </a:xfrm>
          <a:prstGeom prst="rect">
            <a:avLst/>
          </a:prstGeom>
          <a:noFill/>
        </p:spPr>
        <p:txBody>
          <a:bodyPr wrap="square" rtlCol="0">
            <a:spAutoFit/>
          </a:bodyPr>
          <a:lstStyle/>
          <a:p>
            <a:r>
              <a:rPr lang="en-US" b="1" dirty="0"/>
              <a:t>Error</a:t>
            </a:r>
          </a:p>
        </p:txBody>
      </p:sp>
      <p:sp>
        <p:nvSpPr>
          <p:cNvPr id="15" name="TextBox 14">
            <a:extLst>
              <a:ext uri="{FF2B5EF4-FFF2-40B4-BE49-F238E27FC236}">
                <a16:creationId xmlns:a16="http://schemas.microsoft.com/office/drawing/2014/main" id="{AA652C06-6290-4219-D35E-596F694F00DB}"/>
              </a:ext>
            </a:extLst>
          </p:cNvPr>
          <p:cNvSpPr txBox="1"/>
          <p:nvPr/>
        </p:nvSpPr>
        <p:spPr>
          <a:xfrm>
            <a:off x="5897880" y="1593353"/>
            <a:ext cx="2770864" cy="369332"/>
          </a:xfrm>
          <a:prstGeom prst="rect">
            <a:avLst/>
          </a:prstGeom>
          <a:noFill/>
        </p:spPr>
        <p:txBody>
          <a:bodyPr wrap="square" rtlCol="0">
            <a:spAutoFit/>
          </a:bodyPr>
          <a:lstStyle/>
          <a:p>
            <a:pPr>
              <a:spcBef>
                <a:spcPts val="500"/>
              </a:spcBef>
              <a:spcAft>
                <a:spcPts val="500"/>
              </a:spcAft>
            </a:pPr>
            <a:r>
              <a:rPr lang="en-US" sz="1800" dirty="0"/>
              <a:t>Not allowed specification </a:t>
            </a:r>
            <a:endParaRPr lang="en-US" dirty="0"/>
          </a:p>
        </p:txBody>
      </p:sp>
      <p:sp>
        <p:nvSpPr>
          <p:cNvPr id="16" name="Rectangle 1">
            <a:extLst>
              <a:ext uri="{FF2B5EF4-FFF2-40B4-BE49-F238E27FC236}">
                <a16:creationId xmlns:a16="http://schemas.microsoft.com/office/drawing/2014/main" id="{14262D6B-9FA1-B141-2F09-1431CE455E0F}"/>
              </a:ext>
            </a:extLst>
          </p:cNvPr>
          <p:cNvSpPr>
            <a:spLocks noChangeArrowheads="1"/>
          </p:cNvSpPr>
          <p:nvPr/>
        </p:nvSpPr>
        <p:spPr bwMode="auto">
          <a:xfrm>
            <a:off x="0" y="331400"/>
            <a:ext cx="65" cy="276999"/>
          </a:xfrm>
          <a:prstGeom prst="rect">
            <a:avLst/>
          </a:prstGeom>
          <a:solidFill>
            <a:srgbClr val="ECD3D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D3A6AC67-7059-B30A-B404-BEA4D325D89C}"/>
              </a:ext>
            </a:extLst>
          </p:cNvPr>
          <p:cNvSpPr txBox="1"/>
          <p:nvPr/>
        </p:nvSpPr>
        <p:spPr>
          <a:xfrm>
            <a:off x="310598" y="547302"/>
            <a:ext cx="5857792" cy="369332"/>
          </a:xfrm>
          <a:prstGeom prst="rect">
            <a:avLst/>
          </a:prstGeom>
          <a:noFill/>
        </p:spPr>
        <p:txBody>
          <a:bodyPr wrap="square" rtlCol="0">
            <a:spAutoFit/>
          </a:bodyPr>
          <a:lstStyle/>
          <a:p>
            <a:pPr>
              <a:spcBef>
                <a:spcPts val="500"/>
              </a:spcBef>
              <a:spcAft>
                <a:spcPts val="500"/>
              </a:spcAft>
            </a:pPr>
            <a:r>
              <a:rPr lang="en-US" sz="1800" b="1" dirty="0"/>
              <a:t>2- Incorrect or missing information.</a:t>
            </a:r>
          </a:p>
        </p:txBody>
      </p:sp>
      <p:sp>
        <p:nvSpPr>
          <p:cNvPr id="2" name="TextBox 1">
            <a:extLst>
              <a:ext uri="{FF2B5EF4-FFF2-40B4-BE49-F238E27FC236}">
                <a16:creationId xmlns:a16="http://schemas.microsoft.com/office/drawing/2014/main" id="{E91A09E2-F8DD-FADC-F526-78D2DAFE4F65}"/>
              </a:ext>
            </a:extLst>
          </p:cNvPr>
          <p:cNvSpPr txBox="1"/>
          <p:nvPr/>
        </p:nvSpPr>
        <p:spPr>
          <a:xfrm>
            <a:off x="5734050" y="3547464"/>
            <a:ext cx="3505200" cy="369332"/>
          </a:xfrm>
          <a:prstGeom prst="rect">
            <a:avLst/>
          </a:prstGeom>
          <a:noFill/>
        </p:spPr>
        <p:txBody>
          <a:bodyPr wrap="square" rtlCol="0">
            <a:spAutoFit/>
          </a:bodyPr>
          <a:lstStyle/>
          <a:p>
            <a:pPr>
              <a:spcBef>
                <a:spcPts val="500"/>
              </a:spcBef>
              <a:spcAft>
                <a:spcPts val="500"/>
              </a:spcAft>
            </a:pPr>
            <a:r>
              <a:rPr lang="en-US" sz="1800" dirty="0"/>
              <a:t>Illegal specification in dimension</a:t>
            </a:r>
            <a:endParaRPr lang="en-US" dirty="0"/>
          </a:p>
        </p:txBody>
      </p:sp>
      <p:sp>
        <p:nvSpPr>
          <p:cNvPr id="7" name="Arrow: Right 6">
            <a:extLst>
              <a:ext uri="{FF2B5EF4-FFF2-40B4-BE49-F238E27FC236}">
                <a16:creationId xmlns:a16="http://schemas.microsoft.com/office/drawing/2014/main" id="{A9C97CC9-996A-ACE6-D9D4-A3B71A458159}"/>
              </a:ext>
            </a:extLst>
          </p:cNvPr>
          <p:cNvSpPr/>
          <p:nvPr/>
        </p:nvSpPr>
        <p:spPr>
          <a:xfrm>
            <a:off x="5007251" y="3547464"/>
            <a:ext cx="502920" cy="335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BFFBE87E-4404-D4A2-0516-1B67ADBDABCC}"/>
              </a:ext>
            </a:extLst>
          </p:cNvPr>
          <p:cNvSpPr>
            <a:spLocks noGrp="1"/>
          </p:cNvSpPr>
          <p:nvPr>
            <p:ph type="sldNum" sz="quarter" idx="12"/>
          </p:nvPr>
        </p:nvSpPr>
        <p:spPr/>
        <p:txBody>
          <a:bodyPr/>
          <a:lstStyle/>
          <a:p>
            <a:fld id="{C9CA4384-AE8E-46E5-BBCD-64CFDC07B3E9}" type="slidenum">
              <a:rPr lang="en-US" smtClean="0"/>
              <a:t>45</a:t>
            </a:fld>
            <a:endParaRPr lang="en-US"/>
          </a:p>
        </p:txBody>
      </p:sp>
    </p:spTree>
    <p:custDataLst>
      <p:tags r:id="rId1"/>
    </p:custDataLst>
    <p:extLst>
      <p:ext uri="{BB962C8B-B14F-4D97-AF65-F5344CB8AC3E}">
        <p14:creationId xmlns:p14="http://schemas.microsoft.com/office/powerpoint/2010/main" val="29565349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3FE264D-9096-41E6-EFBD-5A8D50BAC517}"/>
              </a:ext>
            </a:extLst>
          </p:cNvPr>
          <p:cNvSpPr txBox="1"/>
          <p:nvPr/>
        </p:nvSpPr>
        <p:spPr>
          <a:xfrm>
            <a:off x="226778" y="2119476"/>
            <a:ext cx="5017604" cy="369332"/>
          </a:xfrm>
          <a:prstGeom prst="rect">
            <a:avLst/>
          </a:prstGeom>
          <a:noFill/>
        </p:spPr>
        <p:txBody>
          <a:bodyPr wrap="square" rtlCol="0">
            <a:spAutoFit/>
          </a:bodyPr>
          <a:lstStyle/>
          <a:p>
            <a:r>
              <a:rPr lang="en-US" b="1" dirty="0"/>
              <a:t>4-use of incorrect UNIT_MEASURE &amp; UNIT_MULT</a:t>
            </a:r>
            <a:endParaRPr lang="en-US" b="1" dirty="0">
              <a:highlight>
                <a:srgbClr val="FFFF00"/>
              </a:highlight>
            </a:endParaRPr>
          </a:p>
        </p:txBody>
      </p:sp>
      <p:sp>
        <p:nvSpPr>
          <p:cNvPr id="8" name="Arrow: Right 7">
            <a:extLst>
              <a:ext uri="{FF2B5EF4-FFF2-40B4-BE49-F238E27FC236}">
                <a16:creationId xmlns:a16="http://schemas.microsoft.com/office/drawing/2014/main" id="{D447C582-4803-2D4E-71F4-D11CF272144A}"/>
              </a:ext>
            </a:extLst>
          </p:cNvPr>
          <p:cNvSpPr/>
          <p:nvPr/>
        </p:nvSpPr>
        <p:spPr>
          <a:xfrm>
            <a:off x="5135880" y="1181100"/>
            <a:ext cx="502920" cy="335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D764ABF4-3CD9-0882-25C2-3B4EFBFBAA6B}"/>
              </a:ext>
            </a:extLst>
          </p:cNvPr>
          <p:cNvSpPr/>
          <p:nvPr/>
        </p:nvSpPr>
        <p:spPr>
          <a:xfrm>
            <a:off x="5135880" y="2153528"/>
            <a:ext cx="502920" cy="335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CF91A8E-24CE-2676-86B1-F93C682F49AD}"/>
              </a:ext>
            </a:extLst>
          </p:cNvPr>
          <p:cNvSpPr txBox="1"/>
          <p:nvPr/>
        </p:nvSpPr>
        <p:spPr>
          <a:xfrm>
            <a:off x="6003566" y="2202418"/>
            <a:ext cx="2913656" cy="369332"/>
          </a:xfrm>
          <a:prstGeom prst="rect">
            <a:avLst/>
          </a:prstGeom>
          <a:noFill/>
        </p:spPr>
        <p:txBody>
          <a:bodyPr wrap="square" rtlCol="0">
            <a:spAutoFit/>
          </a:bodyPr>
          <a:lstStyle/>
          <a:p>
            <a:r>
              <a:rPr lang="en-US" dirty="0">
                <a:highlight>
                  <a:srgbClr val="FFFF00"/>
                </a:highlight>
              </a:rPr>
              <a:t>What is the error?</a:t>
            </a:r>
          </a:p>
        </p:txBody>
      </p:sp>
      <p:sp>
        <p:nvSpPr>
          <p:cNvPr id="13" name="TextBox 12">
            <a:extLst>
              <a:ext uri="{FF2B5EF4-FFF2-40B4-BE49-F238E27FC236}">
                <a16:creationId xmlns:a16="http://schemas.microsoft.com/office/drawing/2014/main" id="{CA84F406-BC34-E8DD-6820-925230FD2381}"/>
              </a:ext>
            </a:extLst>
          </p:cNvPr>
          <p:cNvSpPr txBox="1"/>
          <p:nvPr/>
        </p:nvSpPr>
        <p:spPr>
          <a:xfrm>
            <a:off x="6987540" y="472440"/>
            <a:ext cx="924560" cy="369332"/>
          </a:xfrm>
          <a:prstGeom prst="rect">
            <a:avLst/>
          </a:prstGeom>
          <a:noFill/>
        </p:spPr>
        <p:txBody>
          <a:bodyPr wrap="square" rtlCol="0">
            <a:spAutoFit/>
          </a:bodyPr>
          <a:lstStyle/>
          <a:p>
            <a:r>
              <a:rPr lang="en-US" b="1" dirty="0"/>
              <a:t>Error</a:t>
            </a:r>
          </a:p>
        </p:txBody>
      </p:sp>
      <p:sp>
        <p:nvSpPr>
          <p:cNvPr id="15" name="TextBox 14">
            <a:extLst>
              <a:ext uri="{FF2B5EF4-FFF2-40B4-BE49-F238E27FC236}">
                <a16:creationId xmlns:a16="http://schemas.microsoft.com/office/drawing/2014/main" id="{AA652C06-6290-4219-D35E-596F694F00DB}"/>
              </a:ext>
            </a:extLst>
          </p:cNvPr>
          <p:cNvSpPr txBox="1"/>
          <p:nvPr/>
        </p:nvSpPr>
        <p:spPr>
          <a:xfrm>
            <a:off x="5783580" y="880707"/>
            <a:ext cx="3505200" cy="646331"/>
          </a:xfrm>
          <a:prstGeom prst="rect">
            <a:avLst/>
          </a:prstGeom>
          <a:noFill/>
        </p:spPr>
        <p:txBody>
          <a:bodyPr wrap="square" rtlCol="0">
            <a:spAutoFit/>
          </a:bodyPr>
          <a:lstStyle/>
          <a:p>
            <a:r>
              <a:rPr lang="en-US" dirty="0"/>
              <a:t>Key Series is not allowed:</a:t>
            </a:r>
          </a:p>
          <a:p>
            <a:r>
              <a:rPr lang="en-US" sz="1800" dirty="0"/>
              <a:t>Use of invalid representation</a:t>
            </a:r>
            <a:endParaRPr lang="en-US" dirty="0"/>
          </a:p>
        </p:txBody>
      </p:sp>
      <p:sp>
        <p:nvSpPr>
          <p:cNvPr id="16" name="Rectangle 1">
            <a:extLst>
              <a:ext uri="{FF2B5EF4-FFF2-40B4-BE49-F238E27FC236}">
                <a16:creationId xmlns:a16="http://schemas.microsoft.com/office/drawing/2014/main" id="{14262D6B-9FA1-B141-2F09-1431CE455E0F}"/>
              </a:ext>
            </a:extLst>
          </p:cNvPr>
          <p:cNvSpPr>
            <a:spLocks noChangeArrowheads="1"/>
          </p:cNvSpPr>
          <p:nvPr/>
        </p:nvSpPr>
        <p:spPr bwMode="auto">
          <a:xfrm>
            <a:off x="0" y="90100"/>
            <a:ext cx="65" cy="276999"/>
          </a:xfrm>
          <a:prstGeom prst="rect">
            <a:avLst/>
          </a:prstGeom>
          <a:solidFill>
            <a:srgbClr val="ECD3D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D3A6AC67-7059-B30A-B404-BEA4D325D89C}"/>
              </a:ext>
            </a:extLst>
          </p:cNvPr>
          <p:cNvSpPr txBox="1"/>
          <p:nvPr/>
        </p:nvSpPr>
        <p:spPr>
          <a:xfrm>
            <a:off x="226778" y="971133"/>
            <a:ext cx="4764322" cy="369332"/>
          </a:xfrm>
          <a:prstGeom prst="rect">
            <a:avLst/>
          </a:prstGeom>
          <a:noFill/>
        </p:spPr>
        <p:txBody>
          <a:bodyPr wrap="square" rtlCol="0">
            <a:spAutoFit/>
          </a:bodyPr>
          <a:lstStyle/>
          <a:p>
            <a:pPr>
              <a:spcBef>
                <a:spcPts val="500"/>
              </a:spcBef>
              <a:spcAft>
                <a:spcPts val="500"/>
              </a:spcAft>
            </a:pPr>
            <a:r>
              <a:rPr lang="en-US" sz="1800" b="1" dirty="0"/>
              <a:t>3-use of non-standard codes / retires SERIES.</a:t>
            </a:r>
          </a:p>
        </p:txBody>
      </p:sp>
      <p:sp>
        <p:nvSpPr>
          <p:cNvPr id="20" name="TextBox 19">
            <a:extLst>
              <a:ext uri="{FF2B5EF4-FFF2-40B4-BE49-F238E27FC236}">
                <a16:creationId xmlns:a16="http://schemas.microsoft.com/office/drawing/2014/main" id="{051C05F7-A4CB-4A7C-D0E7-A7D7205895DA}"/>
              </a:ext>
            </a:extLst>
          </p:cNvPr>
          <p:cNvSpPr txBox="1"/>
          <p:nvPr/>
        </p:nvSpPr>
        <p:spPr>
          <a:xfrm>
            <a:off x="6667417" y="4547949"/>
            <a:ext cx="2249805" cy="246221"/>
          </a:xfrm>
          <a:prstGeom prst="rect">
            <a:avLst/>
          </a:prstGeom>
          <a:noFill/>
        </p:spPr>
        <p:txBody>
          <a:bodyPr wrap="square">
            <a:spAutoFit/>
          </a:bodyPr>
          <a:lstStyle/>
          <a:p>
            <a:r>
              <a:rPr lang="en-US" sz="1000" dirty="0"/>
              <a:t>SDMX 2.1 does not validate attributes.</a:t>
            </a:r>
          </a:p>
        </p:txBody>
      </p:sp>
      <p:sp>
        <p:nvSpPr>
          <p:cNvPr id="2" name="Slide Number Placeholder 1">
            <a:extLst>
              <a:ext uri="{FF2B5EF4-FFF2-40B4-BE49-F238E27FC236}">
                <a16:creationId xmlns:a16="http://schemas.microsoft.com/office/drawing/2014/main" id="{9A878149-41CA-A942-E2DA-5F4AD4CEEE07}"/>
              </a:ext>
            </a:extLst>
          </p:cNvPr>
          <p:cNvSpPr>
            <a:spLocks noGrp="1"/>
          </p:cNvSpPr>
          <p:nvPr>
            <p:ph type="sldNum" sz="quarter" idx="12"/>
          </p:nvPr>
        </p:nvSpPr>
        <p:spPr/>
        <p:txBody>
          <a:bodyPr/>
          <a:lstStyle/>
          <a:p>
            <a:fld id="{C9CA4384-AE8E-46E5-BBCD-64CFDC07B3E9}" type="slidenum">
              <a:rPr lang="en-US" smtClean="0"/>
              <a:t>46</a:t>
            </a:fld>
            <a:endParaRPr lang="en-US"/>
          </a:p>
        </p:txBody>
      </p:sp>
    </p:spTree>
    <p:custDataLst>
      <p:tags r:id="rId1"/>
    </p:custDataLst>
    <p:extLst>
      <p:ext uri="{BB962C8B-B14F-4D97-AF65-F5344CB8AC3E}">
        <p14:creationId xmlns:p14="http://schemas.microsoft.com/office/powerpoint/2010/main" val="10816936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8D8F7A-686E-43A9-89D1-4BF910193EF5}"/>
              </a:ext>
            </a:extLst>
          </p:cNvPr>
          <p:cNvSpPr txBox="1"/>
          <p:nvPr/>
        </p:nvSpPr>
        <p:spPr>
          <a:xfrm>
            <a:off x="636104" y="1132658"/>
            <a:ext cx="6035040" cy="307777"/>
          </a:xfrm>
          <a:prstGeom prst="rect">
            <a:avLst/>
          </a:prstGeom>
          <a:noFill/>
        </p:spPr>
        <p:txBody>
          <a:bodyPr wrap="square" rtlCol="0">
            <a:spAutoFit/>
          </a:bodyPr>
          <a:lstStyle/>
          <a:p>
            <a:r>
              <a:rPr lang="en-US" sz="1400" dirty="0"/>
              <a:t>Do the coding for the following scenarios:</a:t>
            </a:r>
          </a:p>
        </p:txBody>
      </p:sp>
      <p:sp>
        <p:nvSpPr>
          <p:cNvPr id="3" name="TextBox 2">
            <a:extLst>
              <a:ext uri="{FF2B5EF4-FFF2-40B4-BE49-F238E27FC236}">
                <a16:creationId xmlns:a16="http://schemas.microsoft.com/office/drawing/2014/main" id="{E639AEB7-8A86-430B-9D4A-B810B395AE30}"/>
              </a:ext>
            </a:extLst>
          </p:cNvPr>
          <p:cNvSpPr txBox="1"/>
          <p:nvPr/>
        </p:nvSpPr>
        <p:spPr>
          <a:xfrm>
            <a:off x="492980" y="368007"/>
            <a:ext cx="6035040" cy="400110"/>
          </a:xfrm>
          <a:prstGeom prst="rect">
            <a:avLst/>
          </a:prstGeom>
          <a:noFill/>
        </p:spPr>
        <p:txBody>
          <a:bodyPr wrap="square" rtlCol="0">
            <a:spAutoFit/>
          </a:bodyPr>
          <a:lstStyle/>
          <a:p>
            <a:r>
              <a:rPr lang="en-US" sz="2000" b="1" dirty="0">
                <a:solidFill>
                  <a:schemeClr val="bg2">
                    <a:lumMod val="25000"/>
                  </a:schemeClr>
                </a:solidFill>
              </a:rPr>
              <a:t>Coding Nature &amp; Reporting Type</a:t>
            </a:r>
          </a:p>
        </p:txBody>
      </p:sp>
      <p:sp>
        <p:nvSpPr>
          <p:cNvPr id="4" name="TextBox 3">
            <a:extLst>
              <a:ext uri="{FF2B5EF4-FFF2-40B4-BE49-F238E27FC236}">
                <a16:creationId xmlns:a16="http://schemas.microsoft.com/office/drawing/2014/main" id="{C16D527C-5781-4C7E-9A3C-F0CF9B4D2738}"/>
              </a:ext>
            </a:extLst>
          </p:cNvPr>
          <p:cNvSpPr txBox="1"/>
          <p:nvPr/>
        </p:nvSpPr>
        <p:spPr>
          <a:xfrm>
            <a:off x="922351" y="1593699"/>
            <a:ext cx="7299298" cy="2308324"/>
          </a:xfrm>
          <a:prstGeom prst="rect">
            <a:avLst/>
          </a:prstGeom>
          <a:noFill/>
        </p:spPr>
        <p:txBody>
          <a:bodyPr wrap="square" rtlCol="0">
            <a:spAutoFit/>
          </a:bodyPr>
          <a:lstStyle/>
          <a:p>
            <a:pPr marL="285750" indent="-285750" algn="just">
              <a:buFont typeface="+mj-lt"/>
              <a:buAutoNum type="romanUcPeriod"/>
            </a:pPr>
            <a:r>
              <a:rPr lang="en-US" sz="1200" dirty="0"/>
              <a:t>S1- You have in the dataset data retrieved from the global database with nature “Country Adjusted”, what would you expect in the attribute NATURE, and the dimension REPORTING_TYPE?</a:t>
            </a:r>
          </a:p>
          <a:p>
            <a:pPr marL="285750" indent="-285750" algn="just">
              <a:buFont typeface="+mj-lt"/>
              <a:buAutoNum type="romanUcPeriod"/>
            </a:pPr>
            <a:endParaRPr lang="en-US" sz="1200" dirty="0"/>
          </a:p>
          <a:p>
            <a:pPr marL="285750" indent="-285750" algn="just">
              <a:buFont typeface="+mj-lt"/>
              <a:buAutoNum type="romanUcPeriod"/>
            </a:pPr>
            <a:endParaRPr lang="en-US" sz="1200" dirty="0"/>
          </a:p>
          <a:p>
            <a:pPr marL="285750" indent="-285750" algn="just">
              <a:buFont typeface="+mj-lt"/>
              <a:buAutoNum type="romanUcPeriod"/>
            </a:pPr>
            <a:r>
              <a:rPr lang="en-US" sz="1200" dirty="0"/>
              <a:t>S2- You have in the National data retrieved from the MICS report, how would you code the attribute NATURE, and the dimension REPORTING_TYPE?</a:t>
            </a:r>
          </a:p>
          <a:p>
            <a:pPr marL="285750" indent="-285750" algn="just">
              <a:buFont typeface="+mj-lt"/>
              <a:buAutoNum type="romanUcPeriod"/>
            </a:pPr>
            <a:endParaRPr lang="en-US" sz="1200" dirty="0"/>
          </a:p>
          <a:p>
            <a:pPr marL="285750" indent="-285750" algn="just">
              <a:buFont typeface="+mj-lt"/>
              <a:buAutoNum type="romanUcPeriod"/>
            </a:pPr>
            <a:endParaRPr lang="en-US" sz="1200" dirty="0"/>
          </a:p>
          <a:p>
            <a:pPr marL="285750" indent="-285750" algn="just">
              <a:buFont typeface="+mj-lt"/>
              <a:buAutoNum type="romanUcPeriod"/>
            </a:pPr>
            <a:r>
              <a:rPr lang="en-US" sz="1200" dirty="0"/>
              <a:t>For the two scenarios above, you are using the dataflow to convert the data, which dataflow you should use for each scenario?</a:t>
            </a:r>
          </a:p>
          <a:p>
            <a:pPr marL="285750" indent="-285750" algn="just">
              <a:buFont typeface="+mj-lt"/>
              <a:buAutoNum type="romanUcPeriod"/>
            </a:pPr>
            <a:endParaRPr lang="en-US" sz="1200" dirty="0"/>
          </a:p>
          <a:p>
            <a:pPr marL="285750" indent="-285750" algn="just">
              <a:buFont typeface="+mj-lt"/>
              <a:buAutoNum type="romanUcPeriod"/>
            </a:pPr>
            <a:endParaRPr lang="en-US" sz="1200" dirty="0"/>
          </a:p>
        </p:txBody>
      </p:sp>
      <p:sp>
        <p:nvSpPr>
          <p:cNvPr id="5" name="Slide Number Placeholder 4">
            <a:extLst>
              <a:ext uri="{FF2B5EF4-FFF2-40B4-BE49-F238E27FC236}">
                <a16:creationId xmlns:a16="http://schemas.microsoft.com/office/drawing/2014/main" id="{55E93541-7FC7-4254-6EE5-F4AD1E9EED2D}"/>
              </a:ext>
            </a:extLst>
          </p:cNvPr>
          <p:cNvSpPr>
            <a:spLocks noGrp="1"/>
          </p:cNvSpPr>
          <p:nvPr>
            <p:ph type="sldNum" sz="quarter" idx="12"/>
          </p:nvPr>
        </p:nvSpPr>
        <p:spPr/>
        <p:txBody>
          <a:bodyPr/>
          <a:lstStyle/>
          <a:p>
            <a:fld id="{C9CA4384-AE8E-46E5-BBCD-64CFDC07B3E9}" type="slidenum">
              <a:rPr lang="en-US" smtClean="0"/>
              <a:t>47</a:t>
            </a:fld>
            <a:endParaRPr lang="en-US"/>
          </a:p>
        </p:txBody>
      </p:sp>
    </p:spTree>
    <p:custDataLst>
      <p:tags r:id="rId1"/>
    </p:custDataLst>
    <p:extLst>
      <p:ext uri="{BB962C8B-B14F-4D97-AF65-F5344CB8AC3E}">
        <p14:creationId xmlns:p14="http://schemas.microsoft.com/office/powerpoint/2010/main" val="28064841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8D8F7A-686E-43A9-89D1-4BF910193EF5}"/>
              </a:ext>
            </a:extLst>
          </p:cNvPr>
          <p:cNvSpPr txBox="1"/>
          <p:nvPr/>
        </p:nvSpPr>
        <p:spPr>
          <a:xfrm>
            <a:off x="636104" y="1132658"/>
            <a:ext cx="6035040" cy="307777"/>
          </a:xfrm>
          <a:prstGeom prst="rect">
            <a:avLst/>
          </a:prstGeom>
          <a:noFill/>
        </p:spPr>
        <p:txBody>
          <a:bodyPr wrap="square" rtlCol="0">
            <a:spAutoFit/>
          </a:bodyPr>
          <a:lstStyle/>
          <a:p>
            <a:r>
              <a:rPr lang="en-US" sz="1400" dirty="0"/>
              <a:t>Do the coding for the following scenarios:</a:t>
            </a:r>
          </a:p>
        </p:txBody>
      </p:sp>
      <p:sp>
        <p:nvSpPr>
          <p:cNvPr id="3" name="TextBox 2">
            <a:extLst>
              <a:ext uri="{FF2B5EF4-FFF2-40B4-BE49-F238E27FC236}">
                <a16:creationId xmlns:a16="http://schemas.microsoft.com/office/drawing/2014/main" id="{E639AEB7-8A86-430B-9D4A-B810B395AE30}"/>
              </a:ext>
            </a:extLst>
          </p:cNvPr>
          <p:cNvSpPr txBox="1"/>
          <p:nvPr/>
        </p:nvSpPr>
        <p:spPr>
          <a:xfrm>
            <a:off x="492980" y="379658"/>
            <a:ext cx="6441220" cy="400110"/>
          </a:xfrm>
          <a:prstGeom prst="rect">
            <a:avLst/>
          </a:prstGeom>
          <a:noFill/>
        </p:spPr>
        <p:txBody>
          <a:bodyPr wrap="square" rtlCol="0">
            <a:spAutoFit/>
          </a:bodyPr>
          <a:lstStyle/>
          <a:p>
            <a:r>
              <a:rPr lang="en-US" sz="2000" b="1" dirty="0">
                <a:solidFill>
                  <a:schemeClr val="bg2">
                    <a:lumMod val="25000"/>
                  </a:schemeClr>
                </a:solidFill>
              </a:rPr>
              <a:t>Coding Nature &amp; Reporting Type – solution</a:t>
            </a:r>
          </a:p>
        </p:txBody>
      </p:sp>
      <p:sp>
        <p:nvSpPr>
          <p:cNvPr id="4" name="TextBox 3">
            <a:extLst>
              <a:ext uri="{FF2B5EF4-FFF2-40B4-BE49-F238E27FC236}">
                <a16:creationId xmlns:a16="http://schemas.microsoft.com/office/drawing/2014/main" id="{C16D527C-5781-4C7E-9A3C-F0CF9B4D2738}"/>
              </a:ext>
            </a:extLst>
          </p:cNvPr>
          <p:cNvSpPr txBox="1"/>
          <p:nvPr/>
        </p:nvSpPr>
        <p:spPr>
          <a:xfrm>
            <a:off x="922351" y="1593699"/>
            <a:ext cx="7299298" cy="3785652"/>
          </a:xfrm>
          <a:prstGeom prst="rect">
            <a:avLst/>
          </a:prstGeom>
          <a:noFill/>
        </p:spPr>
        <p:txBody>
          <a:bodyPr wrap="square" rtlCol="0">
            <a:spAutoFit/>
          </a:bodyPr>
          <a:lstStyle/>
          <a:p>
            <a:pPr marL="285750" indent="-285750" algn="just">
              <a:buFont typeface="+mj-lt"/>
              <a:buAutoNum type="romanUcPeriod"/>
            </a:pPr>
            <a:r>
              <a:rPr lang="en-US" sz="1200" dirty="0"/>
              <a:t>S1- You have in the dataset data retrieved from the global database with nature “Country Adjusted”, what would you expect in the attribute NATURE, and the  REPORTING_TYPE?</a:t>
            </a:r>
          </a:p>
          <a:p>
            <a:pPr marL="285750" indent="-285750" algn="just">
              <a:buFont typeface="+mj-lt"/>
              <a:buAutoNum type="romanUcPeriod"/>
            </a:pPr>
            <a:endParaRPr lang="en-US" sz="1200" dirty="0"/>
          </a:p>
          <a:p>
            <a:pPr marL="742950" lvl="1" indent="-285750" algn="just">
              <a:buFont typeface="Courier New" panose="02070309020205020404" pitchFamily="49" charset="0"/>
              <a:buChar char="o"/>
            </a:pPr>
            <a:r>
              <a:rPr lang="en-US" sz="1200" dirty="0"/>
              <a:t>Answer: REPORTING_TYPE: </a:t>
            </a:r>
            <a:r>
              <a:rPr lang="en-US" sz="1200" b="1" u="sng" dirty="0">
                <a:solidFill>
                  <a:srgbClr val="00B050"/>
                </a:solidFill>
              </a:rPr>
              <a:t>G</a:t>
            </a:r>
            <a:r>
              <a:rPr lang="en-US" sz="1200" dirty="0"/>
              <a:t>  || NATURE: </a:t>
            </a:r>
            <a:r>
              <a:rPr lang="en-US" sz="1200" b="1" u="sng" dirty="0">
                <a:solidFill>
                  <a:srgbClr val="00B050"/>
                </a:solidFill>
              </a:rPr>
              <a:t>CA</a:t>
            </a:r>
          </a:p>
          <a:p>
            <a:pPr marL="285750" indent="-285750" algn="just">
              <a:buFont typeface="+mj-lt"/>
              <a:buAutoNum type="romanUcPeriod"/>
            </a:pPr>
            <a:endParaRPr lang="en-US" sz="1200" dirty="0"/>
          </a:p>
          <a:p>
            <a:pPr marL="285750" indent="-285750" algn="just">
              <a:buFont typeface="+mj-lt"/>
              <a:buAutoNum type="romanUcPeriod"/>
            </a:pPr>
            <a:endParaRPr lang="en-US" sz="1200" dirty="0"/>
          </a:p>
          <a:p>
            <a:pPr marL="285750" indent="-285750" algn="just">
              <a:buFont typeface="+mj-lt"/>
              <a:buAutoNum type="romanUcPeriod"/>
            </a:pPr>
            <a:r>
              <a:rPr lang="en-US" sz="1200" dirty="0"/>
              <a:t>S2- You have in the National data retrieved from the MICS report, how would you code the attribute NATURE, and the  REPORTING_TYPE?</a:t>
            </a:r>
          </a:p>
          <a:p>
            <a:pPr marL="285750" indent="-285750" algn="just">
              <a:buFont typeface="+mj-lt"/>
              <a:buAutoNum type="romanUcPeriod"/>
            </a:pPr>
            <a:endParaRPr lang="en-US" sz="1200" dirty="0"/>
          </a:p>
          <a:p>
            <a:pPr marL="742950" lvl="1" indent="-285750" algn="just">
              <a:buFont typeface="Courier New" panose="02070309020205020404" pitchFamily="49" charset="0"/>
              <a:buChar char="o"/>
            </a:pPr>
            <a:r>
              <a:rPr lang="en-US" sz="1200" dirty="0"/>
              <a:t>Answer: REPORTING_TYPE: </a:t>
            </a:r>
            <a:r>
              <a:rPr lang="en-US" sz="1200" b="1" u="sng" dirty="0">
                <a:solidFill>
                  <a:srgbClr val="00B050"/>
                </a:solidFill>
              </a:rPr>
              <a:t>N</a:t>
            </a:r>
            <a:r>
              <a:rPr lang="en-US" sz="1200" dirty="0"/>
              <a:t>  || NATURE: </a:t>
            </a:r>
            <a:r>
              <a:rPr lang="en-US" sz="1200" b="1" u="sng" dirty="0">
                <a:solidFill>
                  <a:srgbClr val="00B050"/>
                </a:solidFill>
              </a:rPr>
              <a:t>C</a:t>
            </a:r>
          </a:p>
          <a:p>
            <a:pPr marL="285750" indent="-285750" algn="just">
              <a:buFont typeface="+mj-lt"/>
              <a:buAutoNum type="romanUcPeriod"/>
            </a:pPr>
            <a:endParaRPr lang="en-US" sz="1200" dirty="0"/>
          </a:p>
          <a:p>
            <a:pPr marL="285750" indent="-285750" algn="just">
              <a:buFont typeface="+mj-lt"/>
              <a:buAutoNum type="romanUcPeriod"/>
            </a:pPr>
            <a:r>
              <a:rPr lang="en-US" sz="1200" dirty="0"/>
              <a:t>For the two scenarios above, you are using the dataflow to convert the data, which dataflow you should use for each scenario?</a:t>
            </a:r>
          </a:p>
          <a:p>
            <a:pPr marL="285750" indent="-285750" algn="just">
              <a:buFont typeface="+mj-lt"/>
              <a:buAutoNum type="romanUcPeriod"/>
            </a:pPr>
            <a:endParaRPr lang="en-US" sz="1200" dirty="0"/>
          </a:p>
          <a:p>
            <a:pPr marL="628650" lvl="1" indent="-171450" algn="just">
              <a:buFont typeface="Courier New" panose="02070309020205020404" pitchFamily="49" charset="0"/>
              <a:buChar char="o"/>
            </a:pPr>
            <a:r>
              <a:rPr lang="en-US" sz="1200" dirty="0"/>
              <a:t>Answer: S1-</a:t>
            </a:r>
            <a:r>
              <a:rPr lang="en-US" sz="1200" b="1" u="sng" dirty="0">
                <a:solidFill>
                  <a:srgbClr val="00B050"/>
                </a:solidFill>
              </a:rPr>
              <a:t>DF_SDG_GLH </a:t>
            </a:r>
            <a:r>
              <a:rPr lang="en-US" sz="1200" dirty="0"/>
              <a:t>|| S2- </a:t>
            </a:r>
            <a:r>
              <a:rPr lang="en-US" sz="1200" b="1" u="sng" dirty="0">
                <a:solidFill>
                  <a:srgbClr val="00B050"/>
                </a:solidFill>
              </a:rPr>
              <a:t>DF_SDG_GLC</a:t>
            </a:r>
          </a:p>
          <a:p>
            <a:pPr marL="628650" lvl="1" indent="-171450" algn="just">
              <a:buFont typeface="Courier New" panose="02070309020205020404" pitchFamily="49" charset="0"/>
              <a:buChar char="o"/>
            </a:pPr>
            <a:endParaRPr lang="en-US" sz="1200" dirty="0"/>
          </a:p>
          <a:p>
            <a:pPr marL="285750" indent="-285750" algn="just">
              <a:buFont typeface="+mj-lt"/>
              <a:buAutoNum type="romanUcPeriod"/>
            </a:pPr>
            <a:endParaRPr lang="en-US" sz="1200" dirty="0"/>
          </a:p>
          <a:p>
            <a:pPr marL="742950" lvl="1" indent="-285750" algn="just">
              <a:buFont typeface="Courier New" panose="02070309020205020404" pitchFamily="49" charset="0"/>
              <a:buChar char="o"/>
            </a:pPr>
            <a:endParaRPr lang="en-US" sz="1200" dirty="0"/>
          </a:p>
          <a:p>
            <a:pPr marL="742950" lvl="1" indent="-285750" algn="just">
              <a:buFont typeface="+mj-lt"/>
              <a:buAutoNum type="romanUcPeriod"/>
            </a:pPr>
            <a:endParaRPr lang="en-US" sz="1200" dirty="0"/>
          </a:p>
          <a:p>
            <a:pPr marL="285750" indent="-285750" algn="just">
              <a:buFont typeface="+mj-lt"/>
              <a:buAutoNum type="romanUcPeriod"/>
            </a:pPr>
            <a:endParaRPr lang="en-US" sz="1200" dirty="0"/>
          </a:p>
        </p:txBody>
      </p:sp>
      <p:sp>
        <p:nvSpPr>
          <p:cNvPr id="5" name="Slide Number Placeholder 4">
            <a:extLst>
              <a:ext uri="{FF2B5EF4-FFF2-40B4-BE49-F238E27FC236}">
                <a16:creationId xmlns:a16="http://schemas.microsoft.com/office/drawing/2014/main" id="{F96D2964-05E5-26FA-E295-F7757A313BD5}"/>
              </a:ext>
            </a:extLst>
          </p:cNvPr>
          <p:cNvSpPr>
            <a:spLocks noGrp="1"/>
          </p:cNvSpPr>
          <p:nvPr>
            <p:ph type="sldNum" sz="quarter" idx="12"/>
          </p:nvPr>
        </p:nvSpPr>
        <p:spPr/>
        <p:txBody>
          <a:bodyPr/>
          <a:lstStyle/>
          <a:p>
            <a:fld id="{C9CA4384-AE8E-46E5-BBCD-64CFDC07B3E9}" type="slidenum">
              <a:rPr lang="en-US" smtClean="0"/>
              <a:t>48</a:t>
            </a:fld>
            <a:endParaRPr lang="en-US"/>
          </a:p>
        </p:txBody>
      </p:sp>
    </p:spTree>
    <p:custDataLst>
      <p:tags r:id="rId1"/>
    </p:custDataLst>
    <p:extLst>
      <p:ext uri="{BB962C8B-B14F-4D97-AF65-F5344CB8AC3E}">
        <p14:creationId xmlns:p14="http://schemas.microsoft.com/office/powerpoint/2010/main" val="4513169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02F752-5D2E-4FB8-8909-30B4EF632BD7}"/>
              </a:ext>
            </a:extLst>
          </p:cNvPr>
          <p:cNvSpPr txBox="1"/>
          <p:nvPr/>
        </p:nvSpPr>
        <p:spPr>
          <a:xfrm>
            <a:off x="492980" y="305975"/>
            <a:ext cx="6035040" cy="400110"/>
          </a:xfrm>
          <a:prstGeom prst="rect">
            <a:avLst/>
          </a:prstGeom>
          <a:noFill/>
        </p:spPr>
        <p:txBody>
          <a:bodyPr wrap="square" rtlCol="0">
            <a:spAutoFit/>
          </a:bodyPr>
          <a:lstStyle/>
          <a:p>
            <a:r>
              <a:rPr lang="en-US" sz="2000" b="1" dirty="0">
                <a:solidFill>
                  <a:schemeClr val="bg2">
                    <a:lumMod val="25000"/>
                  </a:schemeClr>
                </a:solidFill>
              </a:rPr>
              <a:t>Coding Unit Measure &amp; Unit Multiplier</a:t>
            </a:r>
          </a:p>
        </p:txBody>
      </p:sp>
      <p:graphicFrame>
        <p:nvGraphicFramePr>
          <p:cNvPr id="2" name="Table 3">
            <a:extLst>
              <a:ext uri="{FF2B5EF4-FFF2-40B4-BE49-F238E27FC236}">
                <a16:creationId xmlns:a16="http://schemas.microsoft.com/office/drawing/2014/main" id="{536EA3F9-F6CF-4C20-A70A-065D71BEF6BA}"/>
              </a:ext>
            </a:extLst>
          </p:cNvPr>
          <p:cNvGraphicFramePr>
            <a:graphicFrameLocks noGrp="1"/>
          </p:cNvGraphicFramePr>
          <p:nvPr>
            <p:extLst>
              <p:ext uri="{D42A27DB-BD31-4B8C-83A1-F6EECF244321}">
                <p14:modId xmlns:p14="http://schemas.microsoft.com/office/powerpoint/2010/main" val="3782120618"/>
              </p:ext>
            </p:extLst>
          </p:nvPr>
        </p:nvGraphicFramePr>
        <p:xfrm>
          <a:off x="116953" y="722832"/>
          <a:ext cx="8899453" cy="4018320"/>
        </p:xfrm>
        <a:graphic>
          <a:graphicData uri="http://schemas.openxmlformats.org/drawingml/2006/table">
            <a:tbl>
              <a:tblPr firstRow="1" bandRow="1">
                <a:tableStyleId>{5C22544A-7EE6-4342-B048-85BDC9FD1C3A}</a:tableStyleId>
              </a:tblPr>
              <a:tblGrid>
                <a:gridCol w="1333825">
                  <a:extLst>
                    <a:ext uri="{9D8B030D-6E8A-4147-A177-3AD203B41FA5}">
                      <a16:colId xmlns:a16="http://schemas.microsoft.com/office/drawing/2014/main" val="379331091"/>
                    </a:ext>
                  </a:extLst>
                </a:gridCol>
                <a:gridCol w="4429023">
                  <a:extLst>
                    <a:ext uri="{9D8B030D-6E8A-4147-A177-3AD203B41FA5}">
                      <a16:colId xmlns:a16="http://schemas.microsoft.com/office/drawing/2014/main" val="1006688580"/>
                    </a:ext>
                  </a:extLst>
                </a:gridCol>
                <a:gridCol w="2108904">
                  <a:extLst>
                    <a:ext uri="{9D8B030D-6E8A-4147-A177-3AD203B41FA5}">
                      <a16:colId xmlns:a16="http://schemas.microsoft.com/office/drawing/2014/main" val="3200130960"/>
                    </a:ext>
                  </a:extLst>
                </a:gridCol>
                <a:gridCol w="1027701">
                  <a:extLst>
                    <a:ext uri="{9D8B030D-6E8A-4147-A177-3AD203B41FA5}">
                      <a16:colId xmlns:a16="http://schemas.microsoft.com/office/drawing/2014/main" val="2871249240"/>
                    </a:ext>
                  </a:extLst>
                </a:gridCol>
              </a:tblGrid>
              <a:tr h="217504">
                <a:tc>
                  <a:txBody>
                    <a:bodyPr/>
                    <a:lstStyle/>
                    <a:p>
                      <a:r>
                        <a:rPr lang="en-US" sz="1200" dirty="0"/>
                        <a:t>series</a:t>
                      </a:r>
                    </a:p>
                  </a:txBody>
                  <a:tcPr/>
                </a:tc>
                <a:tc>
                  <a:txBody>
                    <a:bodyPr/>
                    <a:lstStyle/>
                    <a:p>
                      <a:r>
                        <a:rPr lang="en-US" sz="1200" dirty="0"/>
                        <a:t>indicator</a:t>
                      </a:r>
                    </a:p>
                  </a:txBody>
                  <a:tcPr/>
                </a:tc>
                <a:tc>
                  <a:txBody>
                    <a:bodyPr/>
                    <a:lstStyle/>
                    <a:p>
                      <a:r>
                        <a:rPr lang="en-US" sz="1200" dirty="0"/>
                        <a:t>UNIT_MEASURE</a:t>
                      </a:r>
                    </a:p>
                  </a:txBody>
                  <a:tcPr/>
                </a:tc>
                <a:tc>
                  <a:txBody>
                    <a:bodyPr/>
                    <a:lstStyle/>
                    <a:p>
                      <a:r>
                        <a:rPr lang="en-US" sz="1200" dirty="0"/>
                        <a:t>UNIT_MULT</a:t>
                      </a:r>
                    </a:p>
                  </a:txBody>
                  <a:tcPr/>
                </a:tc>
                <a:extLst>
                  <a:ext uri="{0D108BD9-81ED-4DB2-BD59-A6C34878D82A}">
                    <a16:rowId xmlns:a16="http://schemas.microsoft.com/office/drawing/2014/main" val="4262998254"/>
                  </a:ext>
                </a:extLst>
              </a:tr>
              <a:tr h="288000">
                <a:tc>
                  <a:txBody>
                    <a:bodyPr/>
                    <a:lstStyle/>
                    <a:p>
                      <a:pPr algn="l" fontAlgn="b"/>
                      <a:r>
                        <a:rPr lang="en-US" sz="1200" b="0" i="0" u="none" strike="noStrike" dirty="0">
                          <a:solidFill>
                            <a:srgbClr val="000000"/>
                          </a:solidFill>
                          <a:effectLst/>
                          <a:latin typeface="Calibri" panose="020F0502020204030204" pitchFamily="34" charset="0"/>
                        </a:rPr>
                        <a:t>SI_POV_DAY1</a:t>
                      </a:r>
                    </a:p>
                  </a:txBody>
                  <a:tcPr marL="6114" marR="6114" marT="6114" marB="0" anchor="ctr"/>
                </a:tc>
                <a:tc>
                  <a:txBody>
                    <a:bodyPr/>
                    <a:lstStyle/>
                    <a:p>
                      <a:pPr algn="l" fontAlgn="b"/>
                      <a:r>
                        <a:rPr lang="en-US" sz="1200" b="0" i="0" u="none" strike="noStrike" dirty="0">
                          <a:solidFill>
                            <a:srgbClr val="000000"/>
                          </a:solidFill>
                          <a:effectLst/>
                          <a:latin typeface="Calibri" panose="020F0502020204030204" pitchFamily="34" charset="0"/>
                        </a:rPr>
                        <a:t>[1.1.1] Proportion of population below international poverty line (%)</a:t>
                      </a:r>
                    </a:p>
                  </a:txBody>
                  <a:tcPr marL="6114" marR="6114" marT="6114" marB="0" anchor="ctr"/>
                </a:tc>
                <a:tc>
                  <a:txBody>
                    <a:bodyPr/>
                    <a:lstStyle/>
                    <a:p>
                      <a:pPr algn="l"/>
                      <a:endParaRPr lang="en-US" sz="1200" dirty="0"/>
                    </a:p>
                  </a:txBody>
                  <a:tcPr anchor="ctr"/>
                </a:tc>
                <a:tc>
                  <a:txBody>
                    <a:bodyPr/>
                    <a:lstStyle/>
                    <a:p>
                      <a:pPr algn="l"/>
                      <a:endParaRPr lang="en-US" sz="1200" dirty="0"/>
                    </a:p>
                  </a:txBody>
                  <a:tcPr anchor="ctr"/>
                </a:tc>
                <a:extLst>
                  <a:ext uri="{0D108BD9-81ED-4DB2-BD59-A6C34878D82A}">
                    <a16:rowId xmlns:a16="http://schemas.microsoft.com/office/drawing/2014/main" val="3291975754"/>
                  </a:ext>
                </a:extLst>
              </a:tr>
              <a:tr h="288000">
                <a:tc>
                  <a:txBody>
                    <a:bodyPr/>
                    <a:lstStyle/>
                    <a:p>
                      <a:pPr algn="l" fontAlgn="b"/>
                      <a:r>
                        <a:rPr lang="en-US" sz="1200" b="0" i="0" u="none" strike="noStrike" dirty="0">
                          <a:solidFill>
                            <a:srgbClr val="000000"/>
                          </a:solidFill>
                          <a:effectLst/>
                          <a:latin typeface="Calibri" panose="020F0502020204030204" pitchFamily="34" charset="0"/>
                        </a:rPr>
                        <a:t>SN_ITK_DEFCN</a:t>
                      </a:r>
                    </a:p>
                  </a:txBody>
                  <a:tcPr marL="6114" marR="6114" marT="6114" marB="0" anchor="ctr"/>
                </a:tc>
                <a:tc>
                  <a:txBody>
                    <a:bodyPr/>
                    <a:lstStyle/>
                    <a:p>
                      <a:pPr algn="l" fontAlgn="b"/>
                      <a:r>
                        <a:rPr lang="en-US" sz="1200" b="0" i="0" u="none" strike="noStrike" dirty="0">
                          <a:solidFill>
                            <a:srgbClr val="000000"/>
                          </a:solidFill>
                          <a:effectLst/>
                          <a:latin typeface="Calibri" panose="020F0502020204030204" pitchFamily="34" charset="0"/>
                        </a:rPr>
                        <a:t>[2.1.1] Number of undernourished people, thousands</a:t>
                      </a:r>
                    </a:p>
                  </a:txBody>
                  <a:tcPr marL="6114" marR="6114" marT="6114" marB="0" anchor="ctr"/>
                </a:tc>
                <a:tc>
                  <a:txBody>
                    <a:bodyPr/>
                    <a:lstStyle/>
                    <a:p>
                      <a:pPr algn="l"/>
                      <a:endParaRPr lang="en-US" sz="1200" dirty="0"/>
                    </a:p>
                  </a:txBody>
                  <a:tcPr anchor="ctr"/>
                </a:tc>
                <a:tc>
                  <a:txBody>
                    <a:bodyPr/>
                    <a:lstStyle/>
                    <a:p>
                      <a:pPr algn="l"/>
                      <a:endParaRPr lang="en-US" sz="1200" dirty="0"/>
                    </a:p>
                  </a:txBody>
                  <a:tcPr anchor="ctr"/>
                </a:tc>
                <a:extLst>
                  <a:ext uri="{0D108BD9-81ED-4DB2-BD59-A6C34878D82A}">
                    <a16:rowId xmlns:a16="http://schemas.microsoft.com/office/drawing/2014/main" val="311842109"/>
                  </a:ext>
                </a:extLst>
              </a:tr>
              <a:tr h="288000">
                <a:tc>
                  <a:txBody>
                    <a:bodyPr/>
                    <a:lstStyle/>
                    <a:p>
                      <a:pPr algn="l" fontAlgn="b"/>
                      <a:r>
                        <a:rPr lang="en-US" sz="1200" b="0" i="0" u="none" strike="noStrike" dirty="0">
                          <a:solidFill>
                            <a:srgbClr val="000000"/>
                          </a:solidFill>
                          <a:effectLst/>
                          <a:latin typeface="Calibri" panose="020F0502020204030204" pitchFamily="34" charset="0"/>
                        </a:rPr>
                        <a:t>AG_PRD_XSUBDY</a:t>
                      </a:r>
                    </a:p>
                  </a:txBody>
                  <a:tcPr marL="6114" marR="6114" marT="6114" marB="0" anchor="ctr"/>
                </a:tc>
                <a:tc>
                  <a:txBody>
                    <a:bodyPr/>
                    <a:lstStyle/>
                    <a:p>
                      <a:pPr algn="l" fontAlgn="b"/>
                      <a:r>
                        <a:rPr lang="en-US" sz="1200" b="0" i="0" u="none" strike="noStrike" dirty="0">
                          <a:solidFill>
                            <a:srgbClr val="000000"/>
                          </a:solidFill>
                          <a:effectLst/>
                          <a:latin typeface="Calibri" panose="020F0502020204030204" pitchFamily="34" charset="0"/>
                        </a:rPr>
                        <a:t>[2.b.1] Agricultural export subsidies, billion USD dollars</a:t>
                      </a:r>
                    </a:p>
                  </a:txBody>
                  <a:tcPr marL="6114" marR="6114" marT="6114" marB="0" anchor="ctr"/>
                </a:tc>
                <a:tc>
                  <a:txBody>
                    <a:bodyPr/>
                    <a:lstStyle/>
                    <a:p>
                      <a:pPr algn="l"/>
                      <a:endParaRPr lang="en-US" sz="1200" dirty="0"/>
                    </a:p>
                  </a:txBody>
                  <a:tcPr anchor="ctr"/>
                </a:tc>
                <a:tc>
                  <a:txBody>
                    <a:bodyPr/>
                    <a:lstStyle/>
                    <a:p>
                      <a:pPr algn="l"/>
                      <a:endParaRPr lang="en-US" sz="1200" dirty="0"/>
                    </a:p>
                  </a:txBody>
                  <a:tcPr anchor="ctr"/>
                </a:tc>
                <a:extLst>
                  <a:ext uri="{0D108BD9-81ED-4DB2-BD59-A6C34878D82A}">
                    <a16:rowId xmlns:a16="http://schemas.microsoft.com/office/drawing/2014/main" val="3311290953"/>
                  </a:ext>
                </a:extLst>
              </a:tr>
              <a:tr h="288000">
                <a:tc>
                  <a:txBody>
                    <a:bodyPr/>
                    <a:lstStyle/>
                    <a:p>
                      <a:pPr algn="l" fontAlgn="b"/>
                      <a:r>
                        <a:rPr lang="en-US" sz="1200" b="0" i="0" u="none" strike="noStrike" dirty="0">
                          <a:solidFill>
                            <a:srgbClr val="000000"/>
                          </a:solidFill>
                          <a:effectLst/>
                          <a:latin typeface="Calibri" panose="020F0502020204030204" pitchFamily="34" charset="0"/>
                        </a:rPr>
                        <a:t>SH_STA_MORT</a:t>
                      </a:r>
                    </a:p>
                  </a:txBody>
                  <a:tcPr marL="6114" marR="6114" marT="6114" marB="0" anchor="ctr"/>
                </a:tc>
                <a:tc>
                  <a:txBody>
                    <a:bodyPr/>
                    <a:lstStyle/>
                    <a:p>
                      <a:pPr algn="l" fontAlgn="b"/>
                      <a:r>
                        <a:rPr lang="en-US" sz="1200" b="0" i="0" u="none" strike="noStrike" dirty="0">
                          <a:solidFill>
                            <a:srgbClr val="000000"/>
                          </a:solidFill>
                          <a:effectLst/>
                          <a:latin typeface="Calibri" panose="020F0502020204030204" pitchFamily="34" charset="0"/>
                        </a:rPr>
                        <a:t>[3.1.1] Maternal mortality ratio, per 100,000 live births</a:t>
                      </a:r>
                    </a:p>
                  </a:txBody>
                  <a:tcPr marL="6114" marR="6114" marT="6114" marB="0" anchor="ctr"/>
                </a:tc>
                <a:tc>
                  <a:txBody>
                    <a:bodyPr/>
                    <a:lstStyle/>
                    <a:p>
                      <a:pPr algn="l"/>
                      <a:endParaRPr lang="en-US" sz="1200" dirty="0"/>
                    </a:p>
                  </a:txBody>
                  <a:tcPr anchor="ctr"/>
                </a:tc>
                <a:tc>
                  <a:txBody>
                    <a:bodyPr/>
                    <a:lstStyle/>
                    <a:p>
                      <a:pPr algn="l"/>
                      <a:endParaRPr lang="en-US" sz="1200" dirty="0"/>
                    </a:p>
                  </a:txBody>
                  <a:tcPr anchor="ctr"/>
                </a:tc>
                <a:extLst>
                  <a:ext uri="{0D108BD9-81ED-4DB2-BD59-A6C34878D82A}">
                    <a16:rowId xmlns:a16="http://schemas.microsoft.com/office/drawing/2014/main" val="1446219509"/>
                  </a:ext>
                </a:extLst>
              </a:tr>
              <a:tr h="288000">
                <a:tc>
                  <a:txBody>
                    <a:bodyPr/>
                    <a:lstStyle/>
                    <a:p>
                      <a:pPr algn="l" fontAlgn="b"/>
                      <a:r>
                        <a:rPr lang="en-US" sz="1200" b="0" i="0" u="none" strike="noStrike" dirty="0">
                          <a:solidFill>
                            <a:srgbClr val="000000"/>
                          </a:solidFill>
                          <a:effectLst/>
                          <a:latin typeface="Calibri" panose="020F0502020204030204" pitchFamily="34" charset="0"/>
                        </a:rPr>
                        <a:t>SH_STA_TRAF</a:t>
                      </a:r>
                    </a:p>
                  </a:txBody>
                  <a:tcPr marL="6114" marR="6114" marT="6114" marB="0" anchor="ctr"/>
                </a:tc>
                <a:tc>
                  <a:txBody>
                    <a:bodyPr/>
                    <a:lstStyle/>
                    <a:p>
                      <a:pPr algn="l" fontAlgn="b"/>
                      <a:r>
                        <a:rPr lang="en-US" sz="1200" b="0" i="0" u="none" strike="noStrike" dirty="0">
                          <a:solidFill>
                            <a:srgbClr val="000000"/>
                          </a:solidFill>
                          <a:effectLst/>
                          <a:latin typeface="Calibri" panose="020F0502020204030204" pitchFamily="34" charset="0"/>
                        </a:rPr>
                        <a:t>[3.6.1] Death rate due to road traffic injuries, per 100,000 population</a:t>
                      </a:r>
                    </a:p>
                  </a:txBody>
                  <a:tcPr marL="6114" marR="6114" marT="6114" marB="0" anchor="ctr"/>
                </a:tc>
                <a:tc>
                  <a:txBody>
                    <a:bodyPr/>
                    <a:lstStyle/>
                    <a:p>
                      <a:pPr algn="l"/>
                      <a:endParaRPr lang="en-US" sz="1200" dirty="0"/>
                    </a:p>
                  </a:txBody>
                  <a:tcPr anchor="ctr"/>
                </a:tc>
                <a:tc>
                  <a:txBody>
                    <a:bodyPr/>
                    <a:lstStyle/>
                    <a:p>
                      <a:pPr algn="l"/>
                      <a:endParaRPr lang="en-US" sz="1200" dirty="0"/>
                    </a:p>
                  </a:txBody>
                  <a:tcPr anchor="ctr"/>
                </a:tc>
                <a:extLst>
                  <a:ext uri="{0D108BD9-81ED-4DB2-BD59-A6C34878D82A}">
                    <a16:rowId xmlns:a16="http://schemas.microsoft.com/office/drawing/2014/main" val="914120465"/>
                  </a:ext>
                </a:extLst>
              </a:tr>
              <a:tr h="288000">
                <a:tc>
                  <a:txBody>
                    <a:bodyPr/>
                    <a:lstStyle/>
                    <a:p>
                      <a:pPr algn="l" fontAlgn="b"/>
                      <a:r>
                        <a:rPr lang="en-US" sz="1200" b="0" i="0" u="none" strike="noStrike" dirty="0">
                          <a:solidFill>
                            <a:srgbClr val="000000"/>
                          </a:solidFill>
                          <a:effectLst/>
                          <a:latin typeface="Calibri" panose="020F0502020204030204" pitchFamily="34" charset="0"/>
                        </a:rPr>
                        <a:t>SH_ACS_UNHC</a:t>
                      </a:r>
                    </a:p>
                  </a:txBody>
                  <a:tcPr marL="6114" marR="6114" marT="6114" marB="0" anchor="ctr"/>
                </a:tc>
                <a:tc>
                  <a:txBody>
                    <a:bodyPr/>
                    <a:lstStyle/>
                    <a:p>
                      <a:pPr algn="l" fontAlgn="b"/>
                      <a:r>
                        <a:rPr lang="en-US" sz="1200" b="0" i="0" u="none" strike="noStrike" dirty="0">
                          <a:solidFill>
                            <a:srgbClr val="000000"/>
                          </a:solidFill>
                          <a:effectLst/>
                          <a:latin typeface="Calibri" panose="020F0502020204030204" pitchFamily="34" charset="0"/>
                        </a:rPr>
                        <a:t>[3.8.1] Universal health coverage (UHC) service coverage index</a:t>
                      </a:r>
                    </a:p>
                  </a:txBody>
                  <a:tcPr marL="6114" marR="6114" marT="6114" marB="0" anchor="ctr"/>
                </a:tc>
                <a:tc>
                  <a:txBody>
                    <a:bodyPr/>
                    <a:lstStyle/>
                    <a:p>
                      <a:pPr algn="l"/>
                      <a:endParaRPr lang="en-US" sz="1200" dirty="0"/>
                    </a:p>
                  </a:txBody>
                  <a:tcPr anchor="ctr"/>
                </a:tc>
                <a:tc>
                  <a:txBody>
                    <a:bodyPr/>
                    <a:lstStyle/>
                    <a:p>
                      <a:pPr algn="l"/>
                      <a:endParaRPr lang="en-US" sz="1200" dirty="0"/>
                    </a:p>
                  </a:txBody>
                  <a:tcPr anchor="ctr"/>
                </a:tc>
                <a:extLst>
                  <a:ext uri="{0D108BD9-81ED-4DB2-BD59-A6C34878D82A}">
                    <a16:rowId xmlns:a16="http://schemas.microsoft.com/office/drawing/2014/main" val="2599693779"/>
                  </a:ext>
                </a:extLst>
              </a:tr>
              <a:tr h="288000">
                <a:tc>
                  <a:txBody>
                    <a:bodyPr/>
                    <a:lstStyle/>
                    <a:p>
                      <a:pPr algn="l" fontAlgn="b"/>
                      <a:r>
                        <a:rPr lang="en-US" sz="1200" b="0" i="0" u="none" strike="noStrike" dirty="0">
                          <a:solidFill>
                            <a:srgbClr val="000000"/>
                          </a:solidFill>
                          <a:effectLst/>
                          <a:latin typeface="Calibri" panose="020F0502020204030204" pitchFamily="34" charset="0"/>
                        </a:rPr>
                        <a:t>EN_WBE_PMNR</a:t>
                      </a:r>
                    </a:p>
                  </a:txBody>
                  <a:tcPr marL="6114" marR="6114" marT="6114" marB="0" anchor="ctr"/>
                </a:tc>
                <a:tc>
                  <a:txBody>
                    <a:bodyPr/>
                    <a:lstStyle/>
                    <a:p>
                      <a:pPr algn="l" fontAlgn="b"/>
                      <a:r>
                        <a:rPr lang="en-US" sz="1200" b="0" i="0" u="none" strike="noStrike" dirty="0">
                          <a:solidFill>
                            <a:srgbClr val="000000"/>
                          </a:solidFill>
                          <a:effectLst/>
                          <a:latin typeface="Calibri" panose="020F0502020204030204" pitchFamily="34" charset="0"/>
                        </a:rPr>
                        <a:t>[6.6.1] Water body extent (permanent) (square </a:t>
                      </a:r>
                      <a:r>
                        <a:rPr lang="en-US" sz="1200" b="0" i="0" u="none" strike="noStrike" dirty="0" err="1">
                          <a:solidFill>
                            <a:srgbClr val="000000"/>
                          </a:solidFill>
                          <a:effectLst/>
                          <a:latin typeface="Calibri" panose="020F0502020204030204" pitchFamily="34" charset="0"/>
                        </a:rPr>
                        <a:t>kilometres</a:t>
                      </a:r>
                      <a:r>
                        <a:rPr lang="en-US" sz="1200" b="0" i="0" u="none" strike="noStrike" dirty="0">
                          <a:solidFill>
                            <a:srgbClr val="000000"/>
                          </a:solidFill>
                          <a:effectLst/>
                          <a:latin typeface="Calibri" panose="020F0502020204030204" pitchFamily="34" charset="0"/>
                        </a:rPr>
                        <a:t>)</a:t>
                      </a:r>
                    </a:p>
                  </a:txBody>
                  <a:tcPr marL="6114" marR="6114" marT="6114" marB="0" anchor="ctr"/>
                </a:tc>
                <a:tc>
                  <a:txBody>
                    <a:bodyPr/>
                    <a:lstStyle/>
                    <a:p>
                      <a:pPr algn="l"/>
                      <a:endParaRPr lang="en-US" sz="1200" dirty="0"/>
                    </a:p>
                  </a:txBody>
                  <a:tcPr anchor="ctr"/>
                </a:tc>
                <a:tc>
                  <a:txBody>
                    <a:bodyPr/>
                    <a:lstStyle/>
                    <a:p>
                      <a:pPr algn="l"/>
                      <a:endParaRPr lang="en-US" sz="1200" dirty="0"/>
                    </a:p>
                  </a:txBody>
                  <a:tcPr anchor="ctr"/>
                </a:tc>
                <a:extLst>
                  <a:ext uri="{0D108BD9-81ED-4DB2-BD59-A6C34878D82A}">
                    <a16:rowId xmlns:a16="http://schemas.microsoft.com/office/drawing/2014/main" val="2049834471"/>
                  </a:ext>
                </a:extLst>
              </a:tr>
              <a:tr h="288000">
                <a:tc>
                  <a:txBody>
                    <a:bodyPr/>
                    <a:lstStyle/>
                    <a:p>
                      <a:pPr algn="l" fontAlgn="b"/>
                      <a:r>
                        <a:rPr lang="en-US" sz="1200" b="0" i="0" u="none" strike="noStrike" dirty="0">
                          <a:solidFill>
                            <a:srgbClr val="000000"/>
                          </a:solidFill>
                          <a:effectLst/>
                          <a:latin typeface="Calibri" panose="020F0502020204030204" pitchFamily="34" charset="0"/>
                        </a:rPr>
                        <a:t>EN_ATM_CO2</a:t>
                      </a:r>
                    </a:p>
                  </a:txBody>
                  <a:tcPr marL="6114" marR="6114" marT="6114" marB="0" anchor="ctr"/>
                </a:tc>
                <a:tc>
                  <a:txBody>
                    <a:bodyPr/>
                    <a:lstStyle/>
                    <a:p>
                      <a:pPr algn="l" fontAlgn="b"/>
                      <a:r>
                        <a:rPr lang="en-US" sz="1200" b="0" i="0" u="none" strike="noStrike" dirty="0">
                          <a:solidFill>
                            <a:srgbClr val="000000"/>
                          </a:solidFill>
                          <a:effectLst/>
                          <a:latin typeface="Calibri" panose="020F0502020204030204" pitchFamily="34" charset="0"/>
                        </a:rPr>
                        <a:t>[9.4.1] Carbon dioxide emissions from fuel combustion, in million tones</a:t>
                      </a:r>
                    </a:p>
                  </a:txBody>
                  <a:tcPr marL="6114" marR="6114" marT="6114" marB="0" anchor="ctr"/>
                </a:tc>
                <a:tc>
                  <a:txBody>
                    <a:bodyPr/>
                    <a:lstStyle/>
                    <a:p>
                      <a:pPr algn="l"/>
                      <a:endParaRPr lang="en-US" sz="1200" dirty="0"/>
                    </a:p>
                  </a:txBody>
                  <a:tcPr anchor="ctr"/>
                </a:tc>
                <a:tc>
                  <a:txBody>
                    <a:bodyPr/>
                    <a:lstStyle/>
                    <a:p>
                      <a:pPr algn="l"/>
                      <a:endParaRPr lang="en-US" sz="1200" dirty="0"/>
                    </a:p>
                  </a:txBody>
                  <a:tcPr anchor="ctr"/>
                </a:tc>
                <a:extLst>
                  <a:ext uri="{0D108BD9-81ED-4DB2-BD59-A6C34878D82A}">
                    <a16:rowId xmlns:a16="http://schemas.microsoft.com/office/drawing/2014/main" val="3943379301"/>
                  </a:ext>
                </a:extLst>
              </a:tr>
              <a:tr h="288000">
                <a:tc>
                  <a:txBody>
                    <a:bodyPr/>
                    <a:lstStyle/>
                    <a:p>
                      <a:pPr algn="l" fontAlgn="b"/>
                      <a:r>
                        <a:rPr lang="en-US" sz="1200" b="0" i="0" u="none" strike="noStrike" dirty="0">
                          <a:solidFill>
                            <a:srgbClr val="000000"/>
                          </a:solidFill>
                          <a:effectLst/>
                          <a:latin typeface="Calibri" panose="020F0502020204030204" pitchFamily="34" charset="0"/>
                        </a:rPr>
                        <a:t>GB_POP_SCIERD</a:t>
                      </a:r>
                    </a:p>
                  </a:txBody>
                  <a:tcPr marL="6114" marR="6114" marT="6114" marB="0" anchor="ctr"/>
                </a:tc>
                <a:tc>
                  <a:txBody>
                    <a:bodyPr/>
                    <a:lstStyle/>
                    <a:p>
                      <a:pPr algn="l" fontAlgn="b"/>
                      <a:r>
                        <a:rPr lang="en-US" sz="1200" b="0" i="0" u="none" strike="noStrike" dirty="0">
                          <a:solidFill>
                            <a:srgbClr val="000000"/>
                          </a:solidFill>
                          <a:effectLst/>
                          <a:latin typeface="Calibri" panose="020F0502020204030204" pitchFamily="34" charset="0"/>
                        </a:rPr>
                        <a:t>[9.5.2] Researchers (in full-time equivalent) per million inhabitants</a:t>
                      </a:r>
                    </a:p>
                  </a:txBody>
                  <a:tcPr marL="6114" marR="6114" marT="6114" marB="0" anchor="ctr"/>
                </a:tc>
                <a:tc>
                  <a:txBody>
                    <a:bodyPr/>
                    <a:lstStyle/>
                    <a:p>
                      <a:pPr algn="l"/>
                      <a:endParaRPr lang="en-US" sz="1200" dirty="0"/>
                    </a:p>
                  </a:txBody>
                  <a:tcPr anchor="ctr"/>
                </a:tc>
                <a:tc>
                  <a:txBody>
                    <a:bodyPr/>
                    <a:lstStyle/>
                    <a:p>
                      <a:pPr algn="l"/>
                      <a:endParaRPr lang="en-US" sz="1200" dirty="0"/>
                    </a:p>
                  </a:txBody>
                  <a:tcPr anchor="ctr"/>
                </a:tc>
                <a:extLst>
                  <a:ext uri="{0D108BD9-81ED-4DB2-BD59-A6C34878D82A}">
                    <a16:rowId xmlns:a16="http://schemas.microsoft.com/office/drawing/2014/main" val="3784731763"/>
                  </a:ext>
                </a:extLst>
              </a:tr>
              <a:tr h="288000">
                <a:tc>
                  <a:txBody>
                    <a:bodyPr/>
                    <a:lstStyle/>
                    <a:p>
                      <a:pPr algn="l" fontAlgn="b"/>
                      <a:r>
                        <a:rPr lang="en-US" sz="1200" b="0" i="0" u="none" strike="noStrike" dirty="0">
                          <a:solidFill>
                            <a:srgbClr val="000000"/>
                          </a:solidFill>
                          <a:effectLst/>
                          <a:latin typeface="Calibri" panose="020F0502020204030204" pitchFamily="34" charset="0"/>
                        </a:rPr>
                        <a:t>EN_LND_CNSPOP</a:t>
                      </a:r>
                    </a:p>
                  </a:txBody>
                  <a:tcPr marL="6114" marR="6114" marT="6114" marB="0" anchor="ctr"/>
                </a:tc>
                <a:tc>
                  <a:txBody>
                    <a:bodyPr/>
                    <a:lstStyle/>
                    <a:p>
                      <a:pPr algn="l" fontAlgn="b"/>
                      <a:r>
                        <a:rPr lang="en-US" sz="1200" b="0" i="0" u="none" strike="noStrike" dirty="0">
                          <a:solidFill>
                            <a:srgbClr val="000000"/>
                          </a:solidFill>
                          <a:effectLst/>
                          <a:latin typeface="Calibri" panose="020F0502020204030204" pitchFamily="34" charset="0"/>
                        </a:rPr>
                        <a:t>[11.3.1] Ratio of land consumption rate to population growth rate</a:t>
                      </a:r>
                    </a:p>
                  </a:txBody>
                  <a:tcPr marL="6114" marR="6114" marT="6114" marB="0" anchor="ctr"/>
                </a:tc>
                <a:tc>
                  <a:txBody>
                    <a:bodyPr/>
                    <a:lstStyle/>
                    <a:p>
                      <a:pPr algn="l"/>
                      <a:endParaRPr lang="en-US" sz="1200" dirty="0"/>
                    </a:p>
                  </a:txBody>
                  <a:tcPr anchor="ctr"/>
                </a:tc>
                <a:tc>
                  <a:txBody>
                    <a:bodyPr/>
                    <a:lstStyle/>
                    <a:p>
                      <a:pPr algn="l"/>
                      <a:endParaRPr lang="en-US" sz="1200" dirty="0"/>
                    </a:p>
                  </a:txBody>
                  <a:tcPr anchor="ctr"/>
                </a:tc>
                <a:extLst>
                  <a:ext uri="{0D108BD9-81ED-4DB2-BD59-A6C34878D82A}">
                    <a16:rowId xmlns:a16="http://schemas.microsoft.com/office/drawing/2014/main" val="3557543362"/>
                  </a:ext>
                </a:extLst>
              </a:tr>
              <a:tr h="288000">
                <a:tc>
                  <a:txBody>
                    <a:bodyPr/>
                    <a:lstStyle/>
                    <a:p>
                      <a:pPr algn="l" fontAlgn="b"/>
                      <a:r>
                        <a:rPr lang="en-US" sz="1200" b="0" i="0" u="none" strike="noStrike" dirty="0">
                          <a:solidFill>
                            <a:srgbClr val="000000"/>
                          </a:solidFill>
                          <a:effectLst/>
                          <a:latin typeface="Calibri" panose="020F0502020204030204" pitchFamily="34" charset="0"/>
                        </a:rPr>
                        <a:t>AG_LND_TOTL</a:t>
                      </a:r>
                    </a:p>
                  </a:txBody>
                  <a:tcPr marL="6114" marR="6114" marT="6114" marB="0" anchor="ctr"/>
                </a:tc>
                <a:tc>
                  <a:txBody>
                    <a:bodyPr/>
                    <a:lstStyle/>
                    <a:p>
                      <a:pPr algn="l" fontAlgn="b"/>
                      <a:r>
                        <a:rPr lang="en-US" sz="1200" b="0" i="0" u="none" strike="noStrike" dirty="0">
                          <a:solidFill>
                            <a:srgbClr val="000000"/>
                          </a:solidFill>
                          <a:effectLst/>
                          <a:latin typeface="Calibri" panose="020F0502020204030204" pitchFamily="34" charset="0"/>
                        </a:rPr>
                        <a:t>[15.1.1] Land area (thousands hectares)</a:t>
                      </a:r>
                    </a:p>
                  </a:txBody>
                  <a:tcPr marL="6114" marR="6114" marT="6114" marB="0" anchor="ctr"/>
                </a:tc>
                <a:tc>
                  <a:txBody>
                    <a:bodyPr/>
                    <a:lstStyle/>
                    <a:p>
                      <a:pPr algn="l"/>
                      <a:endParaRPr lang="en-US" sz="1200" dirty="0"/>
                    </a:p>
                  </a:txBody>
                  <a:tcPr anchor="ctr"/>
                </a:tc>
                <a:tc>
                  <a:txBody>
                    <a:bodyPr/>
                    <a:lstStyle/>
                    <a:p>
                      <a:pPr algn="l"/>
                      <a:endParaRPr lang="en-US" sz="1200" dirty="0"/>
                    </a:p>
                  </a:txBody>
                  <a:tcPr anchor="ctr"/>
                </a:tc>
                <a:extLst>
                  <a:ext uri="{0D108BD9-81ED-4DB2-BD59-A6C34878D82A}">
                    <a16:rowId xmlns:a16="http://schemas.microsoft.com/office/drawing/2014/main" val="3852634806"/>
                  </a:ext>
                </a:extLst>
              </a:tr>
              <a:tr h="288000">
                <a:tc>
                  <a:txBody>
                    <a:bodyPr/>
                    <a:lstStyle/>
                    <a:p>
                      <a:pPr algn="l" fontAlgn="b"/>
                      <a:r>
                        <a:rPr lang="en-US" sz="1200" b="0" i="0" u="none" strike="noStrike" dirty="0">
                          <a:solidFill>
                            <a:srgbClr val="000000"/>
                          </a:solidFill>
                          <a:effectLst/>
                          <a:latin typeface="Calibri" panose="020F0502020204030204" pitchFamily="34" charset="0"/>
                        </a:rPr>
                        <a:t>GR_G14_XDC</a:t>
                      </a:r>
                    </a:p>
                  </a:txBody>
                  <a:tcPr marL="6114" marR="6114" marT="6114" marB="0" anchor="ctr"/>
                </a:tc>
                <a:tc>
                  <a:txBody>
                    <a:bodyPr/>
                    <a:lstStyle/>
                    <a:p>
                      <a:pPr algn="l" fontAlgn="b"/>
                      <a:r>
                        <a:rPr lang="en-US" sz="1200" b="0" i="0" u="none" strike="noStrike" dirty="0">
                          <a:solidFill>
                            <a:srgbClr val="000000"/>
                          </a:solidFill>
                          <a:effectLst/>
                          <a:latin typeface="Calibri" panose="020F0502020204030204" pitchFamily="34" charset="0"/>
                        </a:rPr>
                        <a:t>[17.1.1] Total government revenue, in trillion local currency</a:t>
                      </a:r>
                    </a:p>
                  </a:txBody>
                  <a:tcPr marL="6114" marR="6114" marT="6114" marB="0" anchor="ctr"/>
                </a:tc>
                <a:tc>
                  <a:txBody>
                    <a:bodyPr/>
                    <a:lstStyle/>
                    <a:p>
                      <a:pPr algn="l"/>
                      <a:endParaRPr lang="en-US" sz="1200" dirty="0"/>
                    </a:p>
                  </a:txBody>
                  <a:tcPr anchor="ctr"/>
                </a:tc>
                <a:tc>
                  <a:txBody>
                    <a:bodyPr/>
                    <a:lstStyle/>
                    <a:p>
                      <a:pPr algn="l"/>
                      <a:endParaRPr lang="en-US" sz="1200" dirty="0"/>
                    </a:p>
                  </a:txBody>
                  <a:tcPr anchor="ctr"/>
                </a:tc>
                <a:extLst>
                  <a:ext uri="{0D108BD9-81ED-4DB2-BD59-A6C34878D82A}">
                    <a16:rowId xmlns:a16="http://schemas.microsoft.com/office/drawing/2014/main" val="810775577"/>
                  </a:ext>
                </a:extLst>
              </a:tr>
              <a:tr h="288000">
                <a:tc>
                  <a:txBody>
                    <a:bodyPr/>
                    <a:lstStyle/>
                    <a:p>
                      <a:pPr algn="l" fontAlgn="b"/>
                      <a:r>
                        <a:rPr lang="en-US" sz="1200" b="0" i="0" u="none" strike="noStrike" dirty="0">
                          <a:solidFill>
                            <a:srgbClr val="000000"/>
                          </a:solidFill>
                          <a:effectLst/>
                          <a:latin typeface="Calibri" panose="020F0502020204030204" pitchFamily="34" charset="0"/>
                        </a:rPr>
                        <a:t>IT_USE_II99</a:t>
                      </a:r>
                    </a:p>
                  </a:txBody>
                  <a:tcPr marL="6114" marR="6114" marT="6114" marB="0" anchor="ctr"/>
                </a:tc>
                <a:tc>
                  <a:txBody>
                    <a:bodyPr/>
                    <a:lstStyle/>
                    <a:p>
                      <a:pPr algn="l" fontAlgn="b"/>
                      <a:r>
                        <a:rPr lang="fr-FR" sz="1200" b="0" i="0" u="none" strike="noStrike" dirty="0">
                          <a:solidFill>
                            <a:srgbClr val="000000"/>
                          </a:solidFill>
                          <a:effectLst/>
                          <a:latin typeface="Calibri" panose="020F0502020204030204" pitchFamily="34" charset="0"/>
                        </a:rPr>
                        <a:t>[17.8.1] Internet </a:t>
                      </a:r>
                      <a:r>
                        <a:rPr lang="fr-FR" sz="1200" b="0" i="0" u="none" strike="noStrike" dirty="0" err="1">
                          <a:solidFill>
                            <a:srgbClr val="000000"/>
                          </a:solidFill>
                          <a:effectLst/>
                          <a:latin typeface="Calibri" panose="020F0502020204030204" pitchFamily="34" charset="0"/>
                        </a:rPr>
                        <a:t>users</a:t>
                      </a:r>
                      <a:r>
                        <a:rPr lang="fr-FR" sz="1200" b="0" i="0" u="none" strike="noStrike" dirty="0">
                          <a:solidFill>
                            <a:srgbClr val="000000"/>
                          </a:solidFill>
                          <a:effectLst/>
                          <a:latin typeface="Calibri" panose="020F0502020204030204" pitchFamily="34" charset="0"/>
                        </a:rPr>
                        <a:t> per 100 </a:t>
                      </a:r>
                      <a:r>
                        <a:rPr lang="fr-FR" sz="1200" b="0" i="0" u="none" strike="noStrike" dirty="0" err="1">
                          <a:solidFill>
                            <a:srgbClr val="000000"/>
                          </a:solidFill>
                          <a:effectLst/>
                          <a:latin typeface="Calibri" panose="020F0502020204030204" pitchFamily="34" charset="0"/>
                        </a:rPr>
                        <a:t>inhabitants</a:t>
                      </a:r>
                      <a:endParaRPr lang="fr-FR" sz="1200" b="0" i="0" u="none" strike="noStrike" dirty="0">
                        <a:solidFill>
                          <a:srgbClr val="000000"/>
                        </a:solidFill>
                        <a:effectLst/>
                        <a:latin typeface="Calibri" panose="020F0502020204030204" pitchFamily="34" charset="0"/>
                      </a:endParaRPr>
                    </a:p>
                  </a:txBody>
                  <a:tcPr marL="6114" marR="6114" marT="6114" marB="0" anchor="ctr"/>
                </a:tc>
                <a:tc>
                  <a:txBody>
                    <a:bodyPr/>
                    <a:lstStyle/>
                    <a:p>
                      <a:pPr algn="l"/>
                      <a:endParaRPr lang="en-US" sz="1200" dirty="0"/>
                    </a:p>
                  </a:txBody>
                  <a:tcPr anchor="ctr"/>
                </a:tc>
                <a:tc>
                  <a:txBody>
                    <a:bodyPr/>
                    <a:lstStyle/>
                    <a:p>
                      <a:pPr algn="l"/>
                      <a:endParaRPr lang="en-US" sz="1200" dirty="0"/>
                    </a:p>
                  </a:txBody>
                  <a:tcPr anchor="ctr"/>
                </a:tc>
                <a:extLst>
                  <a:ext uri="{0D108BD9-81ED-4DB2-BD59-A6C34878D82A}">
                    <a16:rowId xmlns:a16="http://schemas.microsoft.com/office/drawing/2014/main" val="2154423001"/>
                  </a:ext>
                </a:extLst>
              </a:tr>
            </a:tbl>
          </a:graphicData>
        </a:graphic>
      </p:graphicFrame>
      <p:sp>
        <p:nvSpPr>
          <p:cNvPr id="4" name="Slide Number Placeholder 3">
            <a:extLst>
              <a:ext uri="{FF2B5EF4-FFF2-40B4-BE49-F238E27FC236}">
                <a16:creationId xmlns:a16="http://schemas.microsoft.com/office/drawing/2014/main" id="{90AB6A27-4B0C-E0F7-C5C0-E4F6131AA761}"/>
              </a:ext>
            </a:extLst>
          </p:cNvPr>
          <p:cNvSpPr>
            <a:spLocks noGrp="1"/>
          </p:cNvSpPr>
          <p:nvPr>
            <p:ph type="sldNum" sz="quarter" idx="12"/>
          </p:nvPr>
        </p:nvSpPr>
        <p:spPr/>
        <p:txBody>
          <a:bodyPr/>
          <a:lstStyle/>
          <a:p>
            <a:fld id="{C9CA4384-AE8E-46E5-BBCD-64CFDC07B3E9}" type="slidenum">
              <a:rPr lang="en-US" smtClean="0"/>
              <a:t>49</a:t>
            </a:fld>
            <a:endParaRPr lang="en-US"/>
          </a:p>
        </p:txBody>
      </p:sp>
    </p:spTree>
    <p:custDataLst>
      <p:tags r:id="rId1"/>
    </p:custDataLst>
    <p:extLst>
      <p:ext uri="{BB962C8B-B14F-4D97-AF65-F5344CB8AC3E}">
        <p14:creationId xmlns:p14="http://schemas.microsoft.com/office/powerpoint/2010/main" val="23599112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bg">
            <a:hlinkClick r:id="" action="ppaction://media"/>
            <a:extLst>
              <a:ext uri="{FF2B5EF4-FFF2-40B4-BE49-F238E27FC236}">
                <a16:creationId xmlns:a16="http://schemas.microsoft.com/office/drawing/2014/main" id="{D4547AE9-36A5-F257-2E2A-0B6EFAFDC900}"/>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42335" y="595306"/>
            <a:ext cx="9059333" cy="2987675"/>
          </a:xfrm>
          <a:prstGeom prst="rect">
            <a:avLst/>
          </a:prstGeom>
        </p:spPr>
      </p:pic>
      <p:pic>
        <p:nvPicPr>
          <p:cNvPr id="6" name="Picture 5">
            <a:extLst>
              <a:ext uri="{FF2B5EF4-FFF2-40B4-BE49-F238E27FC236}">
                <a16:creationId xmlns:a16="http://schemas.microsoft.com/office/drawing/2014/main" id="{59900688-AE77-3CE7-BA1D-C0F56C57EB44}"/>
              </a:ext>
            </a:extLst>
          </p:cNvPr>
          <p:cNvPicPr>
            <a:picLocks noChangeAspect="1"/>
          </p:cNvPicPr>
          <p:nvPr/>
        </p:nvPicPr>
        <p:blipFill>
          <a:blip r:embed="rId7"/>
          <a:stretch>
            <a:fillRect/>
          </a:stretch>
        </p:blipFill>
        <p:spPr>
          <a:xfrm>
            <a:off x="0" y="6860"/>
            <a:ext cx="9144000" cy="942528"/>
          </a:xfrm>
          <a:prstGeom prst="rect">
            <a:avLst/>
          </a:prstGeom>
        </p:spPr>
      </p:pic>
      <p:sp>
        <p:nvSpPr>
          <p:cNvPr id="4" name="TextBox 3">
            <a:extLst>
              <a:ext uri="{FF2B5EF4-FFF2-40B4-BE49-F238E27FC236}">
                <a16:creationId xmlns:a16="http://schemas.microsoft.com/office/drawing/2014/main" id="{701A8FA4-FDC3-4C28-502C-57ABCA1F50C4}"/>
              </a:ext>
            </a:extLst>
          </p:cNvPr>
          <p:cNvSpPr txBox="1"/>
          <p:nvPr/>
        </p:nvSpPr>
        <p:spPr>
          <a:xfrm>
            <a:off x="1921933" y="580056"/>
            <a:ext cx="5300133" cy="369332"/>
          </a:xfrm>
          <a:prstGeom prst="rect">
            <a:avLst/>
          </a:prstGeom>
          <a:noFill/>
        </p:spPr>
        <p:txBody>
          <a:bodyPr wrap="square">
            <a:spAutoFit/>
          </a:bodyPr>
          <a:lstStyle/>
          <a:p>
            <a:r>
              <a:rPr lang="en-US" dirty="0">
                <a:hlinkClick r:id="rId8"/>
              </a:rPr>
              <a:t>https://datacatalog.unescwa.org/sdmx/converter</a:t>
            </a:r>
            <a:r>
              <a:rPr lang="en-US" dirty="0"/>
              <a:t> </a:t>
            </a:r>
          </a:p>
        </p:txBody>
      </p:sp>
      <p:pic>
        <p:nvPicPr>
          <p:cNvPr id="8" name="Picture 7">
            <a:extLst>
              <a:ext uri="{FF2B5EF4-FFF2-40B4-BE49-F238E27FC236}">
                <a16:creationId xmlns:a16="http://schemas.microsoft.com/office/drawing/2014/main" id="{846D85FE-D152-CE96-D6AF-AE7F895DAE43}"/>
              </a:ext>
            </a:extLst>
          </p:cNvPr>
          <p:cNvPicPr>
            <a:picLocks noChangeAspect="1"/>
          </p:cNvPicPr>
          <p:nvPr/>
        </p:nvPicPr>
        <p:blipFill rotWithShape="1">
          <a:blip r:embed="rId9"/>
          <a:srcRect t="16766" b="13414"/>
          <a:stretch/>
        </p:blipFill>
        <p:spPr>
          <a:xfrm>
            <a:off x="0" y="3589764"/>
            <a:ext cx="9144000" cy="790627"/>
          </a:xfrm>
          <a:prstGeom prst="rect">
            <a:avLst/>
          </a:prstGeom>
        </p:spPr>
      </p:pic>
      <p:pic>
        <p:nvPicPr>
          <p:cNvPr id="10" name="Picture 9">
            <a:extLst>
              <a:ext uri="{FF2B5EF4-FFF2-40B4-BE49-F238E27FC236}">
                <a16:creationId xmlns:a16="http://schemas.microsoft.com/office/drawing/2014/main" id="{914FED0A-5850-F494-4A39-1AE10F2DA6C5}"/>
              </a:ext>
            </a:extLst>
          </p:cNvPr>
          <p:cNvPicPr>
            <a:picLocks noChangeAspect="1"/>
          </p:cNvPicPr>
          <p:nvPr/>
        </p:nvPicPr>
        <p:blipFill rotWithShape="1">
          <a:blip r:embed="rId10"/>
          <a:srcRect t="21123" b="9368"/>
          <a:stretch/>
        </p:blipFill>
        <p:spPr>
          <a:xfrm>
            <a:off x="2728068" y="4366471"/>
            <a:ext cx="3334215" cy="503245"/>
          </a:xfrm>
          <a:prstGeom prst="rect">
            <a:avLst/>
          </a:prstGeom>
        </p:spPr>
      </p:pic>
      <p:sp>
        <p:nvSpPr>
          <p:cNvPr id="3" name="TextBox 2">
            <a:extLst>
              <a:ext uri="{FF2B5EF4-FFF2-40B4-BE49-F238E27FC236}">
                <a16:creationId xmlns:a16="http://schemas.microsoft.com/office/drawing/2014/main" id="{FFADFFB5-9773-C077-E799-9DBB993DC830}"/>
              </a:ext>
            </a:extLst>
          </p:cNvPr>
          <p:cNvSpPr txBox="1"/>
          <p:nvPr/>
        </p:nvSpPr>
        <p:spPr>
          <a:xfrm>
            <a:off x="0" y="4893242"/>
            <a:ext cx="5027744" cy="230832"/>
          </a:xfrm>
          <a:prstGeom prst="rect">
            <a:avLst/>
          </a:prstGeom>
          <a:noFill/>
        </p:spPr>
        <p:txBody>
          <a:bodyPr wrap="square" rtlCol="0">
            <a:spAutoFit/>
          </a:bodyPr>
          <a:lstStyle/>
          <a:p>
            <a:r>
              <a:rPr lang="en-US" sz="900" dirty="0"/>
              <a:t>Note: To use the ESCWA SDMX Converter, please ensure that JavaScript (JS) is enabled on your browser. </a:t>
            </a:r>
          </a:p>
        </p:txBody>
      </p:sp>
      <p:sp>
        <p:nvSpPr>
          <p:cNvPr id="5" name="Rectangle 4">
            <a:extLst>
              <a:ext uri="{FF2B5EF4-FFF2-40B4-BE49-F238E27FC236}">
                <a16:creationId xmlns:a16="http://schemas.microsoft.com/office/drawing/2014/main" id="{A63E8C16-0F9A-3CD3-4BC8-7A627CA6800B}"/>
              </a:ext>
            </a:extLst>
          </p:cNvPr>
          <p:cNvSpPr/>
          <p:nvPr/>
        </p:nvSpPr>
        <p:spPr>
          <a:xfrm>
            <a:off x="2857500" y="4358851"/>
            <a:ext cx="1569720" cy="5032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F6A4587-04DB-9A1E-3BAB-DA812F7FAF94}"/>
              </a:ext>
            </a:extLst>
          </p:cNvPr>
          <p:cNvSpPr/>
          <p:nvPr/>
        </p:nvSpPr>
        <p:spPr>
          <a:xfrm>
            <a:off x="6951644" y="135635"/>
            <a:ext cx="716096" cy="3051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67D59AF2-48D2-9E2C-9EF8-5685AB7960B2}"/>
              </a:ext>
            </a:extLst>
          </p:cNvPr>
          <p:cNvSpPr>
            <a:spLocks noGrp="1"/>
          </p:cNvSpPr>
          <p:nvPr>
            <p:ph type="sldNum" sz="quarter" idx="12"/>
          </p:nvPr>
        </p:nvSpPr>
        <p:spPr/>
        <p:txBody>
          <a:bodyPr/>
          <a:lstStyle/>
          <a:p>
            <a:fld id="{C9CA4384-AE8E-46E5-BBCD-64CFDC07B3E9}" type="slidenum">
              <a:rPr lang="en-US" smtClean="0"/>
              <a:t>5</a:t>
            </a:fld>
            <a:endParaRPr lang="en-US"/>
          </a:p>
        </p:txBody>
      </p:sp>
    </p:spTree>
    <p:custDataLst>
      <p:tags r:id="rId1"/>
    </p:custDataLst>
    <p:extLst>
      <p:ext uri="{BB962C8B-B14F-4D97-AF65-F5344CB8AC3E}">
        <p14:creationId xmlns:p14="http://schemas.microsoft.com/office/powerpoint/2010/main" val="534174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02F752-5D2E-4FB8-8909-30B4EF632BD7}"/>
              </a:ext>
            </a:extLst>
          </p:cNvPr>
          <p:cNvSpPr txBox="1"/>
          <p:nvPr/>
        </p:nvSpPr>
        <p:spPr>
          <a:xfrm>
            <a:off x="492980" y="297508"/>
            <a:ext cx="6035040" cy="400110"/>
          </a:xfrm>
          <a:prstGeom prst="rect">
            <a:avLst/>
          </a:prstGeom>
          <a:noFill/>
        </p:spPr>
        <p:txBody>
          <a:bodyPr wrap="square" rtlCol="0">
            <a:spAutoFit/>
          </a:bodyPr>
          <a:lstStyle/>
          <a:p>
            <a:r>
              <a:rPr lang="en-US" sz="2000" b="1" dirty="0">
                <a:solidFill>
                  <a:schemeClr val="bg2">
                    <a:lumMod val="25000"/>
                  </a:schemeClr>
                </a:solidFill>
              </a:rPr>
              <a:t>Coding Unit Measure &amp; Unit Multiplier – solution</a:t>
            </a:r>
          </a:p>
        </p:txBody>
      </p:sp>
      <p:graphicFrame>
        <p:nvGraphicFramePr>
          <p:cNvPr id="2" name="Table 3">
            <a:extLst>
              <a:ext uri="{FF2B5EF4-FFF2-40B4-BE49-F238E27FC236}">
                <a16:creationId xmlns:a16="http://schemas.microsoft.com/office/drawing/2014/main" id="{536EA3F9-F6CF-4C20-A70A-065D71BEF6BA}"/>
              </a:ext>
            </a:extLst>
          </p:cNvPr>
          <p:cNvGraphicFramePr>
            <a:graphicFrameLocks noGrp="1"/>
          </p:cNvGraphicFramePr>
          <p:nvPr>
            <p:extLst>
              <p:ext uri="{D42A27DB-BD31-4B8C-83A1-F6EECF244321}">
                <p14:modId xmlns:p14="http://schemas.microsoft.com/office/powerpoint/2010/main" val="1063279021"/>
              </p:ext>
            </p:extLst>
          </p:nvPr>
        </p:nvGraphicFramePr>
        <p:xfrm>
          <a:off x="116953" y="714365"/>
          <a:ext cx="8899453" cy="4018320"/>
        </p:xfrm>
        <a:graphic>
          <a:graphicData uri="http://schemas.openxmlformats.org/drawingml/2006/table">
            <a:tbl>
              <a:tblPr firstRow="1" bandRow="1">
                <a:tableStyleId>{5C22544A-7EE6-4342-B048-85BDC9FD1C3A}</a:tableStyleId>
              </a:tblPr>
              <a:tblGrid>
                <a:gridCol w="1333825">
                  <a:extLst>
                    <a:ext uri="{9D8B030D-6E8A-4147-A177-3AD203B41FA5}">
                      <a16:colId xmlns:a16="http://schemas.microsoft.com/office/drawing/2014/main" val="379331091"/>
                    </a:ext>
                  </a:extLst>
                </a:gridCol>
                <a:gridCol w="4429023">
                  <a:extLst>
                    <a:ext uri="{9D8B030D-6E8A-4147-A177-3AD203B41FA5}">
                      <a16:colId xmlns:a16="http://schemas.microsoft.com/office/drawing/2014/main" val="1006688580"/>
                    </a:ext>
                  </a:extLst>
                </a:gridCol>
                <a:gridCol w="2108904">
                  <a:extLst>
                    <a:ext uri="{9D8B030D-6E8A-4147-A177-3AD203B41FA5}">
                      <a16:colId xmlns:a16="http://schemas.microsoft.com/office/drawing/2014/main" val="3200130960"/>
                    </a:ext>
                  </a:extLst>
                </a:gridCol>
                <a:gridCol w="1027701">
                  <a:extLst>
                    <a:ext uri="{9D8B030D-6E8A-4147-A177-3AD203B41FA5}">
                      <a16:colId xmlns:a16="http://schemas.microsoft.com/office/drawing/2014/main" val="2871249240"/>
                    </a:ext>
                  </a:extLst>
                </a:gridCol>
              </a:tblGrid>
              <a:tr h="217504">
                <a:tc>
                  <a:txBody>
                    <a:bodyPr/>
                    <a:lstStyle/>
                    <a:p>
                      <a:r>
                        <a:rPr lang="en-US" sz="1200" dirty="0"/>
                        <a:t>series</a:t>
                      </a:r>
                    </a:p>
                  </a:txBody>
                  <a:tcPr/>
                </a:tc>
                <a:tc>
                  <a:txBody>
                    <a:bodyPr/>
                    <a:lstStyle/>
                    <a:p>
                      <a:r>
                        <a:rPr lang="en-US" sz="1200" dirty="0"/>
                        <a:t>indicator</a:t>
                      </a:r>
                    </a:p>
                  </a:txBody>
                  <a:tcPr/>
                </a:tc>
                <a:tc>
                  <a:txBody>
                    <a:bodyPr/>
                    <a:lstStyle/>
                    <a:p>
                      <a:r>
                        <a:rPr lang="en-US" sz="1200" dirty="0"/>
                        <a:t>UNIT_MEASURE</a:t>
                      </a:r>
                    </a:p>
                  </a:txBody>
                  <a:tcPr/>
                </a:tc>
                <a:tc>
                  <a:txBody>
                    <a:bodyPr/>
                    <a:lstStyle/>
                    <a:p>
                      <a:r>
                        <a:rPr lang="en-US" sz="1200" dirty="0"/>
                        <a:t>UNIT_MULT</a:t>
                      </a:r>
                    </a:p>
                  </a:txBody>
                  <a:tcPr/>
                </a:tc>
                <a:extLst>
                  <a:ext uri="{0D108BD9-81ED-4DB2-BD59-A6C34878D82A}">
                    <a16:rowId xmlns:a16="http://schemas.microsoft.com/office/drawing/2014/main" val="4262998254"/>
                  </a:ext>
                </a:extLst>
              </a:tr>
              <a:tr h="288000">
                <a:tc>
                  <a:txBody>
                    <a:bodyPr/>
                    <a:lstStyle/>
                    <a:p>
                      <a:pPr algn="l" fontAlgn="b"/>
                      <a:r>
                        <a:rPr lang="en-US" sz="1200" b="0" i="0" u="none" strike="noStrike" dirty="0">
                          <a:solidFill>
                            <a:srgbClr val="000000"/>
                          </a:solidFill>
                          <a:effectLst/>
                          <a:latin typeface="Calibri" panose="020F0502020204030204" pitchFamily="34" charset="0"/>
                        </a:rPr>
                        <a:t>SI_POV_DAY1</a:t>
                      </a:r>
                    </a:p>
                  </a:txBody>
                  <a:tcPr marL="6114" marR="6114" marT="6114" marB="0" anchor="ctr"/>
                </a:tc>
                <a:tc>
                  <a:txBody>
                    <a:bodyPr/>
                    <a:lstStyle/>
                    <a:p>
                      <a:pPr algn="l" fontAlgn="b"/>
                      <a:r>
                        <a:rPr lang="en-US" sz="1200" b="0" i="0" u="none" strike="noStrike" dirty="0">
                          <a:solidFill>
                            <a:srgbClr val="000000"/>
                          </a:solidFill>
                          <a:effectLst/>
                          <a:latin typeface="Calibri" panose="020F0502020204030204" pitchFamily="34" charset="0"/>
                        </a:rPr>
                        <a:t>[1.1.1] Proportion of population below international poverty line (%)</a:t>
                      </a:r>
                    </a:p>
                  </a:txBody>
                  <a:tcPr marL="6114" marR="6114" marT="6114" marB="0" anchor="ctr"/>
                </a:tc>
                <a:tc>
                  <a:txBody>
                    <a:bodyPr/>
                    <a:lstStyle/>
                    <a:p>
                      <a:pPr algn="l"/>
                      <a:r>
                        <a:rPr lang="en-US" sz="1200" dirty="0"/>
                        <a:t>PT</a:t>
                      </a:r>
                    </a:p>
                  </a:txBody>
                  <a:tcPr anchor="ctr"/>
                </a:tc>
                <a:tc>
                  <a:txBody>
                    <a:bodyPr/>
                    <a:lstStyle/>
                    <a:p>
                      <a:pPr algn="l"/>
                      <a:r>
                        <a:rPr lang="en-US" sz="1200" dirty="0"/>
                        <a:t>0</a:t>
                      </a:r>
                    </a:p>
                  </a:txBody>
                  <a:tcPr anchor="ctr"/>
                </a:tc>
                <a:extLst>
                  <a:ext uri="{0D108BD9-81ED-4DB2-BD59-A6C34878D82A}">
                    <a16:rowId xmlns:a16="http://schemas.microsoft.com/office/drawing/2014/main" val="3291975754"/>
                  </a:ext>
                </a:extLst>
              </a:tr>
              <a:tr h="288000">
                <a:tc>
                  <a:txBody>
                    <a:bodyPr/>
                    <a:lstStyle/>
                    <a:p>
                      <a:pPr algn="l" fontAlgn="b"/>
                      <a:r>
                        <a:rPr lang="en-US" sz="1200" b="0" i="0" u="none" strike="noStrike" dirty="0">
                          <a:solidFill>
                            <a:srgbClr val="000000"/>
                          </a:solidFill>
                          <a:effectLst/>
                          <a:latin typeface="Calibri" panose="020F0502020204030204" pitchFamily="34" charset="0"/>
                        </a:rPr>
                        <a:t>SN_ITK_DEFCN</a:t>
                      </a:r>
                    </a:p>
                  </a:txBody>
                  <a:tcPr marL="6114" marR="6114" marT="6114" marB="0" anchor="ctr"/>
                </a:tc>
                <a:tc>
                  <a:txBody>
                    <a:bodyPr/>
                    <a:lstStyle/>
                    <a:p>
                      <a:pPr algn="l" fontAlgn="b"/>
                      <a:r>
                        <a:rPr lang="en-US" sz="1200" b="0" i="0" u="none" strike="noStrike" dirty="0">
                          <a:solidFill>
                            <a:srgbClr val="000000"/>
                          </a:solidFill>
                          <a:effectLst/>
                          <a:latin typeface="Calibri" panose="020F0502020204030204" pitchFamily="34" charset="0"/>
                        </a:rPr>
                        <a:t>[2.1.1] Number of undernourished people, thousands</a:t>
                      </a:r>
                    </a:p>
                  </a:txBody>
                  <a:tcPr marL="6114" marR="6114" marT="6114" marB="0" anchor="ctr"/>
                </a:tc>
                <a:tc>
                  <a:txBody>
                    <a:bodyPr/>
                    <a:lstStyle/>
                    <a:p>
                      <a:pPr algn="l"/>
                      <a:r>
                        <a:rPr lang="en-US" sz="1200" dirty="0"/>
                        <a:t>NUMBER</a:t>
                      </a:r>
                    </a:p>
                  </a:txBody>
                  <a:tcPr anchor="ctr"/>
                </a:tc>
                <a:tc>
                  <a:txBody>
                    <a:bodyPr/>
                    <a:lstStyle/>
                    <a:p>
                      <a:pPr algn="l"/>
                      <a:r>
                        <a:rPr lang="en-US" sz="1200" dirty="0"/>
                        <a:t>3</a:t>
                      </a:r>
                    </a:p>
                  </a:txBody>
                  <a:tcPr anchor="ctr"/>
                </a:tc>
                <a:extLst>
                  <a:ext uri="{0D108BD9-81ED-4DB2-BD59-A6C34878D82A}">
                    <a16:rowId xmlns:a16="http://schemas.microsoft.com/office/drawing/2014/main" val="311842109"/>
                  </a:ext>
                </a:extLst>
              </a:tr>
              <a:tr h="288000">
                <a:tc>
                  <a:txBody>
                    <a:bodyPr/>
                    <a:lstStyle/>
                    <a:p>
                      <a:pPr algn="l" fontAlgn="b"/>
                      <a:r>
                        <a:rPr lang="en-US" sz="1200" b="0" i="0" u="none" strike="noStrike" dirty="0">
                          <a:solidFill>
                            <a:srgbClr val="000000"/>
                          </a:solidFill>
                          <a:effectLst/>
                          <a:latin typeface="Calibri" panose="020F0502020204030204" pitchFamily="34" charset="0"/>
                        </a:rPr>
                        <a:t>AG_PRD_XSUBDY</a:t>
                      </a:r>
                    </a:p>
                  </a:txBody>
                  <a:tcPr marL="6114" marR="6114" marT="6114" marB="0" anchor="ctr"/>
                </a:tc>
                <a:tc>
                  <a:txBody>
                    <a:bodyPr/>
                    <a:lstStyle/>
                    <a:p>
                      <a:pPr algn="l" fontAlgn="b"/>
                      <a:r>
                        <a:rPr lang="en-US" sz="1200" b="0" i="0" u="none" strike="noStrike" dirty="0">
                          <a:solidFill>
                            <a:srgbClr val="000000"/>
                          </a:solidFill>
                          <a:effectLst/>
                          <a:latin typeface="Calibri" panose="020F0502020204030204" pitchFamily="34" charset="0"/>
                        </a:rPr>
                        <a:t>[2.b.1] Agricultural export subsidies, billion USD dollars</a:t>
                      </a:r>
                    </a:p>
                  </a:txBody>
                  <a:tcPr marL="6114" marR="6114" marT="6114" marB="0" anchor="ctr"/>
                </a:tc>
                <a:tc>
                  <a:txBody>
                    <a:bodyPr/>
                    <a:lstStyle/>
                    <a:p>
                      <a:pPr algn="l"/>
                      <a:r>
                        <a:rPr lang="en-US" sz="1200" dirty="0"/>
                        <a:t>USD</a:t>
                      </a:r>
                    </a:p>
                  </a:txBody>
                  <a:tcPr anchor="ctr"/>
                </a:tc>
                <a:tc>
                  <a:txBody>
                    <a:bodyPr/>
                    <a:lstStyle/>
                    <a:p>
                      <a:pPr algn="l"/>
                      <a:r>
                        <a:rPr lang="en-US" sz="1200" dirty="0"/>
                        <a:t>9</a:t>
                      </a:r>
                    </a:p>
                  </a:txBody>
                  <a:tcPr anchor="ctr"/>
                </a:tc>
                <a:extLst>
                  <a:ext uri="{0D108BD9-81ED-4DB2-BD59-A6C34878D82A}">
                    <a16:rowId xmlns:a16="http://schemas.microsoft.com/office/drawing/2014/main" val="3311290953"/>
                  </a:ext>
                </a:extLst>
              </a:tr>
              <a:tr h="288000">
                <a:tc>
                  <a:txBody>
                    <a:bodyPr/>
                    <a:lstStyle/>
                    <a:p>
                      <a:pPr algn="l" fontAlgn="b"/>
                      <a:r>
                        <a:rPr lang="en-US" sz="1200" b="0" i="0" u="none" strike="noStrike" dirty="0">
                          <a:solidFill>
                            <a:srgbClr val="000000"/>
                          </a:solidFill>
                          <a:effectLst/>
                          <a:latin typeface="Calibri" panose="020F0502020204030204" pitchFamily="34" charset="0"/>
                        </a:rPr>
                        <a:t>SH_STA_MORT</a:t>
                      </a:r>
                    </a:p>
                  </a:txBody>
                  <a:tcPr marL="6114" marR="6114" marT="6114" marB="0" anchor="ctr"/>
                </a:tc>
                <a:tc>
                  <a:txBody>
                    <a:bodyPr/>
                    <a:lstStyle/>
                    <a:p>
                      <a:pPr algn="l" fontAlgn="b"/>
                      <a:r>
                        <a:rPr lang="en-US" sz="1200" b="0" i="0" u="none" strike="noStrike" dirty="0">
                          <a:solidFill>
                            <a:srgbClr val="000000"/>
                          </a:solidFill>
                          <a:effectLst/>
                          <a:latin typeface="Calibri" panose="020F0502020204030204" pitchFamily="34" charset="0"/>
                        </a:rPr>
                        <a:t>[3.1.1] Maternal mortality ratio, per 100,000 live births</a:t>
                      </a:r>
                    </a:p>
                  </a:txBody>
                  <a:tcPr marL="6114" marR="6114" marT="6114" marB="0" anchor="ctr"/>
                </a:tc>
                <a:tc>
                  <a:txBody>
                    <a:bodyPr/>
                    <a:lstStyle/>
                    <a:p>
                      <a:pPr algn="l"/>
                      <a:r>
                        <a:rPr lang="en-US" sz="1200" dirty="0"/>
                        <a:t>PER_100000_LIVE_BIRTHS</a:t>
                      </a:r>
                    </a:p>
                  </a:txBody>
                  <a:tcPr anchor="ctr"/>
                </a:tc>
                <a:tc>
                  <a:txBody>
                    <a:bodyPr/>
                    <a:lstStyle/>
                    <a:p>
                      <a:pPr algn="l"/>
                      <a:r>
                        <a:rPr lang="en-US" sz="1200" dirty="0"/>
                        <a:t>0</a:t>
                      </a:r>
                    </a:p>
                  </a:txBody>
                  <a:tcPr anchor="ctr"/>
                </a:tc>
                <a:extLst>
                  <a:ext uri="{0D108BD9-81ED-4DB2-BD59-A6C34878D82A}">
                    <a16:rowId xmlns:a16="http://schemas.microsoft.com/office/drawing/2014/main" val="1446219509"/>
                  </a:ext>
                </a:extLst>
              </a:tr>
              <a:tr h="288000">
                <a:tc>
                  <a:txBody>
                    <a:bodyPr/>
                    <a:lstStyle/>
                    <a:p>
                      <a:pPr algn="l" fontAlgn="b"/>
                      <a:r>
                        <a:rPr lang="en-US" sz="1200" b="0" i="0" u="none" strike="noStrike" dirty="0">
                          <a:solidFill>
                            <a:srgbClr val="000000"/>
                          </a:solidFill>
                          <a:effectLst/>
                          <a:latin typeface="Calibri" panose="020F0502020204030204" pitchFamily="34" charset="0"/>
                        </a:rPr>
                        <a:t>SH_STA_TRAF</a:t>
                      </a:r>
                    </a:p>
                  </a:txBody>
                  <a:tcPr marL="6114" marR="6114" marT="6114" marB="0" anchor="ctr"/>
                </a:tc>
                <a:tc>
                  <a:txBody>
                    <a:bodyPr/>
                    <a:lstStyle/>
                    <a:p>
                      <a:pPr algn="l" fontAlgn="b"/>
                      <a:r>
                        <a:rPr lang="en-US" sz="1200" b="0" i="0" u="none" strike="noStrike" dirty="0">
                          <a:solidFill>
                            <a:srgbClr val="000000"/>
                          </a:solidFill>
                          <a:effectLst/>
                          <a:latin typeface="Calibri" panose="020F0502020204030204" pitchFamily="34" charset="0"/>
                        </a:rPr>
                        <a:t>[3.6.1] Death rate due to road traffic injuries, per 100,000 population</a:t>
                      </a:r>
                    </a:p>
                  </a:txBody>
                  <a:tcPr marL="6114" marR="6114" marT="6114" marB="0" anchor="ctr"/>
                </a:tc>
                <a:tc>
                  <a:txBody>
                    <a:bodyPr/>
                    <a:lstStyle/>
                    <a:p>
                      <a:pPr algn="l"/>
                      <a:r>
                        <a:rPr lang="en-US" sz="1200" dirty="0"/>
                        <a:t>PER_100000_POP</a:t>
                      </a:r>
                    </a:p>
                  </a:txBody>
                  <a:tcPr anchor="ctr"/>
                </a:tc>
                <a:tc>
                  <a:txBody>
                    <a:bodyPr/>
                    <a:lstStyle/>
                    <a:p>
                      <a:pPr algn="l"/>
                      <a:r>
                        <a:rPr lang="en-US" sz="1200" dirty="0"/>
                        <a:t>0</a:t>
                      </a:r>
                    </a:p>
                  </a:txBody>
                  <a:tcPr anchor="ctr"/>
                </a:tc>
                <a:extLst>
                  <a:ext uri="{0D108BD9-81ED-4DB2-BD59-A6C34878D82A}">
                    <a16:rowId xmlns:a16="http://schemas.microsoft.com/office/drawing/2014/main" val="914120465"/>
                  </a:ext>
                </a:extLst>
              </a:tr>
              <a:tr h="288000">
                <a:tc>
                  <a:txBody>
                    <a:bodyPr/>
                    <a:lstStyle/>
                    <a:p>
                      <a:pPr algn="l" fontAlgn="b"/>
                      <a:r>
                        <a:rPr lang="en-US" sz="1200" b="0" i="0" u="none" strike="noStrike" dirty="0">
                          <a:solidFill>
                            <a:srgbClr val="000000"/>
                          </a:solidFill>
                          <a:effectLst/>
                          <a:latin typeface="Calibri" panose="020F0502020204030204" pitchFamily="34" charset="0"/>
                        </a:rPr>
                        <a:t>SH_ACS_UNHC</a:t>
                      </a:r>
                    </a:p>
                  </a:txBody>
                  <a:tcPr marL="6114" marR="6114" marT="6114" marB="0" anchor="ctr"/>
                </a:tc>
                <a:tc>
                  <a:txBody>
                    <a:bodyPr/>
                    <a:lstStyle/>
                    <a:p>
                      <a:pPr algn="l" fontAlgn="b"/>
                      <a:r>
                        <a:rPr lang="en-US" sz="1200" b="0" i="0" u="none" strike="noStrike" dirty="0">
                          <a:solidFill>
                            <a:srgbClr val="000000"/>
                          </a:solidFill>
                          <a:effectLst/>
                          <a:latin typeface="Calibri" panose="020F0502020204030204" pitchFamily="34" charset="0"/>
                        </a:rPr>
                        <a:t>[3.8.1] Universal health coverage (UHC) service coverage index</a:t>
                      </a:r>
                    </a:p>
                  </a:txBody>
                  <a:tcPr marL="6114" marR="6114" marT="6114" marB="0" anchor="ctr"/>
                </a:tc>
                <a:tc>
                  <a:txBody>
                    <a:bodyPr/>
                    <a:lstStyle/>
                    <a:p>
                      <a:pPr algn="l"/>
                      <a:r>
                        <a:rPr lang="en-US" sz="1200" dirty="0"/>
                        <a:t>IX</a:t>
                      </a:r>
                    </a:p>
                  </a:txBody>
                  <a:tcPr anchor="ctr"/>
                </a:tc>
                <a:tc>
                  <a:txBody>
                    <a:bodyPr/>
                    <a:lstStyle/>
                    <a:p>
                      <a:pPr algn="l"/>
                      <a:r>
                        <a:rPr lang="en-US" sz="1200" dirty="0"/>
                        <a:t>0</a:t>
                      </a:r>
                    </a:p>
                  </a:txBody>
                  <a:tcPr anchor="ctr"/>
                </a:tc>
                <a:extLst>
                  <a:ext uri="{0D108BD9-81ED-4DB2-BD59-A6C34878D82A}">
                    <a16:rowId xmlns:a16="http://schemas.microsoft.com/office/drawing/2014/main" val="2599693779"/>
                  </a:ext>
                </a:extLst>
              </a:tr>
              <a:tr h="288000">
                <a:tc>
                  <a:txBody>
                    <a:bodyPr/>
                    <a:lstStyle/>
                    <a:p>
                      <a:pPr algn="l" fontAlgn="b"/>
                      <a:r>
                        <a:rPr lang="en-US" sz="1200" b="0" i="0" u="none" strike="noStrike" dirty="0">
                          <a:solidFill>
                            <a:srgbClr val="000000"/>
                          </a:solidFill>
                          <a:effectLst/>
                          <a:latin typeface="Calibri" panose="020F0502020204030204" pitchFamily="34" charset="0"/>
                        </a:rPr>
                        <a:t>EN_WBE_PMNR</a:t>
                      </a:r>
                    </a:p>
                  </a:txBody>
                  <a:tcPr marL="6114" marR="6114" marT="6114" marB="0" anchor="ctr"/>
                </a:tc>
                <a:tc>
                  <a:txBody>
                    <a:bodyPr/>
                    <a:lstStyle/>
                    <a:p>
                      <a:pPr algn="l" fontAlgn="b"/>
                      <a:r>
                        <a:rPr lang="en-US" sz="1200" b="0" i="0" u="none" strike="noStrike" dirty="0">
                          <a:solidFill>
                            <a:srgbClr val="000000"/>
                          </a:solidFill>
                          <a:effectLst/>
                          <a:latin typeface="Calibri" panose="020F0502020204030204" pitchFamily="34" charset="0"/>
                        </a:rPr>
                        <a:t>[6.6.1] Water body extent (permanent) (square </a:t>
                      </a:r>
                      <a:r>
                        <a:rPr lang="en-US" sz="1200" b="0" i="0" u="none" strike="noStrike" dirty="0" err="1">
                          <a:solidFill>
                            <a:srgbClr val="000000"/>
                          </a:solidFill>
                          <a:effectLst/>
                          <a:latin typeface="Calibri" panose="020F0502020204030204" pitchFamily="34" charset="0"/>
                        </a:rPr>
                        <a:t>kilometres</a:t>
                      </a:r>
                      <a:r>
                        <a:rPr lang="en-US" sz="1200" b="0" i="0" u="none" strike="noStrike" dirty="0">
                          <a:solidFill>
                            <a:srgbClr val="000000"/>
                          </a:solidFill>
                          <a:effectLst/>
                          <a:latin typeface="Calibri" panose="020F0502020204030204" pitchFamily="34" charset="0"/>
                        </a:rPr>
                        <a:t>)</a:t>
                      </a:r>
                    </a:p>
                  </a:txBody>
                  <a:tcPr marL="6114" marR="6114" marT="6114" marB="0" anchor="ctr"/>
                </a:tc>
                <a:tc>
                  <a:txBody>
                    <a:bodyPr/>
                    <a:lstStyle/>
                    <a:p>
                      <a:pPr algn="l"/>
                      <a:r>
                        <a:rPr lang="en-US" sz="1200" dirty="0"/>
                        <a:t>KM2</a:t>
                      </a:r>
                    </a:p>
                  </a:txBody>
                  <a:tcPr anchor="ctr"/>
                </a:tc>
                <a:tc>
                  <a:txBody>
                    <a:bodyPr/>
                    <a:lstStyle/>
                    <a:p>
                      <a:pPr algn="l"/>
                      <a:r>
                        <a:rPr lang="en-US" sz="1200" dirty="0"/>
                        <a:t>0</a:t>
                      </a:r>
                    </a:p>
                  </a:txBody>
                  <a:tcPr anchor="ctr"/>
                </a:tc>
                <a:extLst>
                  <a:ext uri="{0D108BD9-81ED-4DB2-BD59-A6C34878D82A}">
                    <a16:rowId xmlns:a16="http://schemas.microsoft.com/office/drawing/2014/main" val="2049834471"/>
                  </a:ext>
                </a:extLst>
              </a:tr>
              <a:tr h="288000">
                <a:tc>
                  <a:txBody>
                    <a:bodyPr/>
                    <a:lstStyle/>
                    <a:p>
                      <a:pPr algn="l" fontAlgn="b"/>
                      <a:r>
                        <a:rPr lang="en-US" sz="1200" b="0" i="0" u="none" strike="noStrike" dirty="0">
                          <a:solidFill>
                            <a:srgbClr val="000000"/>
                          </a:solidFill>
                          <a:effectLst/>
                          <a:latin typeface="Calibri" panose="020F0502020204030204" pitchFamily="34" charset="0"/>
                        </a:rPr>
                        <a:t>EN_ATM_CO2</a:t>
                      </a:r>
                    </a:p>
                  </a:txBody>
                  <a:tcPr marL="6114" marR="6114" marT="6114" marB="0" anchor="ctr"/>
                </a:tc>
                <a:tc>
                  <a:txBody>
                    <a:bodyPr/>
                    <a:lstStyle/>
                    <a:p>
                      <a:pPr algn="l" fontAlgn="b"/>
                      <a:r>
                        <a:rPr lang="en-US" sz="1200" b="0" i="0" u="none" strike="noStrike" dirty="0">
                          <a:solidFill>
                            <a:srgbClr val="000000"/>
                          </a:solidFill>
                          <a:effectLst/>
                          <a:latin typeface="Calibri" panose="020F0502020204030204" pitchFamily="34" charset="0"/>
                        </a:rPr>
                        <a:t>[9.4.1] Carbon dioxide emissions from fuel combustion, in million tones</a:t>
                      </a:r>
                    </a:p>
                  </a:txBody>
                  <a:tcPr marL="6114" marR="6114" marT="6114" marB="0" anchor="ctr"/>
                </a:tc>
                <a:tc>
                  <a:txBody>
                    <a:bodyPr/>
                    <a:lstStyle/>
                    <a:p>
                      <a:pPr algn="l"/>
                      <a:r>
                        <a:rPr lang="en-US" sz="1200" dirty="0"/>
                        <a:t>T</a:t>
                      </a:r>
                    </a:p>
                  </a:txBody>
                  <a:tcPr anchor="ctr"/>
                </a:tc>
                <a:tc>
                  <a:txBody>
                    <a:bodyPr/>
                    <a:lstStyle/>
                    <a:p>
                      <a:pPr algn="l"/>
                      <a:r>
                        <a:rPr lang="en-US" sz="1200" dirty="0"/>
                        <a:t>6</a:t>
                      </a:r>
                    </a:p>
                  </a:txBody>
                  <a:tcPr anchor="ctr"/>
                </a:tc>
                <a:extLst>
                  <a:ext uri="{0D108BD9-81ED-4DB2-BD59-A6C34878D82A}">
                    <a16:rowId xmlns:a16="http://schemas.microsoft.com/office/drawing/2014/main" val="3943379301"/>
                  </a:ext>
                </a:extLst>
              </a:tr>
              <a:tr h="288000">
                <a:tc>
                  <a:txBody>
                    <a:bodyPr/>
                    <a:lstStyle/>
                    <a:p>
                      <a:pPr algn="l" fontAlgn="b"/>
                      <a:r>
                        <a:rPr lang="en-US" sz="1200" b="0" i="0" u="none" strike="noStrike" dirty="0">
                          <a:solidFill>
                            <a:srgbClr val="000000"/>
                          </a:solidFill>
                          <a:effectLst/>
                          <a:latin typeface="Calibri" panose="020F0502020204030204" pitchFamily="34" charset="0"/>
                        </a:rPr>
                        <a:t>GB_POP_SCIERD</a:t>
                      </a:r>
                    </a:p>
                  </a:txBody>
                  <a:tcPr marL="6114" marR="6114" marT="6114" marB="0" anchor="ctr"/>
                </a:tc>
                <a:tc>
                  <a:txBody>
                    <a:bodyPr/>
                    <a:lstStyle/>
                    <a:p>
                      <a:pPr algn="l" fontAlgn="b"/>
                      <a:r>
                        <a:rPr lang="en-US" sz="1200" b="0" i="0" u="none" strike="noStrike" dirty="0">
                          <a:solidFill>
                            <a:srgbClr val="000000"/>
                          </a:solidFill>
                          <a:effectLst/>
                          <a:latin typeface="Calibri" panose="020F0502020204030204" pitchFamily="34" charset="0"/>
                        </a:rPr>
                        <a:t>[9.5.2] Researchers (in full-time equivalent) per million inhabitants</a:t>
                      </a:r>
                    </a:p>
                  </a:txBody>
                  <a:tcPr marL="6114" marR="6114" marT="6114" marB="0" anchor="ctr"/>
                </a:tc>
                <a:tc>
                  <a:txBody>
                    <a:bodyPr/>
                    <a:lstStyle/>
                    <a:p>
                      <a:pPr algn="l"/>
                      <a:r>
                        <a:rPr lang="en-US" sz="1200" dirty="0"/>
                        <a:t>PER_1000000_POP</a:t>
                      </a:r>
                    </a:p>
                  </a:txBody>
                  <a:tcPr anchor="ctr"/>
                </a:tc>
                <a:tc>
                  <a:txBody>
                    <a:bodyPr/>
                    <a:lstStyle/>
                    <a:p>
                      <a:pPr algn="l"/>
                      <a:r>
                        <a:rPr lang="en-US" sz="1200" dirty="0"/>
                        <a:t>0</a:t>
                      </a:r>
                    </a:p>
                  </a:txBody>
                  <a:tcPr anchor="ctr"/>
                </a:tc>
                <a:extLst>
                  <a:ext uri="{0D108BD9-81ED-4DB2-BD59-A6C34878D82A}">
                    <a16:rowId xmlns:a16="http://schemas.microsoft.com/office/drawing/2014/main" val="3784731763"/>
                  </a:ext>
                </a:extLst>
              </a:tr>
              <a:tr h="288000">
                <a:tc>
                  <a:txBody>
                    <a:bodyPr/>
                    <a:lstStyle/>
                    <a:p>
                      <a:pPr algn="l" fontAlgn="b"/>
                      <a:r>
                        <a:rPr lang="en-US" sz="1200" b="0" i="0" u="none" strike="noStrike" dirty="0">
                          <a:solidFill>
                            <a:srgbClr val="000000"/>
                          </a:solidFill>
                          <a:effectLst/>
                          <a:latin typeface="Calibri" panose="020F0502020204030204" pitchFamily="34" charset="0"/>
                        </a:rPr>
                        <a:t>EN_LND_CNSPOP</a:t>
                      </a:r>
                    </a:p>
                  </a:txBody>
                  <a:tcPr marL="6114" marR="6114" marT="6114" marB="0" anchor="ctr"/>
                </a:tc>
                <a:tc>
                  <a:txBody>
                    <a:bodyPr/>
                    <a:lstStyle/>
                    <a:p>
                      <a:pPr algn="l" fontAlgn="b"/>
                      <a:r>
                        <a:rPr lang="en-US" sz="1200" b="0" i="0" u="none" strike="noStrike" dirty="0">
                          <a:solidFill>
                            <a:srgbClr val="000000"/>
                          </a:solidFill>
                          <a:effectLst/>
                          <a:latin typeface="Calibri" panose="020F0502020204030204" pitchFamily="34" charset="0"/>
                        </a:rPr>
                        <a:t>[11.3.1] Ratio of land consumption rate to population growth rate</a:t>
                      </a:r>
                    </a:p>
                  </a:txBody>
                  <a:tcPr marL="6114" marR="6114" marT="6114" marB="0" anchor="ctr"/>
                </a:tc>
                <a:tc>
                  <a:txBody>
                    <a:bodyPr/>
                    <a:lstStyle/>
                    <a:p>
                      <a:pPr algn="l"/>
                      <a:r>
                        <a:rPr lang="en-US" sz="1200" dirty="0"/>
                        <a:t>RO</a:t>
                      </a:r>
                    </a:p>
                  </a:txBody>
                  <a:tcPr anchor="ctr"/>
                </a:tc>
                <a:tc>
                  <a:txBody>
                    <a:bodyPr/>
                    <a:lstStyle/>
                    <a:p>
                      <a:pPr algn="l"/>
                      <a:r>
                        <a:rPr lang="en-US" sz="1200" dirty="0"/>
                        <a:t>0</a:t>
                      </a:r>
                    </a:p>
                  </a:txBody>
                  <a:tcPr anchor="ctr"/>
                </a:tc>
                <a:extLst>
                  <a:ext uri="{0D108BD9-81ED-4DB2-BD59-A6C34878D82A}">
                    <a16:rowId xmlns:a16="http://schemas.microsoft.com/office/drawing/2014/main" val="3557543362"/>
                  </a:ext>
                </a:extLst>
              </a:tr>
              <a:tr h="288000">
                <a:tc>
                  <a:txBody>
                    <a:bodyPr/>
                    <a:lstStyle/>
                    <a:p>
                      <a:pPr algn="l" fontAlgn="b"/>
                      <a:r>
                        <a:rPr lang="en-US" sz="1200" b="0" i="0" u="none" strike="noStrike" dirty="0">
                          <a:solidFill>
                            <a:srgbClr val="000000"/>
                          </a:solidFill>
                          <a:effectLst/>
                          <a:latin typeface="Calibri" panose="020F0502020204030204" pitchFamily="34" charset="0"/>
                        </a:rPr>
                        <a:t>AG_LND_TOTL</a:t>
                      </a:r>
                    </a:p>
                  </a:txBody>
                  <a:tcPr marL="6114" marR="6114" marT="6114" marB="0" anchor="ctr"/>
                </a:tc>
                <a:tc>
                  <a:txBody>
                    <a:bodyPr/>
                    <a:lstStyle/>
                    <a:p>
                      <a:pPr algn="l" fontAlgn="b"/>
                      <a:r>
                        <a:rPr lang="en-US" sz="1200" b="0" i="0" u="none" strike="noStrike" dirty="0">
                          <a:solidFill>
                            <a:srgbClr val="000000"/>
                          </a:solidFill>
                          <a:effectLst/>
                          <a:latin typeface="Calibri" panose="020F0502020204030204" pitchFamily="34" charset="0"/>
                        </a:rPr>
                        <a:t>[15.1.1] Land area (thousands hectares)</a:t>
                      </a:r>
                    </a:p>
                  </a:txBody>
                  <a:tcPr marL="6114" marR="6114" marT="6114" marB="0" anchor="ctr"/>
                </a:tc>
                <a:tc>
                  <a:txBody>
                    <a:bodyPr/>
                    <a:lstStyle/>
                    <a:p>
                      <a:pPr algn="l"/>
                      <a:r>
                        <a:rPr lang="en-US" sz="1200" dirty="0"/>
                        <a:t>HA</a:t>
                      </a:r>
                    </a:p>
                  </a:txBody>
                  <a:tcPr anchor="ctr"/>
                </a:tc>
                <a:tc>
                  <a:txBody>
                    <a:bodyPr/>
                    <a:lstStyle/>
                    <a:p>
                      <a:pPr algn="l"/>
                      <a:r>
                        <a:rPr lang="en-US" sz="1200" dirty="0"/>
                        <a:t>3</a:t>
                      </a:r>
                    </a:p>
                  </a:txBody>
                  <a:tcPr anchor="ctr"/>
                </a:tc>
                <a:extLst>
                  <a:ext uri="{0D108BD9-81ED-4DB2-BD59-A6C34878D82A}">
                    <a16:rowId xmlns:a16="http://schemas.microsoft.com/office/drawing/2014/main" val="3852634806"/>
                  </a:ext>
                </a:extLst>
              </a:tr>
              <a:tr h="288000">
                <a:tc>
                  <a:txBody>
                    <a:bodyPr/>
                    <a:lstStyle/>
                    <a:p>
                      <a:pPr algn="l" fontAlgn="b"/>
                      <a:r>
                        <a:rPr lang="en-US" sz="1200" b="0" i="0" u="none" strike="noStrike" dirty="0">
                          <a:solidFill>
                            <a:srgbClr val="000000"/>
                          </a:solidFill>
                          <a:effectLst/>
                          <a:latin typeface="Calibri" panose="020F0502020204030204" pitchFamily="34" charset="0"/>
                        </a:rPr>
                        <a:t>GR_G14_XDC</a:t>
                      </a:r>
                    </a:p>
                  </a:txBody>
                  <a:tcPr marL="6114" marR="6114" marT="6114" marB="0" anchor="ctr"/>
                </a:tc>
                <a:tc>
                  <a:txBody>
                    <a:bodyPr/>
                    <a:lstStyle/>
                    <a:p>
                      <a:pPr algn="l" fontAlgn="b"/>
                      <a:r>
                        <a:rPr lang="en-US" sz="1200" b="0" i="0" u="none" strike="noStrike" dirty="0">
                          <a:solidFill>
                            <a:srgbClr val="000000"/>
                          </a:solidFill>
                          <a:effectLst/>
                          <a:latin typeface="Calibri" panose="020F0502020204030204" pitchFamily="34" charset="0"/>
                        </a:rPr>
                        <a:t>[17.1.1] Total government revenue, in trillion local currency</a:t>
                      </a:r>
                    </a:p>
                  </a:txBody>
                  <a:tcPr marL="6114" marR="6114" marT="6114" marB="0" anchor="ctr"/>
                </a:tc>
                <a:tc>
                  <a:txBody>
                    <a:bodyPr/>
                    <a:lstStyle/>
                    <a:p>
                      <a:pPr algn="l"/>
                      <a:r>
                        <a:rPr lang="en-US" sz="1200" dirty="0"/>
                        <a:t>CUR_LCU</a:t>
                      </a:r>
                    </a:p>
                  </a:txBody>
                  <a:tcPr anchor="ctr"/>
                </a:tc>
                <a:tc>
                  <a:txBody>
                    <a:bodyPr/>
                    <a:lstStyle/>
                    <a:p>
                      <a:pPr algn="l"/>
                      <a:r>
                        <a:rPr lang="en-US" sz="1200" dirty="0"/>
                        <a:t>12</a:t>
                      </a:r>
                    </a:p>
                  </a:txBody>
                  <a:tcPr anchor="ctr"/>
                </a:tc>
                <a:extLst>
                  <a:ext uri="{0D108BD9-81ED-4DB2-BD59-A6C34878D82A}">
                    <a16:rowId xmlns:a16="http://schemas.microsoft.com/office/drawing/2014/main" val="810775577"/>
                  </a:ext>
                </a:extLst>
              </a:tr>
              <a:tr h="288000">
                <a:tc>
                  <a:txBody>
                    <a:bodyPr/>
                    <a:lstStyle/>
                    <a:p>
                      <a:pPr algn="l" fontAlgn="b"/>
                      <a:r>
                        <a:rPr lang="en-US" sz="1200" b="0" i="0" u="none" strike="noStrike" dirty="0">
                          <a:solidFill>
                            <a:srgbClr val="000000"/>
                          </a:solidFill>
                          <a:effectLst/>
                          <a:latin typeface="Calibri" panose="020F0502020204030204" pitchFamily="34" charset="0"/>
                        </a:rPr>
                        <a:t>IT_USE_II99</a:t>
                      </a:r>
                    </a:p>
                  </a:txBody>
                  <a:tcPr marL="6114" marR="6114" marT="6114" marB="0" anchor="ctr"/>
                </a:tc>
                <a:tc>
                  <a:txBody>
                    <a:bodyPr/>
                    <a:lstStyle/>
                    <a:p>
                      <a:pPr algn="l" fontAlgn="b"/>
                      <a:r>
                        <a:rPr lang="fr-FR" sz="1200" b="0" i="0" u="none" strike="noStrike" dirty="0">
                          <a:solidFill>
                            <a:srgbClr val="000000"/>
                          </a:solidFill>
                          <a:effectLst/>
                          <a:latin typeface="Calibri" panose="020F0502020204030204" pitchFamily="34" charset="0"/>
                        </a:rPr>
                        <a:t>[17.8.1] Internet </a:t>
                      </a:r>
                      <a:r>
                        <a:rPr lang="fr-FR" sz="1200" b="0" i="0" u="none" strike="noStrike" dirty="0" err="1">
                          <a:solidFill>
                            <a:srgbClr val="000000"/>
                          </a:solidFill>
                          <a:effectLst/>
                          <a:latin typeface="Calibri" panose="020F0502020204030204" pitchFamily="34" charset="0"/>
                        </a:rPr>
                        <a:t>users</a:t>
                      </a:r>
                      <a:r>
                        <a:rPr lang="fr-FR" sz="1200" b="0" i="0" u="none" strike="noStrike" dirty="0">
                          <a:solidFill>
                            <a:srgbClr val="000000"/>
                          </a:solidFill>
                          <a:effectLst/>
                          <a:latin typeface="Calibri" panose="020F0502020204030204" pitchFamily="34" charset="0"/>
                        </a:rPr>
                        <a:t> per 100 </a:t>
                      </a:r>
                      <a:r>
                        <a:rPr lang="fr-FR" sz="1200" b="0" i="0" u="none" strike="noStrike" dirty="0" err="1">
                          <a:solidFill>
                            <a:srgbClr val="000000"/>
                          </a:solidFill>
                          <a:effectLst/>
                          <a:latin typeface="Calibri" panose="020F0502020204030204" pitchFamily="34" charset="0"/>
                        </a:rPr>
                        <a:t>inhabitants</a:t>
                      </a:r>
                      <a:endParaRPr lang="fr-FR" sz="1200" b="0" i="0" u="none" strike="noStrike" dirty="0">
                        <a:solidFill>
                          <a:srgbClr val="000000"/>
                        </a:solidFill>
                        <a:effectLst/>
                        <a:latin typeface="Calibri" panose="020F0502020204030204" pitchFamily="34" charset="0"/>
                      </a:endParaRPr>
                    </a:p>
                  </a:txBody>
                  <a:tcPr marL="6114" marR="6114" marT="6114" marB="0" anchor="ctr"/>
                </a:tc>
                <a:tc>
                  <a:txBody>
                    <a:bodyPr/>
                    <a:lstStyle/>
                    <a:p>
                      <a:pPr algn="l"/>
                      <a:r>
                        <a:rPr lang="en-US" sz="1200" dirty="0"/>
                        <a:t>PER_100_POP</a:t>
                      </a:r>
                    </a:p>
                  </a:txBody>
                  <a:tcPr anchor="ctr"/>
                </a:tc>
                <a:tc>
                  <a:txBody>
                    <a:bodyPr/>
                    <a:lstStyle/>
                    <a:p>
                      <a:pPr algn="l"/>
                      <a:r>
                        <a:rPr lang="en-US" sz="1200" dirty="0"/>
                        <a:t>0</a:t>
                      </a:r>
                    </a:p>
                  </a:txBody>
                  <a:tcPr anchor="ctr"/>
                </a:tc>
                <a:extLst>
                  <a:ext uri="{0D108BD9-81ED-4DB2-BD59-A6C34878D82A}">
                    <a16:rowId xmlns:a16="http://schemas.microsoft.com/office/drawing/2014/main" val="2154423001"/>
                  </a:ext>
                </a:extLst>
              </a:tr>
            </a:tbl>
          </a:graphicData>
        </a:graphic>
      </p:graphicFrame>
      <p:sp>
        <p:nvSpPr>
          <p:cNvPr id="4" name="Slide Number Placeholder 3">
            <a:extLst>
              <a:ext uri="{FF2B5EF4-FFF2-40B4-BE49-F238E27FC236}">
                <a16:creationId xmlns:a16="http://schemas.microsoft.com/office/drawing/2014/main" id="{A75F4D3F-FCA9-68B7-7D1B-A088CCEDDAF2}"/>
              </a:ext>
            </a:extLst>
          </p:cNvPr>
          <p:cNvSpPr>
            <a:spLocks noGrp="1"/>
          </p:cNvSpPr>
          <p:nvPr>
            <p:ph type="sldNum" sz="quarter" idx="12"/>
          </p:nvPr>
        </p:nvSpPr>
        <p:spPr/>
        <p:txBody>
          <a:bodyPr/>
          <a:lstStyle/>
          <a:p>
            <a:fld id="{C9CA4384-AE8E-46E5-BBCD-64CFDC07B3E9}" type="slidenum">
              <a:rPr lang="en-US" smtClean="0"/>
              <a:t>50</a:t>
            </a:fld>
            <a:endParaRPr lang="en-US"/>
          </a:p>
        </p:txBody>
      </p:sp>
    </p:spTree>
    <p:custDataLst>
      <p:tags r:id="rId1"/>
    </p:custDataLst>
    <p:extLst>
      <p:ext uri="{BB962C8B-B14F-4D97-AF65-F5344CB8AC3E}">
        <p14:creationId xmlns:p14="http://schemas.microsoft.com/office/powerpoint/2010/main" val="34684589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6602AAA-3EFE-4E84-B124-45DE29A56BA5}"/>
              </a:ext>
            </a:extLst>
          </p:cNvPr>
          <p:cNvSpPr txBox="1">
            <a:spLocks/>
          </p:cNvSpPr>
          <p:nvPr/>
        </p:nvSpPr>
        <p:spPr>
          <a:xfrm>
            <a:off x="540890" y="315066"/>
            <a:ext cx="6318788" cy="31424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000" b="1" dirty="0">
                <a:solidFill>
                  <a:schemeClr val="bg2">
                    <a:lumMod val="25000"/>
                  </a:schemeClr>
                </a:solidFill>
                <a:latin typeface="+mn-lt"/>
              </a:rPr>
              <a:t>Exercise (1)</a:t>
            </a:r>
          </a:p>
        </p:txBody>
      </p:sp>
      <p:graphicFrame>
        <p:nvGraphicFramePr>
          <p:cNvPr id="11" name="Table 10">
            <a:extLst>
              <a:ext uri="{FF2B5EF4-FFF2-40B4-BE49-F238E27FC236}">
                <a16:creationId xmlns:a16="http://schemas.microsoft.com/office/drawing/2014/main" id="{BFB08104-1E58-46D5-B24F-9E660E0757AF}"/>
              </a:ext>
            </a:extLst>
          </p:cNvPr>
          <p:cNvGraphicFramePr>
            <a:graphicFrameLocks noGrp="1"/>
          </p:cNvGraphicFramePr>
          <p:nvPr>
            <p:extLst>
              <p:ext uri="{D42A27DB-BD31-4B8C-83A1-F6EECF244321}">
                <p14:modId xmlns:p14="http://schemas.microsoft.com/office/powerpoint/2010/main" val="25531752"/>
              </p:ext>
            </p:extLst>
          </p:nvPr>
        </p:nvGraphicFramePr>
        <p:xfrm>
          <a:off x="47706" y="629314"/>
          <a:ext cx="9066359" cy="4277287"/>
        </p:xfrm>
        <a:graphic>
          <a:graphicData uri="http://schemas.openxmlformats.org/drawingml/2006/table">
            <a:tbl>
              <a:tblPr firstRow="1" bandRow="1">
                <a:tableStyleId>{5C22544A-7EE6-4342-B048-85BDC9FD1C3A}</a:tableStyleId>
              </a:tblPr>
              <a:tblGrid>
                <a:gridCol w="2340546">
                  <a:extLst>
                    <a:ext uri="{9D8B030D-6E8A-4147-A177-3AD203B41FA5}">
                      <a16:colId xmlns:a16="http://schemas.microsoft.com/office/drawing/2014/main" val="3416176779"/>
                    </a:ext>
                  </a:extLst>
                </a:gridCol>
                <a:gridCol w="974154">
                  <a:extLst>
                    <a:ext uri="{9D8B030D-6E8A-4147-A177-3AD203B41FA5}">
                      <a16:colId xmlns:a16="http://schemas.microsoft.com/office/drawing/2014/main" val="2039712227"/>
                    </a:ext>
                  </a:extLst>
                </a:gridCol>
                <a:gridCol w="520700">
                  <a:extLst>
                    <a:ext uri="{9D8B030D-6E8A-4147-A177-3AD203B41FA5}">
                      <a16:colId xmlns:a16="http://schemas.microsoft.com/office/drawing/2014/main" val="3930194708"/>
                    </a:ext>
                  </a:extLst>
                </a:gridCol>
                <a:gridCol w="469900">
                  <a:extLst>
                    <a:ext uri="{9D8B030D-6E8A-4147-A177-3AD203B41FA5}">
                      <a16:colId xmlns:a16="http://schemas.microsoft.com/office/drawing/2014/main" val="3944441481"/>
                    </a:ext>
                  </a:extLst>
                </a:gridCol>
                <a:gridCol w="558800">
                  <a:extLst>
                    <a:ext uri="{9D8B030D-6E8A-4147-A177-3AD203B41FA5}">
                      <a16:colId xmlns:a16="http://schemas.microsoft.com/office/drawing/2014/main" val="889799781"/>
                    </a:ext>
                  </a:extLst>
                </a:gridCol>
                <a:gridCol w="584200">
                  <a:extLst>
                    <a:ext uri="{9D8B030D-6E8A-4147-A177-3AD203B41FA5}">
                      <a16:colId xmlns:a16="http://schemas.microsoft.com/office/drawing/2014/main" val="3991368363"/>
                    </a:ext>
                  </a:extLst>
                </a:gridCol>
                <a:gridCol w="571500">
                  <a:extLst>
                    <a:ext uri="{9D8B030D-6E8A-4147-A177-3AD203B41FA5}">
                      <a16:colId xmlns:a16="http://schemas.microsoft.com/office/drawing/2014/main" val="2032917738"/>
                    </a:ext>
                  </a:extLst>
                </a:gridCol>
                <a:gridCol w="596900">
                  <a:extLst>
                    <a:ext uri="{9D8B030D-6E8A-4147-A177-3AD203B41FA5}">
                      <a16:colId xmlns:a16="http://schemas.microsoft.com/office/drawing/2014/main" val="3479587385"/>
                    </a:ext>
                  </a:extLst>
                </a:gridCol>
                <a:gridCol w="812800">
                  <a:extLst>
                    <a:ext uri="{9D8B030D-6E8A-4147-A177-3AD203B41FA5}">
                      <a16:colId xmlns:a16="http://schemas.microsoft.com/office/drawing/2014/main" val="2661112404"/>
                    </a:ext>
                  </a:extLst>
                </a:gridCol>
                <a:gridCol w="1193800">
                  <a:extLst>
                    <a:ext uri="{9D8B030D-6E8A-4147-A177-3AD203B41FA5}">
                      <a16:colId xmlns:a16="http://schemas.microsoft.com/office/drawing/2014/main" val="407297510"/>
                    </a:ext>
                  </a:extLst>
                </a:gridCol>
                <a:gridCol w="443059">
                  <a:extLst>
                    <a:ext uri="{9D8B030D-6E8A-4147-A177-3AD203B41FA5}">
                      <a16:colId xmlns:a16="http://schemas.microsoft.com/office/drawing/2014/main" val="1343724684"/>
                    </a:ext>
                  </a:extLst>
                </a:gridCol>
              </a:tblGrid>
              <a:tr h="314887">
                <a:tc>
                  <a:txBody>
                    <a:bodyPr/>
                    <a:lstStyle/>
                    <a:p>
                      <a:pPr algn="l"/>
                      <a:r>
                        <a:rPr lang="en-US" sz="800" dirty="0"/>
                        <a:t>indicator </a:t>
                      </a:r>
                    </a:p>
                  </a:txBody>
                  <a:tcPr anchor="ctr"/>
                </a:tc>
                <a:tc>
                  <a:txBody>
                    <a:bodyPr/>
                    <a:lstStyle/>
                    <a:p>
                      <a:pPr algn="l"/>
                      <a:r>
                        <a:rPr lang="en-US" sz="800" dirty="0"/>
                        <a:t>series</a:t>
                      </a:r>
                    </a:p>
                  </a:txBody>
                  <a:tcPr anchor="ctr"/>
                </a:tc>
                <a:tc>
                  <a:txBody>
                    <a:bodyPr/>
                    <a:lstStyle/>
                    <a:p>
                      <a:pPr algn="l"/>
                      <a:r>
                        <a:rPr lang="en-US" sz="800" dirty="0"/>
                        <a:t>age</a:t>
                      </a:r>
                    </a:p>
                  </a:txBody>
                  <a:tcPr anchor="ctr"/>
                </a:tc>
                <a:tc>
                  <a:txBody>
                    <a:bodyPr/>
                    <a:lstStyle/>
                    <a:p>
                      <a:pPr algn="l"/>
                      <a:r>
                        <a:rPr lang="en-US" sz="800" dirty="0"/>
                        <a:t>sex</a:t>
                      </a:r>
                    </a:p>
                  </a:txBody>
                  <a:tcPr anchor="ctr"/>
                </a:tc>
                <a:tc>
                  <a:txBody>
                    <a:bodyPr/>
                    <a:lstStyle/>
                    <a:p>
                      <a:pPr algn="l"/>
                      <a:r>
                        <a:rPr lang="en-US" sz="800" dirty="0" err="1"/>
                        <a:t>locat</a:t>
                      </a:r>
                      <a:r>
                        <a:rPr lang="en-US" sz="800" dirty="0"/>
                        <a:t>*</a:t>
                      </a:r>
                    </a:p>
                  </a:txBody>
                  <a:tcPr anchor="ctr"/>
                </a:tc>
                <a:tc>
                  <a:txBody>
                    <a:bodyPr/>
                    <a:lstStyle/>
                    <a:p>
                      <a:pPr algn="l"/>
                      <a:r>
                        <a:rPr lang="en-US" sz="800" dirty="0" err="1"/>
                        <a:t>educat</a:t>
                      </a:r>
                      <a:r>
                        <a:rPr lang="en-US" sz="800" dirty="0"/>
                        <a:t>*</a:t>
                      </a:r>
                    </a:p>
                  </a:txBody>
                  <a:tcPr anchor="ctr"/>
                </a:tc>
                <a:tc>
                  <a:txBody>
                    <a:bodyPr/>
                    <a:lstStyle/>
                    <a:p>
                      <a:pPr algn="l"/>
                      <a:r>
                        <a:rPr lang="en-US" sz="800" dirty="0"/>
                        <a:t>activity</a:t>
                      </a:r>
                    </a:p>
                  </a:txBody>
                  <a:tcPr anchor="ctr"/>
                </a:tc>
                <a:tc>
                  <a:txBody>
                    <a:bodyPr/>
                    <a:lstStyle/>
                    <a:p>
                      <a:pPr algn="l"/>
                      <a:r>
                        <a:rPr lang="en-US" sz="800" dirty="0"/>
                        <a:t>quantile</a:t>
                      </a:r>
                    </a:p>
                  </a:txBody>
                  <a:tcPr anchor="ctr"/>
                </a:tc>
                <a:tc>
                  <a:txBody>
                    <a:bodyPr/>
                    <a:lstStyle/>
                    <a:p>
                      <a:pPr algn="l"/>
                      <a:r>
                        <a:rPr lang="en-US" sz="800" dirty="0" err="1"/>
                        <a:t>comp_break</a:t>
                      </a:r>
                      <a:r>
                        <a:rPr lang="en-US" sz="800" dirty="0"/>
                        <a:t>*</a:t>
                      </a:r>
                    </a:p>
                  </a:txBody>
                  <a:tcPr anchor="ctr"/>
                </a:tc>
                <a:tc>
                  <a:txBody>
                    <a:bodyPr/>
                    <a:lstStyle/>
                    <a:p>
                      <a:pPr algn="l"/>
                      <a:r>
                        <a:rPr lang="en-US" sz="800" dirty="0" err="1"/>
                        <a:t>unit_measure</a:t>
                      </a:r>
                      <a:endParaRPr lang="en-US" sz="800" dirty="0"/>
                    </a:p>
                  </a:txBody>
                  <a:tcPr anchor="ctr"/>
                </a:tc>
                <a:tc>
                  <a:txBody>
                    <a:bodyPr/>
                    <a:lstStyle/>
                    <a:p>
                      <a:pPr algn="l"/>
                      <a:r>
                        <a:rPr lang="en-US" sz="800" dirty="0" err="1"/>
                        <a:t>mult</a:t>
                      </a:r>
                      <a:r>
                        <a:rPr lang="en-US" sz="800" dirty="0"/>
                        <a:t>.</a:t>
                      </a:r>
                    </a:p>
                  </a:txBody>
                  <a:tcPr anchor="ctr"/>
                </a:tc>
                <a:extLst>
                  <a:ext uri="{0D108BD9-81ED-4DB2-BD59-A6C34878D82A}">
                    <a16:rowId xmlns:a16="http://schemas.microsoft.com/office/drawing/2014/main" val="3317969222"/>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dirty="0"/>
                        <a:t>[2.2.1] Number of children stunted (thousands)</a:t>
                      </a:r>
                    </a:p>
                  </a:txBody>
                  <a:tcPr anchor="ctr"/>
                </a:tc>
                <a:tc>
                  <a:txBody>
                    <a:bodyPr/>
                    <a:lstStyle/>
                    <a:p>
                      <a:pPr algn="l"/>
                      <a:r>
                        <a:rPr lang="en-US" sz="800" dirty="0"/>
                        <a:t>SH_STA_STNT</a:t>
                      </a:r>
                    </a:p>
                  </a:txBody>
                  <a:tcPr anchor="ctr"/>
                </a:tc>
                <a:tc>
                  <a:txBody>
                    <a:bodyPr/>
                    <a:lstStyle/>
                    <a:p>
                      <a:pPr algn="l"/>
                      <a:r>
                        <a:rPr lang="en-US" sz="800" dirty="0"/>
                        <a:t>Y0T5</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NUMBER</a:t>
                      </a:r>
                    </a:p>
                  </a:txBody>
                  <a:tcPr anchor="ctr"/>
                </a:tc>
                <a:tc>
                  <a:txBody>
                    <a:bodyPr/>
                    <a:lstStyle/>
                    <a:p>
                      <a:pPr algn="l"/>
                      <a:r>
                        <a:rPr lang="en-US" sz="800" dirty="0"/>
                        <a:t>0</a:t>
                      </a:r>
                    </a:p>
                  </a:txBody>
                  <a:tcPr anchor="ctr"/>
                </a:tc>
                <a:extLst>
                  <a:ext uri="{0D108BD9-81ED-4DB2-BD59-A6C34878D82A}">
                    <a16:rowId xmlns:a16="http://schemas.microsoft.com/office/drawing/2014/main" val="1143124675"/>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dirty="0"/>
                        <a:t>[4.1.1] Children in secondary school achieving a minimum level in reading (%)</a:t>
                      </a:r>
                    </a:p>
                  </a:txBody>
                  <a:tcPr anchor="ctr"/>
                </a:tc>
                <a:tc>
                  <a:txBody>
                    <a:bodyPr/>
                    <a:lstStyle/>
                    <a:p>
                      <a:pPr algn="l"/>
                      <a:r>
                        <a:rPr lang="en-US" sz="800" dirty="0"/>
                        <a:t>SE_TOT_PRFL</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700" dirty="0"/>
                        <a:t>ISCED11_2</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SKILL_READ</a:t>
                      </a:r>
                    </a:p>
                  </a:txBody>
                  <a:tcPr anchor="ctr"/>
                </a:tc>
                <a:tc>
                  <a:txBody>
                    <a:bodyPr/>
                    <a:lstStyle/>
                    <a:p>
                      <a:pPr algn="l"/>
                      <a:r>
                        <a:rPr lang="en-US" sz="800" dirty="0"/>
                        <a:t>PERCENT</a:t>
                      </a:r>
                    </a:p>
                  </a:txBody>
                  <a:tcPr anchor="ctr"/>
                </a:tc>
                <a:tc>
                  <a:txBody>
                    <a:bodyPr/>
                    <a:lstStyle/>
                    <a:p>
                      <a:pPr algn="l"/>
                      <a:r>
                        <a:rPr lang="en-US" sz="800" dirty="0"/>
                        <a:t>0</a:t>
                      </a:r>
                    </a:p>
                  </a:txBody>
                  <a:tcPr anchor="ctr"/>
                </a:tc>
                <a:extLst>
                  <a:ext uri="{0D108BD9-81ED-4DB2-BD59-A6C34878D82A}">
                    <a16:rowId xmlns:a16="http://schemas.microsoft.com/office/drawing/2014/main" val="3980565925"/>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dirty="0"/>
                        <a:t>[9.2.1] Manufacturing value added per capita (million constant USD)</a:t>
                      </a:r>
                    </a:p>
                  </a:txBody>
                  <a:tcPr anchor="ctr"/>
                </a:tc>
                <a:tc>
                  <a:txBody>
                    <a:bodyPr/>
                    <a:lstStyle/>
                    <a:p>
                      <a:pPr algn="l"/>
                      <a:r>
                        <a:rPr lang="en-US" sz="800" dirty="0"/>
                        <a:t>NV_IND_MANF</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ISIC_C</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CON_USD</a:t>
                      </a:r>
                    </a:p>
                  </a:txBody>
                  <a:tcPr anchor="ctr"/>
                </a:tc>
                <a:tc>
                  <a:txBody>
                    <a:bodyPr/>
                    <a:lstStyle/>
                    <a:p>
                      <a:pPr algn="l"/>
                      <a:r>
                        <a:rPr lang="en-US" sz="800" dirty="0"/>
                        <a:t>0</a:t>
                      </a:r>
                    </a:p>
                  </a:txBody>
                  <a:tcPr anchor="ctr"/>
                </a:tc>
                <a:extLst>
                  <a:ext uri="{0D108BD9-81ED-4DB2-BD59-A6C34878D82A}">
                    <a16:rowId xmlns:a16="http://schemas.microsoft.com/office/drawing/2014/main" val="1081184001"/>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dirty="0"/>
                        <a:t>[[3.2.1] </a:t>
                      </a:r>
                      <a:r>
                        <a:rPr lang="en-US" sz="1000" b="0" i="0" u="none" strike="noStrike" dirty="0">
                          <a:solidFill>
                            <a:srgbClr val="000000"/>
                          </a:solidFill>
                          <a:effectLst/>
                        </a:rPr>
                        <a:t>Under-five mortality rate per 1,000 live births, female</a:t>
                      </a:r>
                      <a:endParaRPr lang="en-US" sz="1000" dirty="0">
                        <a:solidFill>
                          <a:srgbClr val="000000"/>
                        </a:solidFill>
                      </a:endParaRPr>
                    </a:p>
                  </a:txBody>
                  <a:tcPr anchor="ctr"/>
                </a:tc>
                <a:tc>
                  <a:txBody>
                    <a:bodyPr/>
                    <a:lstStyle/>
                    <a:p>
                      <a:pPr algn="l"/>
                      <a:r>
                        <a:rPr lang="en-US" sz="800" dirty="0"/>
                        <a:t>SH_DYN_MORTN</a:t>
                      </a:r>
                    </a:p>
                  </a:txBody>
                  <a:tcPr anchor="ctr"/>
                </a:tc>
                <a:tc>
                  <a:txBody>
                    <a:bodyPr/>
                    <a:lstStyle/>
                    <a:p>
                      <a:pPr algn="l"/>
                      <a:r>
                        <a:rPr lang="en-US" sz="800" dirty="0"/>
                        <a:t>0T4Y</a:t>
                      </a:r>
                    </a:p>
                  </a:txBody>
                  <a:tcPr anchor="ctr"/>
                </a:tc>
                <a:tc>
                  <a:txBody>
                    <a:bodyPr/>
                    <a:lstStyle/>
                    <a:p>
                      <a:pPr algn="l"/>
                      <a:r>
                        <a:rPr lang="en-US" sz="800" dirty="0"/>
                        <a:t>_F</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PER_1000_POP</a:t>
                      </a:r>
                    </a:p>
                  </a:txBody>
                  <a:tcPr anchor="ctr"/>
                </a:tc>
                <a:tc>
                  <a:txBody>
                    <a:bodyPr/>
                    <a:lstStyle/>
                    <a:p>
                      <a:pPr algn="l"/>
                      <a:r>
                        <a:rPr lang="en-US" sz="800" dirty="0"/>
                        <a:t>0</a:t>
                      </a:r>
                    </a:p>
                  </a:txBody>
                  <a:tcPr anchor="ctr"/>
                </a:tc>
                <a:extLst>
                  <a:ext uri="{0D108BD9-81ED-4DB2-BD59-A6C34878D82A}">
                    <a16:rowId xmlns:a16="http://schemas.microsoft.com/office/drawing/2014/main" val="1647381564"/>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rPr>
                        <a:t>[3.2.1] Infant mortality rate per 1,000 live births, rural</a:t>
                      </a:r>
                      <a:endParaRPr lang="en-US" sz="1000" dirty="0"/>
                    </a:p>
                  </a:txBody>
                  <a:tcPr anchor="ctr"/>
                </a:tc>
                <a:tc>
                  <a:txBody>
                    <a:bodyPr/>
                    <a:lstStyle/>
                    <a:p>
                      <a:pPr algn="l"/>
                      <a:r>
                        <a:rPr lang="en-US" sz="800" dirty="0"/>
                        <a:t>SH_DYN_IMRT</a:t>
                      </a:r>
                    </a:p>
                  </a:txBody>
                  <a:tcPr anchor="ctr"/>
                </a:tc>
                <a:tc>
                  <a:txBody>
                    <a:bodyPr/>
                    <a:lstStyle/>
                    <a:p>
                      <a:pPr algn="l"/>
                      <a:r>
                        <a:rPr lang="en-US" sz="800" dirty="0"/>
                        <a:t>Y1</a:t>
                      </a:r>
                    </a:p>
                  </a:txBody>
                  <a:tcPr anchor="ctr"/>
                </a:tc>
                <a:tc>
                  <a:txBody>
                    <a:bodyPr/>
                    <a:lstStyle/>
                    <a:p>
                      <a:pPr algn="l"/>
                      <a:r>
                        <a:rPr lang="en-US" sz="800" dirty="0"/>
                        <a:t>_T</a:t>
                      </a:r>
                    </a:p>
                  </a:txBody>
                  <a:tcPr anchor="ctr"/>
                </a:tc>
                <a:tc>
                  <a:txBody>
                    <a:bodyPr/>
                    <a:lstStyle/>
                    <a:p>
                      <a:pPr algn="l"/>
                      <a:r>
                        <a:rPr lang="en-US" sz="800" dirty="0"/>
                        <a:t>_U</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PER_1000_POP</a:t>
                      </a:r>
                    </a:p>
                  </a:txBody>
                  <a:tcPr anchor="ctr"/>
                </a:tc>
                <a:tc>
                  <a:txBody>
                    <a:bodyPr/>
                    <a:lstStyle/>
                    <a:p>
                      <a:pPr algn="l"/>
                      <a:r>
                        <a:rPr lang="en-US" sz="800" dirty="0"/>
                        <a:t>0</a:t>
                      </a:r>
                    </a:p>
                  </a:txBody>
                  <a:tcPr anchor="ctr"/>
                </a:tc>
                <a:extLst>
                  <a:ext uri="{0D108BD9-81ED-4DB2-BD59-A6C34878D82A}">
                    <a16:rowId xmlns:a16="http://schemas.microsoft.com/office/drawing/2014/main" val="1875270393"/>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rPr>
                        <a:t>[3.2.1] Number of neonatal mortality, male urban</a:t>
                      </a:r>
                    </a:p>
                  </a:txBody>
                  <a:tcPr anchor="ctr"/>
                </a:tc>
                <a:tc>
                  <a:txBody>
                    <a:bodyPr/>
                    <a:lstStyle/>
                    <a:p>
                      <a:pPr algn="l"/>
                      <a:r>
                        <a:rPr lang="en-US" sz="800" dirty="0"/>
                        <a:t>SH_DYN_NMRT</a:t>
                      </a:r>
                    </a:p>
                  </a:txBody>
                  <a:tcPr anchor="ctr"/>
                </a:tc>
                <a:tc>
                  <a:txBody>
                    <a:bodyPr/>
                    <a:lstStyle/>
                    <a:p>
                      <a:pPr algn="l"/>
                      <a:r>
                        <a:rPr lang="en-US" sz="800" dirty="0"/>
                        <a:t>M0</a:t>
                      </a:r>
                    </a:p>
                  </a:txBody>
                  <a:tcPr anchor="ctr"/>
                </a:tc>
                <a:tc>
                  <a:txBody>
                    <a:bodyPr/>
                    <a:lstStyle/>
                    <a:p>
                      <a:pPr algn="l"/>
                      <a:r>
                        <a:rPr lang="en-US" sz="800" dirty="0"/>
                        <a:t>_M</a:t>
                      </a:r>
                    </a:p>
                  </a:txBody>
                  <a:tcPr anchor="ctr"/>
                </a:tc>
                <a:tc>
                  <a:txBody>
                    <a:bodyPr/>
                    <a:lstStyle/>
                    <a:p>
                      <a:pPr algn="l"/>
                      <a:r>
                        <a:rPr lang="en-US" sz="800" dirty="0"/>
                        <a:t>_R</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NUMBER</a:t>
                      </a:r>
                    </a:p>
                  </a:txBody>
                  <a:tcPr anchor="ctr"/>
                </a:tc>
                <a:tc>
                  <a:txBody>
                    <a:bodyPr/>
                    <a:lstStyle/>
                    <a:p>
                      <a:pPr algn="l"/>
                      <a:r>
                        <a:rPr lang="en-US" sz="800" dirty="0"/>
                        <a:t>0</a:t>
                      </a:r>
                    </a:p>
                  </a:txBody>
                  <a:tcPr anchor="ctr"/>
                </a:tc>
                <a:extLst>
                  <a:ext uri="{0D108BD9-81ED-4DB2-BD59-A6C34878D82A}">
                    <a16:rowId xmlns:a16="http://schemas.microsoft.com/office/drawing/2014/main" val="2725991623"/>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dirty="0"/>
                        <a:t>[5.3.1] Urban women aged 20-24 years married before age 18 (%)</a:t>
                      </a:r>
                    </a:p>
                  </a:txBody>
                  <a:tcPr anchor="ctr"/>
                </a:tc>
                <a:tc>
                  <a:txBody>
                    <a:bodyPr/>
                    <a:lstStyle/>
                    <a:p>
                      <a:pPr algn="l"/>
                      <a:r>
                        <a:rPr lang="en-US" sz="800" dirty="0"/>
                        <a:t>SP_DYN_MRBF15</a:t>
                      </a:r>
                    </a:p>
                  </a:txBody>
                  <a:tcPr anchor="ctr"/>
                </a:tc>
                <a:tc>
                  <a:txBody>
                    <a:bodyPr/>
                    <a:lstStyle/>
                    <a:p>
                      <a:pPr algn="l"/>
                      <a:r>
                        <a:rPr lang="en-US" sz="800" dirty="0"/>
                        <a:t>Y20T24</a:t>
                      </a:r>
                    </a:p>
                  </a:txBody>
                  <a:tcPr anchor="ctr"/>
                </a:tc>
                <a:tc>
                  <a:txBody>
                    <a:bodyPr/>
                    <a:lstStyle/>
                    <a:p>
                      <a:pPr algn="l"/>
                      <a:r>
                        <a:rPr lang="en-US" sz="800" dirty="0"/>
                        <a:t>_F</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PER_MARW_20T24Y</a:t>
                      </a:r>
                    </a:p>
                  </a:txBody>
                  <a:tcPr anchor="ctr"/>
                </a:tc>
                <a:tc>
                  <a:txBody>
                    <a:bodyPr/>
                    <a:lstStyle/>
                    <a:p>
                      <a:pPr algn="l"/>
                      <a:r>
                        <a:rPr lang="en-US" sz="800" dirty="0"/>
                        <a:t>0</a:t>
                      </a:r>
                    </a:p>
                  </a:txBody>
                  <a:tcPr anchor="ctr"/>
                </a:tc>
                <a:extLst>
                  <a:ext uri="{0D108BD9-81ED-4DB2-BD59-A6C34878D82A}">
                    <a16:rowId xmlns:a16="http://schemas.microsoft.com/office/drawing/2014/main" val="3446347176"/>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dirty="0"/>
                        <a:t>[9.1.1] The rural population who live within 2 km of an all-season road (%)</a:t>
                      </a:r>
                    </a:p>
                  </a:txBody>
                  <a:tcPr anchor="ctr"/>
                </a:tc>
                <a:tc>
                  <a:txBody>
                    <a:bodyPr/>
                    <a:lstStyle/>
                    <a:p>
                      <a:pPr algn="l"/>
                      <a:r>
                        <a:rPr lang="en-US" sz="800" dirty="0"/>
                        <a:t>SP_ROD_R2KM</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_R</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PERCENT</a:t>
                      </a:r>
                    </a:p>
                  </a:txBody>
                  <a:tcPr anchor="ctr"/>
                </a:tc>
                <a:tc>
                  <a:txBody>
                    <a:bodyPr/>
                    <a:lstStyle/>
                    <a:p>
                      <a:pPr algn="l"/>
                      <a:r>
                        <a:rPr lang="en-US" sz="800" dirty="0"/>
                        <a:t>0</a:t>
                      </a:r>
                    </a:p>
                  </a:txBody>
                  <a:tcPr anchor="ctr"/>
                </a:tc>
                <a:extLst>
                  <a:ext uri="{0D108BD9-81ED-4DB2-BD59-A6C34878D82A}">
                    <a16:rowId xmlns:a16="http://schemas.microsoft.com/office/drawing/2014/main" val="2092694004"/>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dirty="0"/>
                        <a:t>[11.1.1] Urban population living in slums (number)</a:t>
                      </a:r>
                    </a:p>
                  </a:txBody>
                  <a:tcPr anchor="ctr"/>
                </a:tc>
                <a:tc>
                  <a:txBody>
                    <a:bodyPr/>
                    <a:lstStyle/>
                    <a:p>
                      <a:pPr algn="l"/>
                      <a:r>
                        <a:rPr lang="en-US" sz="800" dirty="0"/>
                        <a:t>EN_LND_SLUM</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_U</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NUMBER</a:t>
                      </a:r>
                    </a:p>
                  </a:txBody>
                  <a:tcPr anchor="ctr"/>
                </a:tc>
                <a:tc>
                  <a:txBody>
                    <a:bodyPr/>
                    <a:lstStyle/>
                    <a:p>
                      <a:pPr algn="l"/>
                      <a:r>
                        <a:rPr lang="en-US" sz="800" dirty="0"/>
                        <a:t>0</a:t>
                      </a:r>
                    </a:p>
                  </a:txBody>
                  <a:tcPr anchor="ctr"/>
                </a:tc>
                <a:extLst>
                  <a:ext uri="{0D108BD9-81ED-4DB2-BD59-A6C34878D82A}">
                    <a16:rowId xmlns:a16="http://schemas.microsoft.com/office/drawing/2014/main" val="757598308"/>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dirty="0"/>
                        <a:t>[17.8.1] </a:t>
                      </a:r>
                      <a:r>
                        <a:rPr lang="fr-FR" sz="1000" dirty="0" err="1"/>
                        <a:t>Users</a:t>
                      </a:r>
                      <a:r>
                        <a:rPr lang="fr-FR" sz="1000" dirty="0"/>
                        <a:t> of the internet</a:t>
                      </a:r>
                      <a:r>
                        <a:rPr lang="en-US" sz="1000" dirty="0"/>
                        <a:t> (256 kbps to 2 Mbps)</a:t>
                      </a:r>
                      <a:r>
                        <a:rPr lang="fr-FR" sz="1000" dirty="0"/>
                        <a:t>per 100 </a:t>
                      </a:r>
                      <a:r>
                        <a:rPr lang="fr-FR" sz="1000" dirty="0" err="1"/>
                        <a:t>inhabitants</a:t>
                      </a:r>
                      <a:endParaRPr lang="en-US" sz="1000" dirty="0"/>
                    </a:p>
                  </a:txBody>
                  <a:tcPr anchor="ctr"/>
                </a:tc>
                <a:tc>
                  <a:txBody>
                    <a:bodyPr/>
                    <a:lstStyle/>
                    <a:p>
                      <a:pPr algn="l"/>
                      <a:r>
                        <a:rPr lang="en-US" sz="800" dirty="0"/>
                        <a:t>IT_USE_ii99</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IS_2MT10M</a:t>
                      </a:r>
                    </a:p>
                  </a:txBody>
                  <a:tcPr anchor="ctr"/>
                </a:tc>
                <a:tc>
                  <a:txBody>
                    <a:bodyPr/>
                    <a:lstStyle/>
                    <a:p>
                      <a:pPr algn="l"/>
                      <a:r>
                        <a:rPr lang="en-US" sz="800" dirty="0"/>
                        <a:t>PERCENT</a:t>
                      </a:r>
                    </a:p>
                  </a:txBody>
                  <a:tcPr anchor="ctr"/>
                </a:tc>
                <a:tc>
                  <a:txBody>
                    <a:bodyPr/>
                    <a:lstStyle/>
                    <a:p>
                      <a:pPr algn="l"/>
                      <a:r>
                        <a:rPr lang="en-US" sz="800" dirty="0"/>
                        <a:t>0</a:t>
                      </a:r>
                    </a:p>
                  </a:txBody>
                  <a:tcPr anchor="ctr"/>
                </a:tc>
                <a:extLst>
                  <a:ext uri="{0D108BD9-81ED-4DB2-BD59-A6C34878D82A}">
                    <a16:rowId xmlns:a16="http://schemas.microsoft.com/office/drawing/2014/main" val="2977432504"/>
                  </a:ext>
                </a:extLst>
              </a:tr>
            </a:tbl>
          </a:graphicData>
        </a:graphic>
      </p:graphicFrame>
      <p:pic>
        <p:nvPicPr>
          <p:cNvPr id="3" name="Picture 2">
            <a:extLst>
              <a:ext uri="{FF2B5EF4-FFF2-40B4-BE49-F238E27FC236}">
                <a16:creationId xmlns:a16="http://schemas.microsoft.com/office/drawing/2014/main" id="{CF867C68-5258-4420-8DF6-B54BCEA4562A}"/>
              </a:ext>
            </a:extLst>
          </p:cNvPr>
          <p:cNvPicPr>
            <a:picLocks noChangeAspect="1"/>
          </p:cNvPicPr>
          <p:nvPr/>
        </p:nvPicPr>
        <p:blipFill rotWithShape="1">
          <a:blip r:embed="rId4"/>
          <a:srcRect r="481"/>
          <a:stretch/>
        </p:blipFill>
        <p:spPr>
          <a:xfrm>
            <a:off x="14025" y="2141839"/>
            <a:ext cx="9100040" cy="2782018"/>
          </a:xfrm>
          <a:prstGeom prst="rect">
            <a:avLst/>
          </a:prstGeom>
        </p:spPr>
      </p:pic>
      <p:sp>
        <p:nvSpPr>
          <p:cNvPr id="2" name="Slide Number Placeholder 1">
            <a:extLst>
              <a:ext uri="{FF2B5EF4-FFF2-40B4-BE49-F238E27FC236}">
                <a16:creationId xmlns:a16="http://schemas.microsoft.com/office/drawing/2014/main" id="{44686D4D-D75F-07EF-0FCF-4CE6250ECF51}"/>
              </a:ext>
            </a:extLst>
          </p:cNvPr>
          <p:cNvSpPr>
            <a:spLocks noGrp="1"/>
          </p:cNvSpPr>
          <p:nvPr>
            <p:ph type="sldNum" sz="quarter" idx="12"/>
          </p:nvPr>
        </p:nvSpPr>
        <p:spPr/>
        <p:txBody>
          <a:bodyPr/>
          <a:lstStyle/>
          <a:p>
            <a:fld id="{C9CA4384-AE8E-46E5-BBCD-64CFDC07B3E9}" type="slidenum">
              <a:rPr lang="en-US" smtClean="0"/>
              <a:t>51</a:t>
            </a:fld>
            <a:endParaRPr lang="en-US"/>
          </a:p>
        </p:txBody>
      </p:sp>
    </p:spTree>
    <p:custDataLst>
      <p:tags r:id="rId1"/>
    </p:custDataLst>
    <p:extLst>
      <p:ext uri="{BB962C8B-B14F-4D97-AF65-F5344CB8AC3E}">
        <p14:creationId xmlns:p14="http://schemas.microsoft.com/office/powerpoint/2010/main" val="24666644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6602AAA-3EFE-4E84-B124-45DE29A56BA5}"/>
              </a:ext>
            </a:extLst>
          </p:cNvPr>
          <p:cNvSpPr txBox="1">
            <a:spLocks/>
          </p:cNvSpPr>
          <p:nvPr/>
        </p:nvSpPr>
        <p:spPr>
          <a:xfrm>
            <a:off x="540890" y="340470"/>
            <a:ext cx="6318788" cy="31424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000" b="1" dirty="0">
                <a:solidFill>
                  <a:schemeClr val="bg2">
                    <a:lumMod val="25000"/>
                  </a:schemeClr>
                </a:solidFill>
                <a:latin typeface="+mn-lt"/>
              </a:rPr>
              <a:t>Exercise (1) - solution</a:t>
            </a:r>
          </a:p>
        </p:txBody>
      </p:sp>
      <p:graphicFrame>
        <p:nvGraphicFramePr>
          <p:cNvPr id="10" name="Table 10">
            <a:extLst>
              <a:ext uri="{FF2B5EF4-FFF2-40B4-BE49-F238E27FC236}">
                <a16:creationId xmlns:a16="http://schemas.microsoft.com/office/drawing/2014/main" id="{7851E9B1-9F9D-430F-B5B4-4A4C2B8565EA}"/>
              </a:ext>
            </a:extLst>
          </p:cNvPr>
          <p:cNvGraphicFramePr>
            <a:graphicFrameLocks noGrp="1"/>
          </p:cNvGraphicFramePr>
          <p:nvPr>
            <p:extLst>
              <p:ext uri="{D42A27DB-BD31-4B8C-83A1-F6EECF244321}">
                <p14:modId xmlns:p14="http://schemas.microsoft.com/office/powerpoint/2010/main" val="1048782957"/>
              </p:ext>
            </p:extLst>
          </p:nvPr>
        </p:nvGraphicFramePr>
        <p:xfrm>
          <a:off x="0" y="654718"/>
          <a:ext cx="9144000" cy="4216327"/>
        </p:xfrm>
        <a:graphic>
          <a:graphicData uri="http://schemas.openxmlformats.org/drawingml/2006/table">
            <a:tbl>
              <a:tblPr firstRow="1" bandRow="1">
                <a:tableStyleId>{5C22544A-7EE6-4342-B048-85BDC9FD1C3A}</a:tableStyleId>
              </a:tblPr>
              <a:tblGrid>
                <a:gridCol w="2360590">
                  <a:extLst>
                    <a:ext uri="{9D8B030D-6E8A-4147-A177-3AD203B41FA5}">
                      <a16:colId xmlns:a16="http://schemas.microsoft.com/office/drawing/2014/main" val="3416176779"/>
                    </a:ext>
                  </a:extLst>
                </a:gridCol>
                <a:gridCol w="982496">
                  <a:extLst>
                    <a:ext uri="{9D8B030D-6E8A-4147-A177-3AD203B41FA5}">
                      <a16:colId xmlns:a16="http://schemas.microsoft.com/office/drawing/2014/main" val="2039712227"/>
                    </a:ext>
                  </a:extLst>
                </a:gridCol>
                <a:gridCol w="525159">
                  <a:extLst>
                    <a:ext uri="{9D8B030D-6E8A-4147-A177-3AD203B41FA5}">
                      <a16:colId xmlns:a16="http://schemas.microsoft.com/office/drawing/2014/main" val="3930194708"/>
                    </a:ext>
                  </a:extLst>
                </a:gridCol>
                <a:gridCol w="473925">
                  <a:extLst>
                    <a:ext uri="{9D8B030D-6E8A-4147-A177-3AD203B41FA5}">
                      <a16:colId xmlns:a16="http://schemas.microsoft.com/office/drawing/2014/main" val="3944441481"/>
                    </a:ext>
                  </a:extLst>
                </a:gridCol>
                <a:gridCol w="563585">
                  <a:extLst>
                    <a:ext uri="{9D8B030D-6E8A-4147-A177-3AD203B41FA5}">
                      <a16:colId xmlns:a16="http://schemas.microsoft.com/office/drawing/2014/main" val="889799781"/>
                    </a:ext>
                  </a:extLst>
                </a:gridCol>
                <a:gridCol w="659709">
                  <a:extLst>
                    <a:ext uri="{9D8B030D-6E8A-4147-A177-3AD203B41FA5}">
                      <a16:colId xmlns:a16="http://schemas.microsoft.com/office/drawing/2014/main" val="3991368363"/>
                    </a:ext>
                  </a:extLst>
                </a:gridCol>
                <a:gridCol w="545319">
                  <a:extLst>
                    <a:ext uri="{9D8B030D-6E8A-4147-A177-3AD203B41FA5}">
                      <a16:colId xmlns:a16="http://schemas.microsoft.com/office/drawing/2014/main" val="2032917738"/>
                    </a:ext>
                  </a:extLst>
                </a:gridCol>
                <a:gridCol w="585415">
                  <a:extLst>
                    <a:ext uri="{9D8B030D-6E8A-4147-A177-3AD203B41FA5}">
                      <a16:colId xmlns:a16="http://schemas.microsoft.com/office/drawing/2014/main" val="3479587385"/>
                    </a:ext>
                  </a:extLst>
                </a:gridCol>
                <a:gridCol w="796926">
                  <a:extLst>
                    <a:ext uri="{9D8B030D-6E8A-4147-A177-3AD203B41FA5}">
                      <a16:colId xmlns:a16="http://schemas.microsoft.com/office/drawing/2014/main" val="2661112404"/>
                    </a:ext>
                  </a:extLst>
                </a:gridCol>
                <a:gridCol w="1229457">
                  <a:extLst>
                    <a:ext uri="{9D8B030D-6E8A-4147-A177-3AD203B41FA5}">
                      <a16:colId xmlns:a16="http://schemas.microsoft.com/office/drawing/2014/main" val="407297510"/>
                    </a:ext>
                  </a:extLst>
                </a:gridCol>
                <a:gridCol w="421419">
                  <a:extLst>
                    <a:ext uri="{9D8B030D-6E8A-4147-A177-3AD203B41FA5}">
                      <a16:colId xmlns:a16="http://schemas.microsoft.com/office/drawing/2014/main" val="1343724684"/>
                    </a:ext>
                  </a:extLst>
                </a:gridCol>
              </a:tblGrid>
              <a:tr h="314887">
                <a:tc>
                  <a:txBody>
                    <a:bodyPr/>
                    <a:lstStyle/>
                    <a:p>
                      <a:pPr algn="l"/>
                      <a:r>
                        <a:rPr lang="en-US" sz="800" dirty="0"/>
                        <a:t>indicator </a:t>
                      </a:r>
                    </a:p>
                  </a:txBody>
                  <a:tcPr anchor="ctr"/>
                </a:tc>
                <a:tc>
                  <a:txBody>
                    <a:bodyPr/>
                    <a:lstStyle/>
                    <a:p>
                      <a:pPr algn="l"/>
                      <a:r>
                        <a:rPr lang="en-US" sz="800" dirty="0"/>
                        <a:t>series</a:t>
                      </a:r>
                    </a:p>
                  </a:txBody>
                  <a:tcPr anchor="ctr"/>
                </a:tc>
                <a:tc>
                  <a:txBody>
                    <a:bodyPr/>
                    <a:lstStyle/>
                    <a:p>
                      <a:pPr algn="l"/>
                      <a:r>
                        <a:rPr lang="en-US" sz="800" dirty="0"/>
                        <a:t>age</a:t>
                      </a:r>
                    </a:p>
                  </a:txBody>
                  <a:tcPr anchor="ctr"/>
                </a:tc>
                <a:tc>
                  <a:txBody>
                    <a:bodyPr/>
                    <a:lstStyle/>
                    <a:p>
                      <a:pPr algn="l"/>
                      <a:r>
                        <a:rPr lang="en-US" sz="800" dirty="0"/>
                        <a:t>sex</a:t>
                      </a:r>
                    </a:p>
                  </a:txBody>
                  <a:tcPr anchor="ctr"/>
                </a:tc>
                <a:tc>
                  <a:txBody>
                    <a:bodyPr/>
                    <a:lstStyle/>
                    <a:p>
                      <a:pPr algn="l"/>
                      <a:r>
                        <a:rPr lang="en-US" sz="800" dirty="0" err="1"/>
                        <a:t>locat</a:t>
                      </a:r>
                      <a:r>
                        <a:rPr lang="en-US" sz="800" dirty="0"/>
                        <a:t>*</a:t>
                      </a:r>
                    </a:p>
                  </a:txBody>
                  <a:tcPr anchor="ctr"/>
                </a:tc>
                <a:tc>
                  <a:txBody>
                    <a:bodyPr/>
                    <a:lstStyle/>
                    <a:p>
                      <a:pPr algn="l"/>
                      <a:r>
                        <a:rPr lang="en-US" sz="800" dirty="0" err="1"/>
                        <a:t>educat</a:t>
                      </a:r>
                      <a:r>
                        <a:rPr lang="en-US" sz="800" dirty="0"/>
                        <a:t>*</a:t>
                      </a:r>
                    </a:p>
                  </a:txBody>
                  <a:tcPr anchor="ctr"/>
                </a:tc>
                <a:tc>
                  <a:txBody>
                    <a:bodyPr/>
                    <a:lstStyle/>
                    <a:p>
                      <a:pPr algn="l"/>
                      <a:r>
                        <a:rPr lang="en-US" sz="800" dirty="0"/>
                        <a:t>activity</a:t>
                      </a:r>
                    </a:p>
                  </a:txBody>
                  <a:tcPr anchor="ctr"/>
                </a:tc>
                <a:tc>
                  <a:txBody>
                    <a:bodyPr/>
                    <a:lstStyle/>
                    <a:p>
                      <a:pPr algn="l"/>
                      <a:r>
                        <a:rPr lang="en-US" sz="800" dirty="0"/>
                        <a:t>quantile</a:t>
                      </a:r>
                    </a:p>
                  </a:txBody>
                  <a:tcPr anchor="ctr"/>
                </a:tc>
                <a:tc>
                  <a:txBody>
                    <a:bodyPr/>
                    <a:lstStyle/>
                    <a:p>
                      <a:pPr algn="l"/>
                      <a:r>
                        <a:rPr lang="en-US" sz="800" dirty="0" err="1"/>
                        <a:t>comp_break</a:t>
                      </a:r>
                      <a:r>
                        <a:rPr lang="en-US" sz="800" dirty="0"/>
                        <a:t>*</a:t>
                      </a:r>
                    </a:p>
                  </a:txBody>
                  <a:tcPr anchor="ctr"/>
                </a:tc>
                <a:tc>
                  <a:txBody>
                    <a:bodyPr/>
                    <a:lstStyle/>
                    <a:p>
                      <a:pPr algn="l"/>
                      <a:r>
                        <a:rPr lang="en-US" sz="800" dirty="0" err="1"/>
                        <a:t>unit_measure</a:t>
                      </a:r>
                      <a:endParaRPr lang="en-US" sz="800" dirty="0"/>
                    </a:p>
                  </a:txBody>
                  <a:tcPr anchor="ctr"/>
                </a:tc>
                <a:tc>
                  <a:txBody>
                    <a:bodyPr/>
                    <a:lstStyle/>
                    <a:p>
                      <a:pPr algn="l"/>
                      <a:r>
                        <a:rPr lang="en-US" sz="800" dirty="0" err="1"/>
                        <a:t>mult</a:t>
                      </a:r>
                      <a:r>
                        <a:rPr lang="en-US" sz="800" dirty="0"/>
                        <a:t>.</a:t>
                      </a:r>
                    </a:p>
                  </a:txBody>
                  <a:tcPr anchor="ctr"/>
                </a:tc>
                <a:extLst>
                  <a:ext uri="{0D108BD9-81ED-4DB2-BD59-A6C34878D82A}">
                    <a16:rowId xmlns:a16="http://schemas.microsoft.com/office/drawing/2014/main" val="3317969222"/>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dirty="0"/>
                        <a:t>[2.2.1] Number of children stunted (thousands)</a:t>
                      </a:r>
                    </a:p>
                  </a:txBody>
                  <a:tcPr anchor="ctr"/>
                </a:tc>
                <a:tc>
                  <a:txBody>
                    <a:bodyPr/>
                    <a:lstStyle/>
                    <a:p>
                      <a:pPr algn="l"/>
                      <a:r>
                        <a:rPr lang="en-US" sz="850" dirty="0"/>
                        <a:t>SH_STA_STNT</a:t>
                      </a:r>
                      <a:r>
                        <a:rPr lang="en-US" sz="850" b="1" u="sng" dirty="0">
                          <a:solidFill>
                            <a:srgbClr val="00B050"/>
                          </a:solidFill>
                        </a:rPr>
                        <a:t>N</a:t>
                      </a:r>
                    </a:p>
                  </a:txBody>
                  <a:tcPr anchor="ctr"/>
                </a:tc>
                <a:tc>
                  <a:txBody>
                    <a:bodyPr/>
                    <a:lstStyle/>
                    <a:p>
                      <a:pPr algn="l"/>
                      <a:r>
                        <a:rPr lang="en-US" sz="850" dirty="0"/>
                        <a:t>Y0T</a:t>
                      </a:r>
                      <a:r>
                        <a:rPr lang="en-US" sz="850" b="1" u="sng" dirty="0">
                          <a:solidFill>
                            <a:srgbClr val="00B050"/>
                          </a:solidFill>
                        </a:rPr>
                        <a:t>4</a:t>
                      </a:r>
                    </a:p>
                  </a:txBody>
                  <a:tcPr anchor="ctr"/>
                </a:tc>
                <a:tc>
                  <a:txBody>
                    <a:bodyPr/>
                    <a:lstStyle/>
                    <a:p>
                      <a:pPr algn="l"/>
                      <a:r>
                        <a:rPr lang="en-US" sz="850" dirty="0"/>
                        <a:t>_T</a:t>
                      </a:r>
                    </a:p>
                  </a:txBody>
                  <a:tcPr anchor="ctr"/>
                </a:tc>
                <a:tc>
                  <a:txBody>
                    <a:bodyPr/>
                    <a:lstStyle/>
                    <a:p>
                      <a:pPr algn="l"/>
                      <a:r>
                        <a:rPr lang="en-US" sz="850" dirty="0"/>
                        <a:t>_T</a:t>
                      </a:r>
                    </a:p>
                  </a:txBody>
                  <a:tcPr anchor="ctr"/>
                </a:tc>
                <a:tc>
                  <a:txBody>
                    <a:bodyPr/>
                    <a:lstStyle/>
                    <a:p>
                      <a:pPr algn="l"/>
                      <a:r>
                        <a:rPr lang="en-US" sz="850" dirty="0"/>
                        <a:t>_T</a:t>
                      </a:r>
                    </a:p>
                  </a:txBody>
                  <a:tcPr anchor="ctr"/>
                </a:tc>
                <a:tc>
                  <a:txBody>
                    <a:bodyPr/>
                    <a:lstStyle/>
                    <a:p>
                      <a:pPr algn="l"/>
                      <a:r>
                        <a:rPr lang="en-US" sz="850" dirty="0"/>
                        <a:t>_T</a:t>
                      </a:r>
                    </a:p>
                  </a:txBody>
                  <a:tcPr anchor="ctr"/>
                </a:tc>
                <a:tc>
                  <a:txBody>
                    <a:bodyPr/>
                    <a:lstStyle/>
                    <a:p>
                      <a:pPr algn="l"/>
                      <a:r>
                        <a:rPr lang="en-US" sz="850" dirty="0"/>
                        <a:t>_T</a:t>
                      </a:r>
                    </a:p>
                  </a:txBody>
                  <a:tcPr anchor="ctr"/>
                </a:tc>
                <a:tc>
                  <a:txBody>
                    <a:bodyPr/>
                    <a:lstStyle/>
                    <a:p>
                      <a:pPr algn="l"/>
                      <a:r>
                        <a:rPr lang="en-US" sz="850" dirty="0"/>
                        <a:t>_T</a:t>
                      </a:r>
                    </a:p>
                  </a:txBody>
                  <a:tcPr anchor="ctr"/>
                </a:tc>
                <a:tc>
                  <a:txBody>
                    <a:bodyPr/>
                    <a:lstStyle/>
                    <a:p>
                      <a:pPr algn="l"/>
                      <a:r>
                        <a:rPr lang="en-US" sz="850" dirty="0"/>
                        <a:t>NUMBER</a:t>
                      </a:r>
                    </a:p>
                  </a:txBody>
                  <a:tcPr anchor="ctr"/>
                </a:tc>
                <a:tc>
                  <a:txBody>
                    <a:bodyPr/>
                    <a:lstStyle/>
                    <a:p>
                      <a:pPr algn="l"/>
                      <a:r>
                        <a:rPr lang="en-US" sz="850" b="1" u="sng" dirty="0">
                          <a:solidFill>
                            <a:srgbClr val="00B050"/>
                          </a:solidFill>
                        </a:rPr>
                        <a:t>3</a:t>
                      </a:r>
                    </a:p>
                  </a:txBody>
                  <a:tcPr anchor="ctr"/>
                </a:tc>
                <a:extLst>
                  <a:ext uri="{0D108BD9-81ED-4DB2-BD59-A6C34878D82A}">
                    <a16:rowId xmlns:a16="http://schemas.microsoft.com/office/drawing/2014/main" val="1143124675"/>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dirty="0"/>
                        <a:t>[4.1.1] Children in secondary school achieving a minimum level in reading (%)</a:t>
                      </a:r>
                    </a:p>
                  </a:txBody>
                  <a:tcPr anchor="ctr"/>
                </a:tc>
                <a:tc>
                  <a:txBody>
                    <a:bodyPr/>
                    <a:lstStyle/>
                    <a:p>
                      <a:pPr algn="l"/>
                      <a:r>
                        <a:rPr lang="en-US" sz="850" dirty="0"/>
                        <a:t>SE_TOT_PRFL</a:t>
                      </a:r>
                    </a:p>
                  </a:txBody>
                  <a:tcPr anchor="ctr"/>
                </a:tc>
                <a:tc>
                  <a:txBody>
                    <a:bodyPr/>
                    <a:lstStyle/>
                    <a:p>
                      <a:pPr algn="l"/>
                      <a:r>
                        <a:rPr lang="en-US" sz="850" dirty="0"/>
                        <a:t>_T</a:t>
                      </a:r>
                    </a:p>
                  </a:txBody>
                  <a:tcPr anchor="ctr"/>
                </a:tc>
                <a:tc>
                  <a:txBody>
                    <a:bodyPr/>
                    <a:lstStyle/>
                    <a:p>
                      <a:pPr algn="l"/>
                      <a:r>
                        <a:rPr lang="en-US" sz="850" dirty="0"/>
                        <a:t>_T</a:t>
                      </a:r>
                    </a:p>
                  </a:txBody>
                  <a:tcPr anchor="ctr"/>
                </a:tc>
                <a:tc>
                  <a:txBody>
                    <a:bodyPr/>
                    <a:lstStyle/>
                    <a:p>
                      <a:pPr algn="l"/>
                      <a:r>
                        <a:rPr lang="en-US" sz="850" dirty="0"/>
                        <a:t>_T</a:t>
                      </a:r>
                    </a:p>
                  </a:txBody>
                  <a:tcPr anchor="ctr"/>
                </a:tc>
                <a:tc>
                  <a:txBody>
                    <a:bodyPr/>
                    <a:lstStyle/>
                    <a:p>
                      <a:pPr algn="l"/>
                      <a:r>
                        <a:rPr lang="en-US" sz="850" b="1" u="sng" dirty="0">
                          <a:solidFill>
                            <a:srgbClr val="00B050"/>
                          </a:solidFill>
                        </a:rPr>
                        <a:t>AGG_2_3</a:t>
                      </a:r>
                    </a:p>
                  </a:txBody>
                  <a:tcPr anchor="ctr"/>
                </a:tc>
                <a:tc>
                  <a:txBody>
                    <a:bodyPr/>
                    <a:lstStyle/>
                    <a:p>
                      <a:pPr algn="l"/>
                      <a:r>
                        <a:rPr lang="en-US" sz="850" dirty="0"/>
                        <a:t>_T</a:t>
                      </a:r>
                    </a:p>
                  </a:txBody>
                  <a:tcPr anchor="ctr"/>
                </a:tc>
                <a:tc>
                  <a:txBody>
                    <a:bodyPr/>
                    <a:lstStyle/>
                    <a:p>
                      <a:pPr algn="l"/>
                      <a:r>
                        <a:rPr lang="en-US" sz="850" dirty="0"/>
                        <a:t>_T</a:t>
                      </a:r>
                    </a:p>
                  </a:txBody>
                  <a:tcPr anchor="ctr"/>
                </a:tc>
                <a:tc>
                  <a:txBody>
                    <a:bodyPr/>
                    <a:lstStyle/>
                    <a:p>
                      <a:pPr algn="l"/>
                      <a:r>
                        <a:rPr lang="en-US" sz="850" dirty="0"/>
                        <a:t>SKILL_READ</a:t>
                      </a:r>
                    </a:p>
                  </a:txBody>
                  <a:tcPr anchor="ctr"/>
                </a:tc>
                <a:tc>
                  <a:txBody>
                    <a:bodyPr/>
                    <a:lstStyle/>
                    <a:p>
                      <a:pPr algn="l"/>
                      <a:r>
                        <a:rPr lang="en-US" sz="850" b="1" u="sng" dirty="0">
                          <a:solidFill>
                            <a:srgbClr val="00B050"/>
                          </a:solidFill>
                        </a:rPr>
                        <a:t>PT</a:t>
                      </a:r>
                    </a:p>
                  </a:txBody>
                  <a:tcPr anchor="ctr"/>
                </a:tc>
                <a:tc>
                  <a:txBody>
                    <a:bodyPr/>
                    <a:lstStyle/>
                    <a:p>
                      <a:pPr algn="l"/>
                      <a:r>
                        <a:rPr lang="en-US" sz="850" dirty="0"/>
                        <a:t>0</a:t>
                      </a:r>
                    </a:p>
                  </a:txBody>
                  <a:tcPr anchor="ctr"/>
                </a:tc>
                <a:extLst>
                  <a:ext uri="{0D108BD9-81ED-4DB2-BD59-A6C34878D82A}">
                    <a16:rowId xmlns:a16="http://schemas.microsoft.com/office/drawing/2014/main" val="734839540"/>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dirty="0"/>
                        <a:t>[9.2.1] Manufacturing value added per capita (million constant USD)</a:t>
                      </a:r>
                    </a:p>
                  </a:txBody>
                  <a:tcPr anchor="ctr"/>
                </a:tc>
                <a:tc>
                  <a:txBody>
                    <a:bodyPr/>
                    <a:lstStyle/>
                    <a:p>
                      <a:pPr algn="l"/>
                      <a:r>
                        <a:rPr lang="en-US" sz="850" b="0" u="sng" dirty="0">
                          <a:solidFill>
                            <a:srgbClr val="00B050"/>
                          </a:solidFill>
                        </a:rPr>
                        <a:t>NV_IND_MANFPC</a:t>
                      </a:r>
                    </a:p>
                  </a:txBody>
                  <a:tcPr anchor="ctr"/>
                </a:tc>
                <a:tc>
                  <a:txBody>
                    <a:bodyPr/>
                    <a:lstStyle/>
                    <a:p>
                      <a:pPr algn="l"/>
                      <a:r>
                        <a:rPr lang="en-US" sz="850" dirty="0"/>
                        <a:t>_T</a:t>
                      </a:r>
                    </a:p>
                  </a:txBody>
                  <a:tcPr anchor="ctr"/>
                </a:tc>
                <a:tc>
                  <a:txBody>
                    <a:bodyPr/>
                    <a:lstStyle/>
                    <a:p>
                      <a:pPr algn="l"/>
                      <a:r>
                        <a:rPr lang="en-US" sz="850" dirty="0"/>
                        <a:t>_T</a:t>
                      </a:r>
                    </a:p>
                  </a:txBody>
                  <a:tcPr anchor="ctr"/>
                </a:tc>
                <a:tc>
                  <a:txBody>
                    <a:bodyPr/>
                    <a:lstStyle/>
                    <a:p>
                      <a:pPr algn="l"/>
                      <a:r>
                        <a:rPr lang="en-US" sz="850" dirty="0"/>
                        <a:t>_T</a:t>
                      </a:r>
                    </a:p>
                  </a:txBody>
                  <a:tcPr anchor="ctr"/>
                </a:tc>
                <a:tc>
                  <a:txBody>
                    <a:bodyPr/>
                    <a:lstStyle/>
                    <a:p>
                      <a:pPr algn="l"/>
                      <a:r>
                        <a:rPr lang="en-US" sz="850" dirty="0"/>
                        <a:t>_T</a:t>
                      </a:r>
                    </a:p>
                  </a:txBody>
                  <a:tcPr anchor="ctr"/>
                </a:tc>
                <a:tc>
                  <a:txBody>
                    <a:bodyPr/>
                    <a:lstStyle/>
                    <a:p>
                      <a:pPr algn="l"/>
                      <a:r>
                        <a:rPr lang="en-US" sz="850" b="1" u="sng" dirty="0">
                          <a:solidFill>
                            <a:srgbClr val="00B050"/>
                          </a:solidFill>
                        </a:rPr>
                        <a:t>ISIC4_C</a:t>
                      </a:r>
                    </a:p>
                  </a:txBody>
                  <a:tcPr anchor="ctr"/>
                </a:tc>
                <a:tc>
                  <a:txBody>
                    <a:bodyPr/>
                    <a:lstStyle/>
                    <a:p>
                      <a:pPr algn="l"/>
                      <a:r>
                        <a:rPr lang="en-US" sz="850" dirty="0"/>
                        <a:t>_T</a:t>
                      </a:r>
                    </a:p>
                  </a:txBody>
                  <a:tcPr anchor="ctr"/>
                </a:tc>
                <a:tc>
                  <a:txBody>
                    <a:bodyPr/>
                    <a:lstStyle/>
                    <a:p>
                      <a:pPr algn="l"/>
                      <a:r>
                        <a:rPr lang="en-US" sz="850" dirty="0"/>
                        <a:t>_T</a:t>
                      </a:r>
                    </a:p>
                  </a:txBody>
                  <a:tcPr anchor="ctr"/>
                </a:tc>
                <a:tc>
                  <a:txBody>
                    <a:bodyPr/>
                    <a:lstStyle/>
                    <a:p>
                      <a:pPr algn="l"/>
                      <a:r>
                        <a:rPr lang="en-US" sz="850" dirty="0"/>
                        <a:t>CON_USD</a:t>
                      </a:r>
                    </a:p>
                  </a:txBody>
                  <a:tcPr anchor="ctr"/>
                </a:tc>
                <a:tc>
                  <a:txBody>
                    <a:bodyPr/>
                    <a:lstStyle/>
                    <a:p>
                      <a:pPr algn="l"/>
                      <a:r>
                        <a:rPr lang="en-US" sz="850" b="1" u="sng" dirty="0">
                          <a:solidFill>
                            <a:srgbClr val="00B050"/>
                          </a:solidFill>
                        </a:rPr>
                        <a:t>6</a:t>
                      </a:r>
                    </a:p>
                  </a:txBody>
                  <a:tcPr anchor="ctr"/>
                </a:tc>
                <a:extLst>
                  <a:ext uri="{0D108BD9-81ED-4DB2-BD59-A6C34878D82A}">
                    <a16:rowId xmlns:a16="http://schemas.microsoft.com/office/drawing/2014/main" val="3262497951"/>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t>[3.2.1] </a:t>
                      </a:r>
                      <a:r>
                        <a:rPr lang="en-US" sz="900" b="0" i="0" u="none" strike="noStrike" dirty="0">
                          <a:solidFill>
                            <a:srgbClr val="000000"/>
                          </a:solidFill>
                          <a:effectLst/>
                        </a:rPr>
                        <a:t>Under-five mortality rate per 1,000 live births, female</a:t>
                      </a:r>
                      <a:endParaRPr lang="en-US" sz="900" dirty="0">
                        <a:solidFill>
                          <a:srgbClr val="000000"/>
                        </a:solidFill>
                      </a:endParaRPr>
                    </a:p>
                  </a:txBody>
                  <a:tcPr anchor="ctr"/>
                </a:tc>
                <a:tc>
                  <a:txBody>
                    <a:bodyPr/>
                    <a:lstStyle/>
                    <a:p>
                      <a:pPr algn="l"/>
                      <a:r>
                        <a:rPr lang="en-US" sz="850" b="1" u="sng" dirty="0">
                          <a:solidFill>
                            <a:srgbClr val="00B050"/>
                          </a:solidFill>
                        </a:rPr>
                        <a:t>SH_DYN_MORT</a:t>
                      </a:r>
                    </a:p>
                  </a:txBody>
                  <a:tcPr anchor="ctr"/>
                </a:tc>
                <a:tc>
                  <a:txBody>
                    <a:bodyPr/>
                    <a:lstStyle/>
                    <a:p>
                      <a:pPr algn="l"/>
                      <a:r>
                        <a:rPr lang="en-US" sz="850" u="sng" dirty="0">
                          <a:solidFill>
                            <a:srgbClr val="00B050"/>
                          </a:solidFill>
                        </a:rPr>
                        <a:t>Y0</a:t>
                      </a:r>
                      <a:r>
                        <a:rPr lang="en-US" sz="850" b="1" u="sng" dirty="0">
                          <a:solidFill>
                            <a:srgbClr val="00B050"/>
                          </a:solidFill>
                        </a:rPr>
                        <a:t>T</a:t>
                      </a:r>
                      <a:r>
                        <a:rPr lang="en-US" sz="850" u="sng" dirty="0">
                          <a:solidFill>
                            <a:srgbClr val="00B050"/>
                          </a:solidFill>
                        </a:rPr>
                        <a:t>4</a:t>
                      </a:r>
                    </a:p>
                  </a:txBody>
                  <a:tcPr anchor="ctr"/>
                </a:tc>
                <a:tc>
                  <a:txBody>
                    <a:bodyPr/>
                    <a:lstStyle/>
                    <a:p>
                      <a:pPr algn="l"/>
                      <a:r>
                        <a:rPr lang="en-US" sz="850" b="1" u="sng" dirty="0">
                          <a:solidFill>
                            <a:srgbClr val="00B050"/>
                          </a:solidFill>
                        </a:rPr>
                        <a:t>F</a:t>
                      </a:r>
                    </a:p>
                  </a:txBody>
                  <a:tcPr anchor="ctr"/>
                </a:tc>
                <a:tc>
                  <a:txBody>
                    <a:bodyPr/>
                    <a:lstStyle/>
                    <a:p>
                      <a:pPr algn="l"/>
                      <a:r>
                        <a:rPr lang="en-US" sz="850" dirty="0"/>
                        <a:t>_T</a:t>
                      </a:r>
                    </a:p>
                  </a:txBody>
                  <a:tcPr anchor="ctr"/>
                </a:tc>
                <a:tc>
                  <a:txBody>
                    <a:bodyPr/>
                    <a:lstStyle/>
                    <a:p>
                      <a:pPr algn="l"/>
                      <a:r>
                        <a:rPr lang="en-US" sz="850" dirty="0"/>
                        <a:t>_T</a:t>
                      </a:r>
                    </a:p>
                  </a:txBody>
                  <a:tcPr anchor="ctr"/>
                </a:tc>
                <a:tc>
                  <a:txBody>
                    <a:bodyPr/>
                    <a:lstStyle/>
                    <a:p>
                      <a:pPr algn="l"/>
                      <a:r>
                        <a:rPr lang="en-US" sz="850" dirty="0"/>
                        <a:t>_T</a:t>
                      </a:r>
                    </a:p>
                  </a:txBody>
                  <a:tcPr anchor="ctr"/>
                </a:tc>
                <a:tc>
                  <a:txBody>
                    <a:bodyPr/>
                    <a:lstStyle/>
                    <a:p>
                      <a:pPr algn="l"/>
                      <a:r>
                        <a:rPr lang="en-US" sz="850" dirty="0"/>
                        <a:t>_T</a:t>
                      </a:r>
                    </a:p>
                  </a:txBody>
                  <a:tcPr anchor="ctr"/>
                </a:tc>
                <a:tc>
                  <a:txBody>
                    <a:bodyPr/>
                    <a:lstStyle/>
                    <a:p>
                      <a:pPr algn="l"/>
                      <a:r>
                        <a:rPr lang="en-US" sz="850" dirty="0"/>
                        <a:t>_T</a:t>
                      </a:r>
                    </a:p>
                  </a:txBody>
                  <a:tcPr anchor="ctr"/>
                </a:tc>
                <a:tc>
                  <a:txBody>
                    <a:bodyPr/>
                    <a:lstStyle/>
                    <a:p>
                      <a:pPr algn="l"/>
                      <a:r>
                        <a:rPr lang="en-US" sz="850" dirty="0"/>
                        <a:t>PER_1000_</a:t>
                      </a:r>
                      <a:r>
                        <a:rPr lang="en-US" sz="850" u="sng" dirty="0">
                          <a:solidFill>
                            <a:srgbClr val="00B050"/>
                          </a:solidFill>
                        </a:rPr>
                        <a:t>LIVE_BIRTHS</a:t>
                      </a:r>
                    </a:p>
                  </a:txBody>
                  <a:tcPr anchor="ctr"/>
                </a:tc>
                <a:tc>
                  <a:txBody>
                    <a:bodyPr/>
                    <a:lstStyle/>
                    <a:p>
                      <a:pPr algn="l"/>
                      <a:r>
                        <a:rPr lang="en-US" sz="850" dirty="0"/>
                        <a:t>0</a:t>
                      </a:r>
                    </a:p>
                  </a:txBody>
                  <a:tcPr anchor="ctr"/>
                </a:tc>
                <a:extLst>
                  <a:ext uri="{0D108BD9-81ED-4DB2-BD59-A6C34878D82A}">
                    <a16:rowId xmlns:a16="http://schemas.microsoft.com/office/drawing/2014/main" val="3655288244"/>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rPr>
                        <a:t>[3.2.1] Infant mortality rate per 1,000 live births, rural</a:t>
                      </a:r>
                      <a:endParaRPr lang="en-US" sz="900" dirty="0"/>
                    </a:p>
                  </a:txBody>
                  <a:tcPr anchor="ctr"/>
                </a:tc>
                <a:tc>
                  <a:txBody>
                    <a:bodyPr/>
                    <a:lstStyle/>
                    <a:p>
                      <a:pPr algn="l"/>
                      <a:r>
                        <a:rPr lang="en-US" sz="850" dirty="0"/>
                        <a:t>SH_DYN_IMRT</a:t>
                      </a:r>
                    </a:p>
                  </a:txBody>
                  <a:tcPr anchor="ctr"/>
                </a:tc>
                <a:tc>
                  <a:txBody>
                    <a:bodyPr/>
                    <a:lstStyle/>
                    <a:p>
                      <a:pPr algn="l"/>
                      <a:r>
                        <a:rPr lang="en-US" sz="850" dirty="0"/>
                        <a:t>Y</a:t>
                      </a:r>
                      <a:r>
                        <a:rPr lang="en-US" sz="850" b="1" u="sng" dirty="0">
                          <a:solidFill>
                            <a:srgbClr val="00B050"/>
                          </a:solidFill>
                        </a:rPr>
                        <a:t>0</a:t>
                      </a:r>
                    </a:p>
                  </a:txBody>
                  <a:tcPr anchor="ctr"/>
                </a:tc>
                <a:tc>
                  <a:txBody>
                    <a:bodyPr/>
                    <a:lstStyle/>
                    <a:p>
                      <a:pPr algn="l"/>
                      <a:r>
                        <a:rPr lang="en-US" sz="850" dirty="0"/>
                        <a:t>_T</a:t>
                      </a:r>
                    </a:p>
                  </a:txBody>
                  <a:tcPr anchor="ctr"/>
                </a:tc>
                <a:tc>
                  <a:txBody>
                    <a:bodyPr/>
                    <a:lstStyle/>
                    <a:p>
                      <a:pPr algn="l"/>
                      <a:r>
                        <a:rPr lang="en-US" sz="850" b="1" u="sng" dirty="0">
                          <a:solidFill>
                            <a:srgbClr val="00B050"/>
                          </a:solidFill>
                        </a:rPr>
                        <a:t>R</a:t>
                      </a:r>
                    </a:p>
                  </a:txBody>
                  <a:tcPr anchor="ctr"/>
                </a:tc>
                <a:tc>
                  <a:txBody>
                    <a:bodyPr/>
                    <a:lstStyle/>
                    <a:p>
                      <a:pPr algn="l"/>
                      <a:r>
                        <a:rPr lang="en-US" sz="850" dirty="0"/>
                        <a:t>_T</a:t>
                      </a:r>
                    </a:p>
                  </a:txBody>
                  <a:tcPr anchor="ctr"/>
                </a:tc>
                <a:tc>
                  <a:txBody>
                    <a:bodyPr/>
                    <a:lstStyle/>
                    <a:p>
                      <a:pPr algn="l"/>
                      <a:r>
                        <a:rPr lang="en-US" sz="850" dirty="0"/>
                        <a:t>_T</a:t>
                      </a:r>
                    </a:p>
                  </a:txBody>
                  <a:tcPr anchor="ctr"/>
                </a:tc>
                <a:tc>
                  <a:txBody>
                    <a:bodyPr/>
                    <a:lstStyle/>
                    <a:p>
                      <a:pPr algn="l"/>
                      <a:r>
                        <a:rPr lang="en-US" sz="850" dirty="0"/>
                        <a:t>_T</a:t>
                      </a:r>
                    </a:p>
                  </a:txBody>
                  <a:tcPr anchor="ctr"/>
                </a:tc>
                <a:tc>
                  <a:txBody>
                    <a:bodyPr/>
                    <a:lstStyle/>
                    <a:p>
                      <a:pPr algn="l"/>
                      <a:r>
                        <a:rPr lang="en-US" sz="850" dirty="0"/>
                        <a:t>_T</a:t>
                      </a:r>
                    </a:p>
                  </a:txBody>
                  <a:tcPr anchor="ctr"/>
                </a:tc>
                <a:tc>
                  <a:txBody>
                    <a:bodyPr/>
                    <a:lstStyle/>
                    <a:p>
                      <a:pPr algn="l"/>
                      <a:r>
                        <a:rPr lang="en-US" sz="850" dirty="0"/>
                        <a:t>PER_1000_</a:t>
                      </a:r>
                      <a:r>
                        <a:rPr lang="en-US" sz="850" b="0" u="sng" dirty="0">
                          <a:solidFill>
                            <a:srgbClr val="00B050"/>
                          </a:solidFill>
                        </a:rPr>
                        <a:t>LIVE_BIRTHS</a:t>
                      </a:r>
                    </a:p>
                  </a:txBody>
                  <a:tcPr anchor="ctr"/>
                </a:tc>
                <a:tc>
                  <a:txBody>
                    <a:bodyPr/>
                    <a:lstStyle/>
                    <a:p>
                      <a:pPr algn="l"/>
                      <a:r>
                        <a:rPr lang="en-US" sz="850" dirty="0"/>
                        <a:t>0</a:t>
                      </a:r>
                    </a:p>
                  </a:txBody>
                  <a:tcPr anchor="ctr"/>
                </a:tc>
                <a:extLst>
                  <a:ext uri="{0D108BD9-81ED-4DB2-BD59-A6C34878D82A}">
                    <a16:rowId xmlns:a16="http://schemas.microsoft.com/office/drawing/2014/main" val="1875270393"/>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rPr>
                        <a:t>[3.2.1] Number of neonatal mortality, male urban</a:t>
                      </a:r>
                    </a:p>
                  </a:txBody>
                  <a:tcPr anchor="ctr"/>
                </a:tc>
                <a:tc>
                  <a:txBody>
                    <a:bodyPr/>
                    <a:lstStyle/>
                    <a:p>
                      <a:pPr algn="l"/>
                      <a:r>
                        <a:rPr lang="en-US" sz="850" b="1" u="sng" dirty="0">
                          <a:solidFill>
                            <a:srgbClr val="00B050"/>
                          </a:solidFill>
                        </a:rPr>
                        <a:t>SH_DYN_NMRTN</a:t>
                      </a:r>
                    </a:p>
                  </a:txBody>
                  <a:tcPr anchor="ctr"/>
                </a:tc>
                <a:tc>
                  <a:txBody>
                    <a:bodyPr/>
                    <a:lstStyle/>
                    <a:p>
                      <a:pPr algn="l"/>
                      <a:r>
                        <a:rPr lang="en-US" sz="850" dirty="0"/>
                        <a:t>M0</a:t>
                      </a:r>
                    </a:p>
                  </a:txBody>
                  <a:tcPr anchor="ctr"/>
                </a:tc>
                <a:tc>
                  <a:txBody>
                    <a:bodyPr/>
                    <a:lstStyle/>
                    <a:p>
                      <a:pPr algn="l"/>
                      <a:r>
                        <a:rPr lang="en-US" sz="850" b="1" u="sng" dirty="0">
                          <a:solidFill>
                            <a:srgbClr val="00B050"/>
                          </a:solidFill>
                        </a:rPr>
                        <a:t>M</a:t>
                      </a:r>
                    </a:p>
                  </a:txBody>
                  <a:tcPr anchor="ctr"/>
                </a:tc>
                <a:tc>
                  <a:txBody>
                    <a:bodyPr/>
                    <a:lstStyle/>
                    <a:p>
                      <a:pPr algn="l"/>
                      <a:r>
                        <a:rPr lang="en-US" sz="850" b="1" u="sng" dirty="0">
                          <a:solidFill>
                            <a:srgbClr val="00B050"/>
                          </a:solidFill>
                        </a:rPr>
                        <a:t>U</a:t>
                      </a:r>
                    </a:p>
                  </a:txBody>
                  <a:tcPr anchor="ctr"/>
                </a:tc>
                <a:tc>
                  <a:txBody>
                    <a:bodyPr/>
                    <a:lstStyle/>
                    <a:p>
                      <a:pPr algn="l"/>
                      <a:r>
                        <a:rPr lang="en-US" sz="850" dirty="0"/>
                        <a:t>_T</a:t>
                      </a:r>
                    </a:p>
                  </a:txBody>
                  <a:tcPr anchor="ctr"/>
                </a:tc>
                <a:tc>
                  <a:txBody>
                    <a:bodyPr/>
                    <a:lstStyle/>
                    <a:p>
                      <a:pPr algn="l"/>
                      <a:r>
                        <a:rPr lang="en-US" sz="850" dirty="0"/>
                        <a:t>_T</a:t>
                      </a:r>
                    </a:p>
                  </a:txBody>
                  <a:tcPr anchor="ctr"/>
                </a:tc>
                <a:tc>
                  <a:txBody>
                    <a:bodyPr/>
                    <a:lstStyle/>
                    <a:p>
                      <a:pPr algn="l"/>
                      <a:r>
                        <a:rPr lang="en-US" sz="850" dirty="0"/>
                        <a:t>_T</a:t>
                      </a:r>
                    </a:p>
                  </a:txBody>
                  <a:tcPr anchor="ctr"/>
                </a:tc>
                <a:tc>
                  <a:txBody>
                    <a:bodyPr/>
                    <a:lstStyle/>
                    <a:p>
                      <a:pPr algn="l"/>
                      <a:r>
                        <a:rPr lang="en-US" sz="850" dirty="0"/>
                        <a:t>_T</a:t>
                      </a:r>
                    </a:p>
                  </a:txBody>
                  <a:tcPr anchor="ctr"/>
                </a:tc>
                <a:tc>
                  <a:txBody>
                    <a:bodyPr/>
                    <a:lstStyle/>
                    <a:p>
                      <a:pPr algn="l"/>
                      <a:r>
                        <a:rPr lang="en-US" sz="850" dirty="0"/>
                        <a:t>NUMBER</a:t>
                      </a:r>
                    </a:p>
                  </a:txBody>
                  <a:tcPr anchor="ctr"/>
                </a:tc>
                <a:tc>
                  <a:txBody>
                    <a:bodyPr/>
                    <a:lstStyle/>
                    <a:p>
                      <a:pPr algn="l"/>
                      <a:r>
                        <a:rPr lang="en-US" sz="850" dirty="0"/>
                        <a:t>0</a:t>
                      </a:r>
                    </a:p>
                  </a:txBody>
                  <a:tcPr anchor="ctr"/>
                </a:tc>
                <a:extLst>
                  <a:ext uri="{0D108BD9-81ED-4DB2-BD59-A6C34878D82A}">
                    <a16:rowId xmlns:a16="http://schemas.microsoft.com/office/drawing/2014/main" val="2725991623"/>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dirty="0"/>
                        <a:t>[5.3.1] Urban women aged 20-24 years married before age 18 (%)</a:t>
                      </a:r>
                    </a:p>
                  </a:txBody>
                  <a:tcPr anchor="ctr"/>
                </a:tc>
                <a:tc>
                  <a:txBody>
                    <a:bodyPr/>
                    <a:lstStyle/>
                    <a:p>
                      <a:pPr algn="l"/>
                      <a:r>
                        <a:rPr lang="en-US" sz="850" b="1" u="sng" dirty="0">
                          <a:solidFill>
                            <a:srgbClr val="00B050"/>
                          </a:solidFill>
                        </a:rPr>
                        <a:t>SP_DYN_MRBF18</a:t>
                      </a:r>
                    </a:p>
                  </a:txBody>
                  <a:tcPr anchor="ctr"/>
                </a:tc>
                <a:tc>
                  <a:txBody>
                    <a:bodyPr/>
                    <a:lstStyle/>
                    <a:p>
                      <a:pPr algn="l"/>
                      <a:r>
                        <a:rPr lang="en-US" sz="850" dirty="0"/>
                        <a:t>Y20T24</a:t>
                      </a:r>
                    </a:p>
                  </a:txBody>
                  <a:tcPr anchor="ctr"/>
                </a:tc>
                <a:tc>
                  <a:txBody>
                    <a:bodyPr/>
                    <a:lstStyle/>
                    <a:p>
                      <a:pPr algn="l"/>
                      <a:r>
                        <a:rPr lang="en-US" sz="850" b="1" u="sng" dirty="0">
                          <a:solidFill>
                            <a:srgbClr val="00B050"/>
                          </a:solidFill>
                        </a:rPr>
                        <a:t>F</a:t>
                      </a:r>
                    </a:p>
                  </a:txBody>
                  <a:tcPr anchor="ctr"/>
                </a:tc>
                <a:tc>
                  <a:txBody>
                    <a:bodyPr/>
                    <a:lstStyle/>
                    <a:p>
                      <a:pPr algn="l"/>
                      <a:r>
                        <a:rPr lang="en-US" sz="850" b="1" u="sng" dirty="0">
                          <a:solidFill>
                            <a:srgbClr val="00B050"/>
                          </a:solidFill>
                        </a:rPr>
                        <a:t>U</a:t>
                      </a:r>
                    </a:p>
                  </a:txBody>
                  <a:tcPr anchor="ctr"/>
                </a:tc>
                <a:tc>
                  <a:txBody>
                    <a:bodyPr/>
                    <a:lstStyle/>
                    <a:p>
                      <a:pPr algn="l"/>
                      <a:r>
                        <a:rPr lang="en-US" sz="850" dirty="0"/>
                        <a:t>_T</a:t>
                      </a:r>
                    </a:p>
                  </a:txBody>
                  <a:tcPr anchor="ctr"/>
                </a:tc>
                <a:tc>
                  <a:txBody>
                    <a:bodyPr/>
                    <a:lstStyle/>
                    <a:p>
                      <a:pPr algn="l"/>
                      <a:r>
                        <a:rPr lang="en-US" sz="850" dirty="0"/>
                        <a:t>_T</a:t>
                      </a:r>
                    </a:p>
                  </a:txBody>
                  <a:tcPr anchor="ctr"/>
                </a:tc>
                <a:tc>
                  <a:txBody>
                    <a:bodyPr/>
                    <a:lstStyle/>
                    <a:p>
                      <a:pPr algn="l"/>
                      <a:r>
                        <a:rPr lang="en-US" sz="850" dirty="0"/>
                        <a:t>_T</a:t>
                      </a:r>
                    </a:p>
                  </a:txBody>
                  <a:tcPr anchor="ctr"/>
                </a:tc>
                <a:tc>
                  <a:txBody>
                    <a:bodyPr/>
                    <a:lstStyle/>
                    <a:p>
                      <a:pPr algn="l"/>
                      <a:r>
                        <a:rPr lang="en-US" sz="850" dirty="0"/>
                        <a:t>_T</a:t>
                      </a:r>
                    </a:p>
                  </a:txBody>
                  <a:tcPr anchor="ctr"/>
                </a:tc>
                <a:tc>
                  <a:txBody>
                    <a:bodyPr/>
                    <a:lstStyle/>
                    <a:p>
                      <a:pPr algn="l"/>
                      <a:r>
                        <a:rPr lang="en-US" sz="850" b="1" u="sng" dirty="0">
                          <a:solidFill>
                            <a:srgbClr val="00B050"/>
                          </a:solidFill>
                        </a:rPr>
                        <a:t>PT</a:t>
                      </a:r>
                    </a:p>
                  </a:txBody>
                  <a:tcPr anchor="ctr"/>
                </a:tc>
                <a:tc>
                  <a:txBody>
                    <a:bodyPr/>
                    <a:lstStyle/>
                    <a:p>
                      <a:pPr algn="l"/>
                      <a:r>
                        <a:rPr lang="en-US" sz="850" dirty="0"/>
                        <a:t>0</a:t>
                      </a:r>
                    </a:p>
                  </a:txBody>
                  <a:tcPr anchor="ctr"/>
                </a:tc>
                <a:extLst>
                  <a:ext uri="{0D108BD9-81ED-4DB2-BD59-A6C34878D82A}">
                    <a16:rowId xmlns:a16="http://schemas.microsoft.com/office/drawing/2014/main" val="3446347176"/>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dirty="0"/>
                        <a:t>[9.1.1] The rural population who live within 2 km of an all-season road (%)</a:t>
                      </a:r>
                    </a:p>
                  </a:txBody>
                  <a:tcPr anchor="ctr"/>
                </a:tc>
                <a:tc>
                  <a:txBody>
                    <a:bodyPr/>
                    <a:lstStyle/>
                    <a:p>
                      <a:pPr algn="l"/>
                      <a:r>
                        <a:rPr lang="en-US" sz="850" dirty="0"/>
                        <a:t>SP_ROD_R2KM</a:t>
                      </a:r>
                    </a:p>
                  </a:txBody>
                  <a:tcPr anchor="ctr"/>
                </a:tc>
                <a:tc>
                  <a:txBody>
                    <a:bodyPr/>
                    <a:lstStyle/>
                    <a:p>
                      <a:pPr algn="l"/>
                      <a:r>
                        <a:rPr lang="en-US" sz="850" dirty="0"/>
                        <a:t>_T</a:t>
                      </a:r>
                    </a:p>
                  </a:txBody>
                  <a:tcPr anchor="ctr"/>
                </a:tc>
                <a:tc>
                  <a:txBody>
                    <a:bodyPr/>
                    <a:lstStyle/>
                    <a:p>
                      <a:pPr algn="l"/>
                      <a:r>
                        <a:rPr lang="en-US" sz="850" dirty="0"/>
                        <a:t>_T</a:t>
                      </a:r>
                    </a:p>
                  </a:txBody>
                  <a:tcPr anchor="ctr"/>
                </a:tc>
                <a:tc>
                  <a:txBody>
                    <a:bodyPr/>
                    <a:lstStyle/>
                    <a:p>
                      <a:pPr algn="l"/>
                      <a:r>
                        <a:rPr lang="en-US" sz="850" b="1" u="sng" dirty="0">
                          <a:solidFill>
                            <a:srgbClr val="00B050"/>
                          </a:solidFill>
                        </a:rPr>
                        <a:t>R</a:t>
                      </a:r>
                    </a:p>
                  </a:txBody>
                  <a:tcPr anchor="ctr"/>
                </a:tc>
                <a:tc>
                  <a:txBody>
                    <a:bodyPr/>
                    <a:lstStyle/>
                    <a:p>
                      <a:pPr algn="l"/>
                      <a:r>
                        <a:rPr lang="en-US" sz="850" dirty="0"/>
                        <a:t>_T</a:t>
                      </a:r>
                    </a:p>
                  </a:txBody>
                  <a:tcPr anchor="ctr"/>
                </a:tc>
                <a:tc>
                  <a:txBody>
                    <a:bodyPr/>
                    <a:lstStyle/>
                    <a:p>
                      <a:pPr algn="l"/>
                      <a:r>
                        <a:rPr lang="en-US" sz="850" dirty="0"/>
                        <a:t>_T</a:t>
                      </a:r>
                    </a:p>
                  </a:txBody>
                  <a:tcPr anchor="ctr"/>
                </a:tc>
                <a:tc>
                  <a:txBody>
                    <a:bodyPr/>
                    <a:lstStyle/>
                    <a:p>
                      <a:pPr algn="l"/>
                      <a:r>
                        <a:rPr lang="en-US" sz="850" dirty="0"/>
                        <a:t>_T</a:t>
                      </a:r>
                    </a:p>
                  </a:txBody>
                  <a:tcPr anchor="ctr"/>
                </a:tc>
                <a:tc>
                  <a:txBody>
                    <a:bodyPr/>
                    <a:lstStyle/>
                    <a:p>
                      <a:pPr algn="l"/>
                      <a:r>
                        <a:rPr lang="en-US" sz="850" dirty="0"/>
                        <a:t>_T</a:t>
                      </a:r>
                    </a:p>
                  </a:txBody>
                  <a:tcPr anchor="ctr"/>
                </a:tc>
                <a:tc>
                  <a:txBody>
                    <a:bodyPr/>
                    <a:lstStyle/>
                    <a:p>
                      <a:pPr algn="l"/>
                      <a:r>
                        <a:rPr lang="en-US" sz="850" b="1" u="sng" dirty="0">
                          <a:solidFill>
                            <a:srgbClr val="00B050"/>
                          </a:solidFill>
                        </a:rPr>
                        <a:t>PT</a:t>
                      </a:r>
                    </a:p>
                  </a:txBody>
                  <a:tcPr anchor="ctr"/>
                </a:tc>
                <a:tc>
                  <a:txBody>
                    <a:bodyPr/>
                    <a:lstStyle/>
                    <a:p>
                      <a:pPr algn="l"/>
                      <a:r>
                        <a:rPr lang="en-US" sz="850" dirty="0"/>
                        <a:t>0</a:t>
                      </a:r>
                    </a:p>
                  </a:txBody>
                  <a:tcPr anchor="ctr"/>
                </a:tc>
                <a:extLst>
                  <a:ext uri="{0D108BD9-81ED-4DB2-BD59-A6C34878D82A}">
                    <a16:rowId xmlns:a16="http://schemas.microsoft.com/office/drawing/2014/main" val="2092694004"/>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dirty="0"/>
                        <a:t>[11.1.1] Urban population living in slums (number)</a:t>
                      </a:r>
                    </a:p>
                  </a:txBody>
                  <a:tcPr anchor="ctr"/>
                </a:tc>
                <a:tc>
                  <a:txBody>
                    <a:bodyPr/>
                    <a:lstStyle/>
                    <a:p>
                      <a:pPr algn="l"/>
                      <a:r>
                        <a:rPr lang="en-US" sz="850" b="1" u="sng" dirty="0">
                          <a:solidFill>
                            <a:srgbClr val="00B050"/>
                          </a:solidFill>
                        </a:rPr>
                        <a:t>EN_LND_SLUMN</a:t>
                      </a:r>
                    </a:p>
                  </a:txBody>
                  <a:tcPr anchor="ctr"/>
                </a:tc>
                <a:tc>
                  <a:txBody>
                    <a:bodyPr/>
                    <a:lstStyle/>
                    <a:p>
                      <a:pPr algn="l"/>
                      <a:r>
                        <a:rPr lang="en-US" sz="850" dirty="0"/>
                        <a:t>_T</a:t>
                      </a:r>
                    </a:p>
                  </a:txBody>
                  <a:tcPr anchor="ctr"/>
                </a:tc>
                <a:tc>
                  <a:txBody>
                    <a:bodyPr/>
                    <a:lstStyle/>
                    <a:p>
                      <a:pPr algn="l"/>
                      <a:r>
                        <a:rPr lang="en-US" sz="850" dirty="0"/>
                        <a:t>_T</a:t>
                      </a:r>
                    </a:p>
                  </a:txBody>
                  <a:tcPr anchor="ctr"/>
                </a:tc>
                <a:tc>
                  <a:txBody>
                    <a:bodyPr/>
                    <a:lstStyle/>
                    <a:p>
                      <a:pPr algn="l"/>
                      <a:r>
                        <a:rPr lang="en-US" sz="850" b="1" u="sng" dirty="0">
                          <a:solidFill>
                            <a:srgbClr val="00B050"/>
                          </a:solidFill>
                        </a:rPr>
                        <a:t>U</a:t>
                      </a:r>
                    </a:p>
                  </a:txBody>
                  <a:tcPr anchor="ctr"/>
                </a:tc>
                <a:tc>
                  <a:txBody>
                    <a:bodyPr/>
                    <a:lstStyle/>
                    <a:p>
                      <a:pPr algn="l"/>
                      <a:r>
                        <a:rPr lang="en-US" sz="850" dirty="0"/>
                        <a:t>_T</a:t>
                      </a:r>
                    </a:p>
                  </a:txBody>
                  <a:tcPr anchor="ctr"/>
                </a:tc>
                <a:tc>
                  <a:txBody>
                    <a:bodyPr/>
                    <a:lstStyle/>
                    <a:p>
                      <a:pPr algn="l"/>
                      <a:r>
                        <a:rPr lang="en-US" sz="850" dirty="0"/>
                        <a:t>_T</a:t>
                      </a:r>
                    </a:p>
                  </a:txBody>
                  <a:tcPr anchor="ctr"/>
                </a:tc>
                <a:tc>
                  <a:txBody>
                    <a:bodyPr/>
                    <a:lstStyle/>
                    <a:p>
                      <a:pPr algn="l"/>
                      <a:r>
                        <a:rPr lang="en-US" sz="850" dirty="0"/>
                        <a:t>_T</a:t>
                      </a:r>
                    </a:p>
                  </a:txBody>
                  <a:tcPr anchor="ctr"/>
                </a:tc>
                <a:tc>
                  <a:txBody>
                    <a:bodyPr/>
                    <a:lstStyle/>
                    <a:p>
                      <a:pPr algn="l"/>
                      <a:r>
                        <a:rPr lang="en-US" sz="850" dirty="0"/>
                        <a:t>_T</a:t>
                      </a:r>
                    </a:p>
                  </a:txBody>
                  <a:tcPr anchor="ctr"/>
                </a:tc>
                <a:tc>
                  <a:txBody>
                    <a:bodyPr/>
                    <a:lstStyle/>
                    <a:p>
                      <a:pPr algn="l"/>
                      <a:r>
                        <a:rPr lang="en-US" sz="850" dirty="0"/>
                        <a:t>NUMBER</a:t>
                      </a:r>
                    </a:p>
                  </a:txBody>
                  <a:tcPr anchor="ctr"/>
                </a:tc>
                <a:tc>
                  <a:txBody>
                    <a:bodyPr/>
                    <a:lstStyle/>
                    <a:p>
                      <a:pPr algn="l"/>
                      <a:r>
                        <a:rPr lang="en-US" sz="850" dirty="0"/>
                        <a:t>0</a:t>
                      </a:r>
                    </a:p>
                  </a:txBody>
                  <a:tcPr anchor="ctr"/>
                </a:tc>
                <a:extLst>
                  <a:ext uri="{0D108BD9-81ED-4DB2-BD59-A6C34878D82A}">
                    <a16:rowId xmlns:a16="http://schemas.microsoft.com/office/drawing/2014/main" val="757598308"/>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dirty="0"/>
                        <a:t>[17.8.1] </a:t>
                      </a:r>
                      <a:r>
                        <a:rPr lang="fr-FR" sz="1000" dirty="0" err="1"/>
                        <a:t>Users</a:t>
                      </a:r>
                      <a:r>
                        <a:rPr lang="fr-FR" sz="1000" dirty="0"/>
                        <a:t> of the internet</a:t>
                      </a:r>
                      <a:r>
                        <a:rPr lang="en-US" sz="1000" dirty="0"/>
                        <a:t> (256 kbps to 2 Mbps)</a:t>
                      </a:r>
                      <a:r>
                        <a:rPr lang="fr-FR" sz="1000" dirty="0"/>
                        <a:t>per 100 </a:t>
                      </a:r>
                      <a:r>
                        <a:rPr lang="fr-FR" sz="1000" dirty="0" err="1"/>
                        <a:t>inhabitants</a:t>
                      </a:r>
                      <a:endParaRPr lang="en-US" sz="1000" dirty="0"/>
                    </a:p>
                  </a:txBody>
                  <a:tcPr anchor="ctr"/>
                </a:tc>
                <a:tc>
                  <a:txBody>
                    <a:bodyPr/>
                    <a:lstStyle/>
                    <a:p>
                      <a:pPr algn="l"/>
                      <a:r>
                        <a:rPr lang="en-US" sz="850" b="1" u="sng" dirty="0">
                          <a:solidFill>
                            <a:srgbClr val="00B050"/>
                          </a:solidFill>
                        </a:rPr>
                        <a:t>IT_USE_II99</a:t>
                      </a:r>
                    </a:p>
                  </a:txBody>
                  <a:tcPr anchor="ctr"/>
                </a:tc>
                <a:tc>
                  <a:txBody>
                    <a:bodyPr/>
                    <a:lstStyle/>
                    <a:p>
                      <a:pPr algn="l"/>
                      <a:r>
                        <a:rPr lang="en-US" sz="850" dirty="0"/>
                        <a:t>_T</a:t>
                      </a:r>
                    </a:p>
                  </a:txBody>
                  <a:tcPr anchor="ctr"/>
                </a:tc>
                <a:tc>
                  <a:txBody>
                    <a:bodyPr/>
                    <a:lstStyle/>
                    <a:p>
                      <a:pPr algn="l"/>
                      <a:r>
                        <a:rPr lang="en-US" sz="850" dirty="0"/>
                        <a:t>_T</a:t>
                      </a:r>
                    </a:p>
                  </a:txBody>
                  <a:tcPr anchor="ctr"/>
                </a:tc>
                <a:tc>
                  <a:txBody>
                    <a:bodyPr/>
                    <a:lstStyle/>
                    <a:p>
                      <a:pPr algn="l"/>
                      <a:r>
                        <a:rPr lang="en-US" sz="850" dirty="0"/>
                        <a:t>_T</a:t>
                      </a:r>
                    </a:p>
                  </a:txBody>
                  <a:tcPr anchor="ctr"/>
                </a:tc>
                <a:tc>
                  <a:txBody>
                    <a:bodyPr/>
                    <a:lstStyle/>
                    <a:p>
                      <a:pPr algn="l"/>
                      <a:r>
                        <a:rPr lang="en-US" sz="850" dirty="0"/>
                        <a:t>_T</a:t>
                      </a:r>
                    </a:p>
                  </a:txBody>
                  <a:tcPr anchor="ctr"/>
                </a:tc>
                <a:tc>
                  <a:txBody>
                    <a:bodyPr/>
                    <a:lstStyle/>
                    <a:p>
                      <a:pPr algn="l"/>
                      <a:r>
                        <a:rPr lang="en-US" sz="850" dirty="0"/>
                        <a:t>_T</a:t>
                      </a:r>
                    </a:p>
                  </a:txBody>
                  <a:tcPr anchor="ctr"/>
                </a:tc>
                <a:tc>
                  <a:txBody>
                    <a:bodyPr/>
                    <a:lstStyle/>
                    <a:p>
                      <a:pPr algn="l"/>
                      <a:r>
                        <a:rPr lang="en-US" sz="850" dirty="0"/>
                        <a:t>_T</a:t>
                      </a:r>
                    </a:p>
                  </a:txBody>
                  <a:tcPr anchor="ctr"/>
                </a:tc>
                <a:tc>
                  <a:txBody>
                    <a:bodyPr/>
                    <a:lstStyle/>
                    <a:p>
                      <a:pPr algn="l"/>
                      <a:r>
                        <a:rPr lang="en-US" sz="850" b="1" u="sng" dirty="0">
                          <a:solidFill>
                            <a:srgbClr val="00B050"/>
                          </a:solidFill>
                        </a:rPr>
                        <a:t>IS_256KT2M</a:t>
                      </a:r>
                    </a:p>
                  </a:txBody>
                  <a:tcPr anchor="ctr"/>
                </a:tc>
                <a:tc>
                  <a:txBody>
                    <a:bodyPr/>
                    <a:lstStyle/>
                    <a:p>
                      <a:pPr algn="l"/>
                      <a:r>
                        <a:rPr lang="en-US" sz="850" b="1" u="sng" dirty="0">
                          <a:solidFill>
                            <a:srgbClr val="00B050"/>
                          </a:solidFill>
                        </a:rPr>
                        <a:t>PER_100_POP</a:t>
                      </a:r>
                    </a:p>
                  </a:txBody>
                  <a:tcPr anchor="ctr"/>
                </a:tc>
                <a:tc>
                  <a:txBody>
                    <a:bodyPr/>
                    <a:lstStyle/>
                    <a:p>
                      <a:pPr algn="l"/>
                      <a:r>
                        <a:rPr lang="en-US" sz="850" dirty="0"/>
                        <a:t>0</a:t>
                      </a:r>
                    </a:p>
                  </a:txBody>
                  <a:tcPr anchor="ctr"/>
                </a:tc>
                <a:extLst>
                  <a:ext uri="{0D108BD9-81ED-4DB2-BD59-A6C34878D82A}">
                    <a16:rowId xmlns:a16="http://schemas.microsoft.com/office/drawing/2014/main" val="2977432504"/>
                  </a:ext>
                </a:extLst>
              </a:tr>
            </a:tbl>
          </a:graphicData>
        </a:graphic>
      </p:graphicFrame>
      <p:pic>
        <p:nvPicPr>
          <p:cNvPr id="5" name="Picture 4">
            <a:extLst>
              <a:ext uri="{FF2B5EF4-FFF2-40B4-BE49-F238E27FC236}">
                <a16:creationId xmlns:a16="http://schemas.microsoft.com/office/drawing/2014/main" id="{E33D9453-BC45-4B3E-972E-999677DE1F43}"/>
              </a:ext>
            </a:extLst>
          </p:cNvPr>
          <p:cNvPicPr>
            <a:picLocks noChangeAspect="1"/>
          </p:cNvPicPr>
          <p:nvPr/>
        </p:nvPicPr>
        <p:blipFill rotWithShape="1">
          <a:blip r:embed="rId4"/>
          <a:srcRect r="731"/>
          <a:stretch/>
        </p:blipFill>
        <p:spPr>
          <a:xfrm>
            <a:off x="5233" y="2167239"/>
            <a:ext cx="9138767" cy="2737670"/>
          </a:xfrm>
          <a:prstGeom prst="rect">
            <a:avLst/>
          </a:prstGeom>
        </p:spPr>
      </p:pic>
      <p:sp>
        <p:nvSpPr>
          <p:cNvPr id="2" name="Slide Number Placeholder 1">
            <a:extLst>
              <a:ext uri="{FF2B5EF4-FFF2-40B4-BE49-F238E27FC236}">
                <a16:creationId xmlns:a16="http://schemas.microsoft.com/office/drawing/2014/main" id="{5085A47B-F845-796E-0518-8F3D9D3E268C}"/>
              </a:ext>
            </a:extLst>
          </p:cNvPr>
          <p:cNvSpPr>
            <a:spLocks noGrp="1"/>
          </p:cNvSpPr>
          <p:nvPr>
            <p:ph type="sldNum" sz="quarter" idx="12"/>
          </p:nvPr>
        </p:nvSpPr>
        <p:spPr/>
        <p:txBody>
          <a:bodyPr/>
          <a:lstStyle/>
          <a:p>
            <a:fld id="{C9CA4384-AE8E-46E5-BBCD-64CFDC07B3E9}" type="slidenum">
              <a:rPr lang="en-US" smtClean="0"/>
              <a:t>52</a:t>
            </a:fld>
            <a:endParaRPr lang="en-US"/>
          </a:p>
        </p:txBody>
      </p:sp>
    </p:spTree>
    <p:custDataLst>
      <p:tags r:id="rId1"/>
    </p:custDataLst>
    <p:extLst>
      <p:ext uri="{BB962C8B-B14F-4D97-AF65-F5344CB8AC3E}">
        <p14:creationId xmlns:p14="http://schemas.microsoft.com/office/powerpoint/2010/main" val="17547446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FD048-8D56-130A-EE99-B27137679B71}"/>
              </a:ext>
            </a:extLst>
          </p:cNvPr>
          <p:cNvSpPr txBox="1">
            <a:spLocks/>
          </p:cNvSpPr>
          <p:nvPr/>
        </p:nvSpPr>
        <p:spPr>
          <a:xfrm>
            <a:off x="540890" y="384045"/>
            <a:ext cx="6318788" cy="31424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000" b="1" dirty="0">
                <a:solidFill>
                  <a:schemeClr val="bg2">
                    <a:lumMod val="25000"/>
                  </a:schemeClr>
                </a:solidFill>
                <a:latin typeface="+mn-lt"/>
              </a:rPr>
              <a:t>Exercise (2)</a:t>
            </a:r>
          </a:p>
        </p:txBody>
      </p:sp>
      <p:sp>
        <p:nvSpPr>
          <p:cNvPr id="5" name="TextBox 4">
            <a:extLst>
              <a:ext uri="{FF2B5EF4-FFF2-40B4-BE49-F238E27FC236}">
                <a16:creationId xmlns:a16="http://schemas.microsoft.com/office/drawing/2014/main" id="{99938CBE-93F4-FDF3-2C38-117C8569C347}"/>
              </a:ext>
            </a:extLst>
          </p:cNvPr>
          <p:cNvSpPr txBox="1"/>
          <p:nvPr/>
        </p:nvSpPr>
        <p:spPr>
          <a:xfrm>
            <a:off x="655320" y="698293"/>
            <a:ext cx="2766060" cy="369332"/>
          </a:xfrm>
          <a:prstGeom prst="rect">
            <a:avLst/>
          </a:prstGeom>
          <a:noFill/>
        </p:spPr>
        <p:txBody>
          <a:bodyPr wrap="square" rtlCol="0">
            <a:spAutoFit/>
          </a:bodyPr>
          <a:lstStyle/>
          <a:p>
            <a:r>
              <a:rPr lang="en-US" dirty="0"/>
              <a:t>Validation scenarios</a:t>
            </a:r>
          </a:p>
        </p:txBody>
      </p:sp>
      <p:sp>
        <p:nvSpPr>
          <p:cNvPr id="3" name="Slide Number Placeholder 2">
            <a:extLst>
              <a:ext uri="{FF2B5EF4-FFF2-40B4-BE49-F238E27FC236}">
                <a16:creationId xmlns:a16="http://schemas.microsoft.com/office/drawing/2014/main" id="{4D630296-87E9-2201-A4B0-1A60352E84CA}"/>
              </a:ext>
            </a:extLst>
          </p:cNvPr>
          <p:cNvSpPr>
            <a:spLocks noGrp="1"/>
          </p:cNvSpPr>
          <p:nvPr>
            <p:ph type="sldNum" sz="quarter" idx="12"/>
          </p:nvPr>
        </p:nvSpPr>
        <p:spPr>
          <a:xfrm>
            <a:off x="6457950" y="4690144"/>
            <a:ext cx="2057400" cy="273844"/>
          </a:xfrm>
        </p:spPr>
        <p:txBody>
          <a:bodyPr/>
          <a:lstStyle/>
          <a:p>
            <a:fld id="{C9CA4384-AE8E-46E5-BBCD-64CFDC07B3E9}" type="slidenum">
              <a:rPr lang="en-US" smtClean="0"/>
              <a:t>53</a:t>
            </a:fld>
            <a:endParaRPr lang="en-US"/>
          </a:p>
        </p:txBody>
      </p:sp>
      <p:sp>
        <p:nvSpPr>
          <p:cNvPr id="4" name="TextBox 3">
            <a:extLst>
              <a:ext uri="{FF2B5EF4-FFF2-40B4-BE49-F238E27FC236}">
                <a16:creationId xmlns:a16="http://schemas.microsoft.com/office/drawing/2014/main" id="{93DEC39B-5B37-99A2-B136-78801343339C}"/>
              </a:ext>
            </a:extLst>
          </p:cNvPr>
          <p:cNvSpPr txBox="1"/>
          <p:nvPr/>
        </p:nvSpPr>
        <p:spPr>
          <a:xfrm>
            <a:off x="540890" y="1171388"/>
            <a:ext cx="8283776" cy="646331"/>
          </a:xfrm>
          <a:prstGeom prst="rect">
            <a:avLst/>
          </a:prstGeom>
          <a:noFill/>
        </p:spPr>
        <p:txBody>
          <a:bodyPr wrap="square" rtlCol="0">
            <a:spAutoFit/>
          </a:bodyPr>
          <a:lstStyle/>
          <a:p>
            <a:r>
              <a:rPr lang="en-US" sz="1200" dirty="0"/>
              <a:t>Among the scenarios in the table below –using SDMX 2.1- indicate if the observation will pass with:</a:t>
            </a:r>
          </a:p>
          <a:p>
            <a:endParaRPr lang="en-US" sz="1200" dirty="0"/>
          </a:p>
          <a:p>
            <a:r>
              <a:rPr lang="en-US" sz="1200" dirty="0"/>
              <a:t>A. DSD   	B. Dataflow (specify country or harmonized)		C. Both (DSD and dataflow)		D. None</a:t>
            </a:r>
          </a:p>
        </p:txBody>
      </p:sp>
      <p:graphicFrame>
        <p:nvGraphicFramePr>
          <p:cNvPr id="6" name="Table 10">
            <a:extLst>
              <a:ext uri="{FF2B5EF4-FFF2-40B4-BE49-F238E27FC236}">
                <a16:creationId xmlns:a16="http://schemas.microsoft.com/office/drawing/2014/main" id="{2700065D-A895-7BCC-5B72-4C68D30DDA64}"/>
              </a:ext>
            </a:extLst>
          </p:cNvPr>
          <p:cNvGraphicFramePr>
            <a:graphicFrameLocks noGrp="1"/>
          </p:cNvGraphicFramePr>
          <p:nvPr>
            <p:extLst>
              <p:ext uri="{D42A27DB-BD31-4B8C-83A1-F6EECF244321}">
                <p14:modId xmlns:p14="http://schemas.microsoft.com/office/powerpoint/2010/main" val="1277294139"/>
              </p:ext>
            </p:extLst>
          </p:nvPr>
        </p:nvGraphicFramePr>
        <p:xfrm>
          <a:off x="45720" y="1817719"/>
          <a:ext cx="9052559" cy="3048000"/>
        </p:xfrm>
        <a:graphic>
          <a:graphicData uri="http://schemas.openxmlformats.org/drawingml/2006/table">
            <a:tbl>
              <a:tblPr firstRow="1" bandRow="1">
                <a:tableStyleId>{5C22544A-7EE6-4342-B048-85BDC9FD1C3A}</a:tableStyleId>
              </a:tblPr>
              <a:tblGrid>
                <a:gridCol w="2094086">
                  <a:extLst>
                    <a:ext uri="{9D8B030D-6E8A-4147-A177-3AD203B41FA5}">
                      <a16:colId xmlns:a16="http://schemas.microsoft.com/office/drawing/2014/main" val="3416176779"/>
                    </a:ext>
                  </a:extLst>
                </a:gridCol>
                <a:gridCol w="988267">
                  <a:extLst>
                    <a:ext uri="{9D8B030D-6E8A-4147-A177-3AD203B41FA5}">
                      <a16:colId xmlns:a16="http://schemas.microsoft.com/office/drawing/2014/main" val="2039712227"/>
                    </a:ext>
                  </a:extLst>
                </a:gridCol>
                <a:gridCol w="581694">
                  <a:extLst>
                    <a:ext uri="{9D8B030D-6E8A-4147-A177-3AD203B41FA5}">
                      <a16:colId xmlns:a16="http://schemas.microsoft.com/office/drawing/2014/main" val="3930194708"/>
                    </a:ext>
                  </a:extLst>
                </a:gridCol>
                <a:gridCol w="521101">
                  <a:extLst>
                    <a:ext uri="{9D8B030D-6E8A-4147-A177-3AD203B41FA5}">
                      <a16:colId xmlns:a16="http://schemas.microsoft.com/office/drawing/2014/main" val="3944441481"/>
                    </a:ext>
                  </a:extLst>
                </a:gridCol>
                <a:gridCol w="533216">
                  <a:extLst>
                    <a:ext uri="{9D8B030D-6E8A-4147-A177-3AD203B41FA5}">
                      <a16:colId xmlns:a16="http://schemas.microsoft.com/office/drawing/2014/main" val="889799781"/>
                    </a:ext>
                  </a:extLst>
                </a:gridCol>
                <a:gridCol w="896771">
                  <a:extLst>
                    <a:ext uri="{9D8B030D-6E8A-4147-A177-3AD203B41FA5}">
                      <a16:colId xmlns:a16="http://schemas.microsoft.com/office/drawing/2014/main" val="2661112404"/>
                    </a:ext>
                  </a:extLst>
                </a:gridCol>
                <a:gridCol w="727109">
                  <a:extLst>
                    <a:ext uri="{9D8B030D-6E8A-4147-A177-3AD203B41FA5}">
                      <a16:colId xmlns:a16="http://schemas.microsoft.com/office/drawing/2014/main" val="2052506912"/>
                    </a:ext>
                  </a:extLst>
                </a:gridCol>
                <a:gridCol w="1429986">
                  <a:extLst>
                    <a:ext uri="{9D8B030D-6E8A-4147-A177-3AD203B41FA5}">
                      <a16:colId xmlns:a16="http://schemas.microsoft.com/office/drawing/2014/main" val="407297510"/>
                    </a:ext>
                  </a:extLst>
                </a:gridCol>
                <a:gridCol w="422667">
                  <a:extLst>
                    <a:ext uri="{9D8B030D-6E8A-4147-A177-3AD203B41FA5}">
                      <a16:colId xmlns:a16="http://schemas.microsoft.com/office/drawing/2014/main" val="1343724684"/>
                    </a:ext>
                  </a:extLst>
                </a:gridCol>
                <a:gridCol w="857662">
                  <a:extLst>
                    <a:ext uri="{9D8B030D-6E8A-4147-A177-3AD203B41FA5}">
                      <a16:colId xmlns:a16="http://schemas.microsoft.com/office/drawing/2014/main" val="2503748089"/>
                    </a:ext>
                  </a:extLst>
                </a:gridCol>
              </a:tblGrid>
              <a:tr h="314887">
                <a:tc>
                  <a:txBody>
                    <a:bodyPr/>
                    <a:lstStyle/>
                    <a:p>
                      <a:pPr algn="l"/>
                      <a:r>
                        <a:rPr lang="en-US" sz="800" dirty="0"/>
                        <a:t>indicator </a:t>
                      </a:r>
                    </a:p>
                  </a:txBody>
                  <a:tcPr anchor="ctr"/>
                </a:tc>
                <a:tc>
                  <a:txBody>
                    <a:bodyPr/>
                    <a:lstStyle/>
                    <a:p>
                      <a:pPr algn="l"/>
                      <a:r>
                        <a:rPr lang="en-US" sz="800" dirty="0"/>
                        <a:t>series</a:t>
                      </a:r>
                    </a:p>
                  </a:txBody>
                  <a:tcPr anchor="ctr"/>
                </a:tc>
                <a:tc>
                  <a:txBody>
                    <a:bodyPr/>
                    <a:lstStyle/>
                    <a:p>
                      <a:pPr algn="l"/>
                      <a:r>
                        <a:rPr lang="en-US" sz="800" dirty="0"/>
                        <a:t>age</a:t>
                      </a:r>
                    </a:p>
                  </a:txBody>
                  <a:tcPr anchor="ctr"/>
                </a:tc>
                <a:tc>
                  <a:txBody>
                    <a:bodyPr/>
                    <a:lstStyle/>
                    <a:p>
                      <a:pPr algn="l"/>
                      <a:r>
                        <a:rPr lang="en-US" sz="800" dirty="0"/>
                        <a:t>sex</a:t>
                      </a:r>
                    </a:p>
                  </a:txBody>
                  <a:tcPr anchor="ctr"/>
                </a:tc>
                <a:tc>
                  <a:txBody>
                    <a:bodyPr/>
                    <a:lstStyle/>
                    <a:p>
                      <a:pPr algn="l"/>
                      <a:r>
                        <a:rPr lang="en-US" sz="800" dirty="0" err="1"/>
                        <a:t>locat</a:t>
                      </a:r>
                      <a:r>
                        <a:rPr lang="en-US" sz="800" dirty="0"/>
                        <a:t>*</a:t>
                      </a:r>
                    </a:p>
                  </a:txBody>
                  <a:tcPr anchor="ctr"/>
                </a:tc>
                <a:tc>
                  <a:txBody>
                    <a:bodyPr/>
                    <a:lstStyle/>
                    <a:p>
                      <a:pPr algn="l"/>
                      <a:r>
                        <a:rPr lang="en-US" sz="800" dirty="0" err="1"/>
                        <a:t>comp_break</a:t>
                      </a:r>
                      <a:r>
                        <a:rPr lang="en-US" sz="800" dirty="0"/>
                        <a:t>*</a:t>
                      </a:r>
                    </a:p>
                  </a:txBody>
                  <a:tcPr anchor="ctr"/>
                </a:tc>
                <a:tc>
                  <a:txBody>
                    <a:bodyPr/>
                    <a:lstStyle/>
                    <a:p>
                      <a:pPr algn="l"/>
                      <a:r>
                        <a:rPr lang="en-US" sz="800" dirty="0" err="1"/>
                        <a:t>Reporting_type</a:t>
                      </a:r>
                      <a:endParaRPr lang="en-US" sz="800" dirty="0"/>
                    </a:p>
                  </a:txBody>
                  <a:tcPr anchor="ctr"/>
                </a:tc>
                <a:tc>
                  <a:txBody>
                    <a:bodyPr/>
                    <a:lstStyle/>
                    <a:p>
                      <a:pPr algn="l"/>
                      <a:r>
                        <a:rPr lang="en-US" sz="800" dirty="0" err="1"/>
                        <a:t>unit_measure</a:t>
                      </a:r>
                      <a:endParaRPr lang="en-US" sz="800" dirty="0"/>
                    </a:p>
                  </a:txBody>
                  <a:tcPr anchor="ctr"/>
                </a:tc>
                <a:tc>
                  <a:txBody>
                    <a:bodyPr/>
                    <a:lstStyle/>
                    <a:p>
                      <a:pPr algn="l"/>
                      <a:r>
                        <a:rPr lang="en-US" sz="800" dirty="0" err="1"/>
                        <a:t>mult</a:t>
                      </a:r>
                      <a:r>
                        <a:rPr lang="en-US" sz="800" dirty="0"/>
                        <a:t>.</a:t>
                      </a:r>
                    </a:p>
                  </a:txBody>
                  <a:tcPr anchor="ctr"/>
                </a:tc>
                <a:tc>
                  <a:txBody>
                    <a:bodyPr/>
                    <a:lstStyle/>
                    <a:p>
                      <a:pPr algn="l"/>
                      <a:r>
                        <a:rPr lang="en-US" sz="800" dirty="0"/>
                        <a:t>answer</a:t>
                      </a:r>
                    </a:p>
                  </a:txBody>
                  <a:tcPr anchor="ctr"/>
                </a:tc>
                <a:extLst>
                  <a:ext uri="{0D108BD9-81ED-4DB2-BD59-A6C34878D82A}">
                    <a16:rowId xmlns:a16="http://schemas.microsoft.com/office/drawing/2014/main" val="3317969222"/>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t>[3.2.1] </a:t>
                      </a:r>
                      <a:r>
                        <a:rPr lang="en-US" sz="900" b="0" i="0" u="none" strike="noStrike" dirty="0">
                          <a:solidFill>
                            <a:srgbClr val="000000"/>
                          </a:solidFill>
                          <a:effectLst/>
                        </a:rPr>
                        <a:t>Under-five mortality rate per 1,000 live births, female</a:t>
                      </a:r>
                      <a:endParaRPr lang="en-US" sz="900" dirty="0">
                        <a:solidFill>
                          <a:srgbClr val="000000"/>
                        </a:solidFill>
                      </a:endParaRPr>
                    </a:p>
                  </a:txBody>
                  <a:tcPr anchor="ctr"/>
                </a:tc>
                <a:tc>
                  <a:txBody>
                    <a:bodyPr/>
                    <a:lstStyle/>
                    <a:p>
                      <a:pPr algn="l"/>
                      <a:r>
                        <a:rPr lang="en-US" sz="850" b="0" u="none" dirty="0">
                          <a:solidFill>
                            <a:schemeClr val="tx1"/>
                          </a:solidFill>
                        </a:rPr>
                        <a:t>SH_DYN_MORT</a:t>
                      </a:r>
                    </a:p>
                  </a:txBody>
                  <a:tcPr anchor="ctr"/>
                </a:tc>
                <a:tc>
                  <a:txBody>
                    <a:bodyPr/>
                    <a:lstStyle/>
                    <a:p>
                      <a:pPr algn="l"/>
                      <a:r>
                        <a:rPr lang="en-US" sz="850" b="0" u="none" dirty="0">
                          <a:solidFill>
                            <a:schemeClr val="tx1"/>
                          </a:solidFill>
                        </a:rPr>
                        <a:t>Y0T5</a:t>
                      </a:r>
                    </a:p>
                  </a:txBody>
                  <a:tcPr anchor="ctr"/>
                </a:tc>
                <a:tc>
                  <a:txBody>
                    <a:bodyPr/>
                    <a:lstStyle/>
                    <a:p>
                      <a:pPr algn="l"/>
                      <a:r>
                        <a:rPr lang="en-US" sz="850" b="0" u="none" dirty="0">
                          <a:solidFill>
                            <a:schemeClr val="tx1"/>
                          </a:solidFill>
                        </a:rPr>
                        <a:t>F</a:t>
                      </a:r>
                    </a:p>
                  </a:txBody>
                  <a:tcPr anchor="ctr"/>
                </a:tc>
                <a:tc>
                  <a:txBody>
                    <a:bodyPr/>
                    <a:lstStyle/>
                    <a:p>
                      <a:pPr algn="l"/>
                      <a:r>
                        <a:rPr lang="en-US" sz="850" b="0" u="none" dirty="0">
                          <a:solidFill>
                            <a:schemeClr val="tx1"/>
                          </a:solidFill>
                        </a:rPr>
                        <a:t>_T</a:t>
                      </a:r>
                    </a:p>
                  </a:txBody>
                  <a:tcPr anchor="ctr"/>
                </a:tc>
                <a:tc>
                  <a:txBody>
                    <a:bodyPr/>
                    <a:lstStyle/>
                    <a:p>
                      <a:pPr algn="l"/>
                      <a:r>
                        <a:rPr lang="en-US" sz="850" b="0" u="none" dirty="0">
                          <a:solidFill>
                            <a:schemeClr val="tx1"/>
                          </a:solidFill>
                        </a:rPr>
                        <a:t>_T</a:t>
                      </a:r>
                    </a:p>
                  </a:txBody>
                  <a:tcPr anchor="ctr"/>
                </a:tc>
                <a:tc>
                  <a:txBody>
                    <a:bodyPr/>
                    <a:lstStyle/>
                    <a:p>
                      <a:pPr algn="l"/>
                      <a:r>
                        <a:rPr lang="en-US" sz="850" b="0" u="none" dirty="0">
                          <a:solidFill>
                            <a:schemeClr val="tx1"/>
                          </a:solidFill>
                        </a:rPr>
                        <a:t>G</a:t>
                      </a:r>
                    </a:p>
                  </a:txBody>
                  <a:tcPr anchor="ctr"/>
                </a:tc>
                <a:tc>
                  <a:txBody>
                    <a:bodyPr/>
                    <a:lstStyle/>
                    <a:p>
                      <a:pPr algn="l"/>
                      <a:r>
                        <a:rPr lang="en-US" sz="850" b="0" u="none" dirty="0">
                          <a:solidFill>
                            <a:schemeClr val="tx1"/>
                          </a:solidFill>
                        </a:rPr>
                        <a:t>PER_1000_LIVE_BIRTHS</a:t>
                      </a:r>
                    </a:p>
                  </a:txBody>
                  <a:tcPr anchor="ctr"/>
                </a:tc>
                <a:tc>
                  <a:txBody>
                    <a:bodyPr/>
                    <a:lstStyle/>
                    <a:p>
                      <a:pPr algn="l"/>
                      <a:r>
                        <a:rPr lang="en-US" sz="850" b="0" u="none" dirty="0">
                          <a:solidFill>
                            <a:schemeClr val="tx1"/>
                          </a:solidFill>
                        </a:rPr>
                        <a:t>0</a:t>
                      </a:r>
                    </a:p>
                  </a:txBody>
                  <a:tcPr anchor="ctr"/>
                </a:tc>
                <a:tc>
                  <a:txBody>
                    <a:bodyPr/>
                    <a:lstStyle/>
                    <a:p>
                      <a:pPr algn="l"/>
                      <a:endParaRPr lang="en-US" sz="850" b="0" u="none" dirty="0">
                        <a:solidFill>
                          <a:schemeClr val="tx1"/>
                        </a:solidFill>
                      </a:endParaRPr>
                    </a:p>
                  </a:txBody>
                  <a:tcPr anchor="ctr"/>
                </a:tc>
                <a:extLst>
                  <a:ext uri="{0D108BD9-81ED-4DB2-BD59-A6C34878D82A}">
                    <a16:rowId xmlns:a16="http://schemas.microsoft.com/office/drawing/2014/main" val="3655288244"/>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rPr>
                        <a:t>[3.2.1] Infant mortality rate per 1,000 live births, rural</a:t>
                      </a:r>
                      <a:endParaRPr lang="en-US" sz="900" dirty="0"/>
                    </a:p>
                  </a:txBody>
                  <a:tcPr anchor="ctr"/>
                </a:tc>
                <a:tc>
                  <a:txBody>
                    <a:bodyPr/>
                    <a:lstStyle/>
                    <a:p>
                      <a:pPr algn="l"/>
                      <a:r>
                        <a:rPr lang="en-US" sz="850" b="0" u="none" dirty="0">
                          <a:solidFill>
                            <a:schemeClr val="tx1"/>
                          </a:solidFill>
                        </a:rPr>
                        <a:t>SH_DYN_IMRT</a:t>
                      </a:r>
                    </a:p>
                  </a:txBody>
                  <a:tcPr anchor="ctr"/>
                </a:tc>
                <a:tc>
                  <a:txBody>
                    <a:bodyPr/>
                    <a:lstStyle/>
                    <a:p>
                      <a:pPr algn="l"/>
                      <a:r>
                        <a:rPr lang="en-US" sz="850" b="0" u="none" dirty="0">
                          <a:solidFill>
                            <a:schemeClr val="tx1"/>
                          </a:solidFill>
                        </a:rPr>
                        <a:t>Y0</a:t>
                      </a:r>
                    </a:p>
                  </a:txBody>
                  <a:tcPr anchor="ctr"/>
                </a:tc>
                <a:tc>
                  <a:txBody>
                    <a:bodyPr/>
                    <a:lstStyle/>
                    <a:p>
                      <a:pPr algn="l"/>
                      <a:r>
                        <a:rPr lang="en-US" sz="850" b="0" u="none" dirty="0">
                          <a:solidFill>
                            <a:schemeClr val="tx1"/>
                          </a:solidFill>
                        </a:rPr>
                        <a:t>_T</a:t>
                      </a:r>
                    </a:p>
                  </a:txBody>
                  <a:tcPr anchor="ctr"/>
                </a:tc>
                <a:tc>
                  <a:txBody>
                    <a:bodyPr/>
                    <a:lstStyle/>
                    <a:p>
                      <a:pPr algn="l"/>
                      <a:r>
                        <a:rPr lang="en-US" sz="850" b="0" u="none" dirty="0">
                          <a:solidFill>
                            <a:schemeClr val="tx1"/>
                          </a:solidFill>
                        </a:rPr>
                        <a:t>R</a:t>
                      </a:r>
                    </a:p>
                  </a:txBody>
                  <a:tcPr anchor="ctr"/>
                </a:tc>
                <a:tc>
                  <a:txBody>
                    <a:bodyPr/>
                    <a:lstStyle/>
                    <a:p>
                      <a:pPr algn="l"/>
                      <a:r>
                        <a:rPr lang="en-US" sz="850" b="0" u="none" dirty="0">
                          <a:solidFill>
                            <a:schemeClr val="tx1"/>
                          </a:solidFill>
                        </a:rPr>
                        <a:t>_T</a:t>
                      </a:r>
                    </a:p>
                  </a:txBody>
                  <a:tcPr anchor="ctr"/>
                </a:tc>
                <a:tc>
                  <a:txBody>
                    <a:bodyPr/>
                    <a:lstStyle/>
                    <a:p>
                      <a:pPr algn="l"/>
                      <a:r>
                        <a:rPr lang="en-US" sz="850" b="0" u="none" dirty="0">
                          <a:solidFill>
                            <a:schemeClr val="tx1"/>
                          </a:solidFill>
                        </a:rPr>
                        <a:t>G</a:t>
                      </a:r>
                    </a:p>
                  </a:txBody>
                  <a:tcPr anchor="ctr"/>
                </a:tc>
                <a:tc>
                  <a:txBody>
                    <a:bodyPr/>
                    <a:lstStyle/>
                    <a:p>
                      <a:pPr algn="l"/>
                      <a:r>
                        <a:rPr lang="en-US" sz="850" b="0" u="none" dirty="0">
                          <a:solidFill>
                            <a:schemeClr val="tx1"/>
                          </a:solidFill>
                        </a:rPr>
                        <a:t>PER_1000_LIVE_BIRTHS</a:t>
                      </a:r>
                    </a:p>
                  </a:txBody>
                  <a:tcPr anchor="ctr"/>
                </a:tc>
                <a:tc>
                  <a:txBody>
                    <a:bodyPr/>
                    <a:lstStyle/>
                    <a:p>
                      <a:pPr algn="l"/>
                      <a:r>
                        <a:rPr lang="en-US" sz="850" b="0" u="none" dirty="0">
                          <a:solidFill>
                            <a:schemeClr val="tx1"/>
                          </a:solidFill>
                        </a:rPr>
                        <a:t>10</a:t>
                      </a:r>
                    </a:p>
                  </a:txBody>
                  <a:tcPr anchor="ctr"/>
                </a:tc>
                <a:tc>
                  <a:txBody>
                    <a:bodyPr/>
                    <a:lstStyle/>
                    <a:p>
                      <a:pPr algn="l"/>
                      <a:endParaRPr lang="en-US" sz="850" b="0" u="none" dirty="0">
                        <a:solidFill>
                          <a:schemeClr val="tx1"/>
                        </a:solidFill>
                      </a:endParaRPr>
                    </a:p>
                  </a:txBody>
                  <a:tcPr anchor="ctr"/>
                </a:tc>
                <a:extLst>
                  <a:ext uri="{0D108BD9-81ED-4DB2-BD59-A6C34878D82A}">
                    <a16:rowId xmlns:a16="http://schemas.microsoft.com/office/drawing/2014/main" val="1875270393"/>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rPr>
                        <a:t>[3.2.1] Number of neonatal mortality, male urban</a:t>
                      </a:r>
                    </a:p>
                  </a:txBody>
                  <a:tcPr anchor="ctr"/>
                </a:tc>
                <a:tc>
                  <a:txBody>
                    <a:bodyPr/>
                    <a:lstStyle/>
                    <a:p>
                      <a:pPr algn="l"/>
                      <a:r>
                        <a:rPr lang="en-US" sz="850" b="0" u="none" dirty="0">
                          <a:solidFill>
                            <a:schemeClr val="tx1"/>
                          </a:solidFill>
                        </a:rPr>
                        <a:t>SH_DYN_NMRTN</a:t>
                      </a:r>
                    </a:p>
                  </a:txBody>
                  <a:tcPr anchor="ctr"/>
                </a:tc>
                <a:tc>
                  <a:txBody>
                    <a:bodyPr/>
                    <a:lstStyle/>
                    <a:p>
                      <a:pPr algn="l"/>
                      <a:r>
                        <a:rPr lang="en-US" sz="850" b="0" u="none" dirty="0">
                          <a:solidFill>
                            <a:schemeClr val="tx1"/>
                          </a:solidFill>
                        </a:rPr>
                        <a:t>M0</a:t>
                      </a:r>
                    </a:p>
                  </a:txBody>
                  <a:tcPr anchor="ctr"/>
                </a:tc>
                <a:tc>
                  <a:txBody>
                    <a:bodyPr/>
                    <a:lstStyle/>
                    <a:p>
                      <a:pPr algn="l"/>
                      <a:r>
                        <a:rPr lang="en-US" sz="850" b="0" u="none" dirty="0">
                          <a:solidFill>
                            <a:schemeClr val="tx1"/>
                          </a:solidFill>
                        </a:rPr>
                        <a:t>M</a:t>
                      </a:r>
                    </a:p>
                  </a:txBody>
                  <a:tcPr anchor="ctr"/>
                </a:tc>
                <a:tc>
                  <a:txBody>
                    <a:bodyPr/>
                    <a:lstStyle/>
                    <a:p>
                      <a:pPr algn="l"/>
                      <a:r>
                        <a:rPr lang="en-US" sz="850" b="0" u="none" dirty="0">
                          <a:solidFill>
                            <a:schemeClr val="tx1"/>
                          </a:solidFill>
                        </a:rPr>
                        <a:t>U</a:t>
                      </a:r>
                    </a:p>
                  </a:txBody>
                  <a:tcPr anchor="ctr"/>
                </a:tc>
                <a:tc>
                  <a:txBody>
                    <a:bodyPr/>
                    <a:lstStyle/>
                    <a:p>
                      <a:pPr algn="l"/>
                      <a:r>
                        <a:rPr lang="en-US" sz="850" b="0" u="none" dirty="0">
                          <a:solidFill>
                            <a:schemeClr val="tx1"/>
                          </a:solidFill>
                        </a:rPr>
                        <a:t>_T</a:t>
                      </a:r>
                    </a:p>
                  </a:txBody>
                  <a:tcPr anchor="ctr"/>
                </a:tc>
                <a:tc>
                  <a:txBody>
                    <a:bodyPr/>
                    <a:lstStyle/>
                    <a:p>
                      <a:pPr algn="l"/>
                      <a:r>
                        <a:rPr lang="en-US" sz="850" b="0" u="none" dirty="0">
                          <a:solidFill>
                            <a:schemeClr val="tx1"/>
                          </a:solidFill>
                        </a:rPr>
                        <a:t>N</a:t>
                      </a:r>
                    </a:p>
                  </a:txBody>
                  <a:tcPr anchor="ctr"/>
                </a:tc>
                <a:tc>
                  <a:txBody>
                    <a:bodyPr/>
                    <a:lstStyle/>
                    <a:p>
                      <a:pPr algn="l"/>
                      <a:r>
                        <a:rPr lang="en-US" sz="850" b="0" u="none" dirty="0">
                          <a:solidFill>
                            <a:schemeClr val="tx1"/>
                          </a:solidFill>
                        </a:rPr>
                        <a:t>NUMBER</a:t>
                      </a:r>
                    </a:p>
                  </a:txBody>
                  <a:tcPr anchor="ctr"/>
                </a:tc>
                <a:tc>
                  <a:txBody>
                    <a:bodyPr/>
                    <a:lstStyle/>
                    <a:p>
                      <a:pPr algn="l"/>
                      <a:r>
                        <a:rPr lang="en-US" sz="850" b="0" u="none" dirty="0">
                          <a:solidFill>
                            <a:schemeClr val="tx1"/>
                          </a:solidFill>
                        </a:rPr>
                        <a:t>0</a:t>
                      </a:r>
                    </a:p>
                  </a:txBody>
                  <a:tcPr anchor="ctr"/>
                </a:tc>
                <a:tc>
                  <a:txBody>
                    <a:bodyPr/>
                    <a:lstStyle/>
                    <a:p>
                      <a:pPr algn="l"/>
                      <a:endParaRPr lang="en-US" sz="850" b="0" u="none" dirty="0">
                        <a:solidFill>
                          <a:schemeClr val="tx1"/>
                        </a:solidFill>
                      </a:endParaRPr>
                    </a:p>
                  </a:txBody>
                  <a:tcPr anchor="ctr"/>
                </a:tc>
                <a:extLst>
                  <a:ext uri="{0D108BD9-81ED-4DB2-BD59-A6C34878D82A}">
                    <a16:rowId xmlns:a16="http://schemas.microsoft.com/office/drawing/2014/main" val="2725991623"/>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dirty="0"/>
                        <a:t>[5.3.1] Urban women aged 20-24 years married before age 18 (%)</a:t>
                      </a:r>
                    </a:p>
                  </a:txBody>
                  <a:tcPr anchor="ctr"/>
                </a:tc>
                <a:tc>
                  <a:txBody>
                    <a:bodyPr/>
                    <a:lstStyle/>
                    <a:p>
                      <a:pPr algn="l"/>
                      <a:r>
                        <a:rPr lang="en-US" sz="850" b="0" u="none" dirty="0">
                          <a:solidFill>
                            <a:schemeClr val="tx1"/>
                          </a:solidFill>
                        </a:rPr>
                        <a:t>SP_DYN_MRBF18</a:t>
                      </a:r>
                    </a:p>
                  </a:txBody>
                  <a:tcPr anchor="ctr"/>
                </a:tc>
                <a:tc>
                  <a:txBody>
                    <a:bodyPr/>
                    <a:lstStyle/>
                    <a:p>
                      <a:pPr algn="l"/>
                      <a:r>
                        <a:rPr lang="en-US" sz="850" b="0" u="none" dirty="0">
                          <a:solidFill>
                            <a:schemeClr val="tx1"/>
                          </a:solidFill>
                        </a:rPr>
                        <a:t>Y20T24</a:t>
                      </a:r>
                    </a:p>
                  </a:txBody>
                  <a:tcPr anchor="ctr"/>
                </a:tc>
                <a:tc>
                  <a:txBody>
                    <a:bodyPr/>
                    <a:lstStyle/>
                    <a:p>
                      <a:pPr algn="l"/>
                      <a:r>
                        <a:rPr lang="en-US" sz="850" b="0" u="none" dirty="0">
                          <a:solidFill>
                            <a:schemeClr val="tx1"/>
                          </a:solidFill>
                        </a:rPr>
                        <a:t>F</a:t>
                      </a:r>
                    </a:p>
                  </a:txBody>
                  <a:tcPr anchor="ctr"/>
                </a:tc>
                <a:tc>
                  <a:txBody>
                    <a:bodyPr/>
                    <a:lstStyle/>
                    <a:p>
                      <a:pPr algn="l"/>
                      <a:r>
                        <a:rPr lang="en-US" sz="850" b="0" u="none" dirty="0">
                          <a:solidFill>
                            <a:schemeClr val="tx1"/>
                          </a:solidFill>
                        </a:rPr>
                        <a:t>u</a:t>
                      </a:r>
                    </a:p>
                  </a:txBody>
                  <a:tcPr anchor="ctr"/>
                </a:tc>
                <a:tc>
                  <a:txBody>
                    <a:bodyPr/>
                    <a:lstStyle/>
                    <a:p>
                      <a:pPr algn="l"/>
                      <a:r>
                        <a:rPr lang="en-US" sz="850" b="0" u="none" dirty="0">
                          <a:solidFill>
                            <a:schemeClr val="tx1"/>
                          </a:solidFill>
                        </a:rPr>
                        <a:t>_T</a:t>
                      </a:r>
                    </a:p>
                  </a:txBody>
                  <a:tcPr anchor="ctr"/>
                </a:tc>
                <a:tc>
                  <a:txBody>
                    <a:bodyPr/>
                    <a:lstStyle/>
                    <a:p>
                      <a:pPr algn="l"/>
                      <a:r>
                        <a:rPr lang="en-US" sz="850" b="0" u="none" dirty="0">
                          <a:solidFill>
                            <a:schemeClr val="tx1"/>
                          </a:solidFill>
                        </a:rPr>
                        <a:t>N</a:t>
                      </a:r>
                    </a:p>
                  </a:txBody>
                  <a:tcPr anchor="ctr"/>
                </a:tc>
                <a:tc>
                  <a:txBody>
                    <a:bodyPr/>
                    <a:lstStyle/>
                    <a:p>
                      <a:pPr algn="l"/>
                      <a:r>
                        <a:rPr lang="en-US" sz="850" b="0" u="none" dirty="0">
                          <a:solidFill>
                            <a:schemeClr val="tx1"/>
                          </a:solidFill>
                        </a:rPr>
                        <a:t>PT</a:t>
                      </a:r>
                    </a:p>
                  </a:txBody>
                  <a:tcPr anchor="ctr"/>
                </a:tc>
                <a:tc>
                  <a:txBody>
                    <a:bodyPr/>
                    <a:lstStyle/>
                    <a:p>
                      <a:pPr algn="l"/>
                      <a:r>
                        <a:rPr lang="en-US" sz="850" b="0" u="none" dirty="0">
                          <a:solidFill>
                            <a:schemeClr val="tx1"/>
                          </a:solidFill>
                        </a:rPr>
                        <a:t>0</a:t>
                      </a:r>
                    </a:p>
                  </a:txBody>
                  <a:tcPr anchor="ctr"/>
                </a:tc>
                <a:tc>
                  <a:txBody>
                    <a:bodyPr/>
                    <a:lstStyle/>
                    <a:p>
                      <a:pPr algn="l"/>
                      <a:endParaRPr lang="en-US" sz="850" b="0" u="none" dirty="0">
                        <a:solidFill>
                          <a:schemeClr val="tx1"/>
                        </a:solidFill>
                      </a:endParaRPr>
                    </a:p>
                  </a:txBody>
                  <a:tcPr anchor="ctr"/>
                </a:tc>
                <a:extLst>
                  <a:ext uri="{0D108BD9-81ED-4DB2-BD59-A6C34878D82A}">
                    <a16:rowId xmlns:a16="http://schemas.microsoft.com/office/drawing/2014/main" val="3446347176"/>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dirty="0"/>
                        <a:t>[9.1.1] The rural population who live within 2 km of an all-season road (%)</a:t>
                      </a:r>
                    </a:p>
                  </a:txBody>
                  <a:tcPr anchor="ctr"/>
                </a:tc>
                <a:tc>
                  <a:txBody>
                    <a:bodyPr/>
                    <a:lstStyle/>
                    <a:p>
                      <a:pPr algn="l"/>
                      <a:r>
                        <a:rPr lang="en-US" sz="850" b="0" u="none" dirty="0">
                          <a:solidFill>
                            <a:schemeClr val="tx1"/>
                          </a:solidFill>
                        </a:rPr>
                        <a:t>SP_ROD_R2KM</a:t>
                      </a:r>
                    </a:p>
                  </a:txBody>
                  <a:tcPr anchor="ctr"/>
                </a:tc>
                <a:tc>
                  <a:txBody>
                    <a:bodyPr/>
                    <a:lstStyle/>
                    <a:p>
                      <a:pPr algn="l"/>
                      <a:r>
                        <a:rPr lang="en-US" sz="850" b="0" u="none" dirty="0">
                          <a:solidFill>
                            <a:schemeClr val="tx1"/>
                          </a:solidFill>
                        </a:rPr>
                        <a:t>_T</a:t>
                      </a:r>
                    </a:p>
                  </a:txBody>
                  <a:tcPr anchor="ctr"/>
                </a:tc>
                <a:tc>
                  <a:txBody>
                    <a:bodyPr/>
                    <a:lstStyle/>
                    <a:p>
                      <a:pPr algn="l"/>
                      <a:r>
                        <a:rPr lang="en-US" sz="850" b="0" u="none" dirty="0">
                          <a:solidFill>
                            <a:schemeClr val="tx1"/>
                          </a:solidFill>
                        </a:rPr>
                        <a:t>_T</a:t>
                      </a:r>
                    </a:p>
                  </a:txBody>
                  <a:tcPr anchor="ctr"/>
                </a:tc>
                <a:tc>
                  <a:txBody>
                    <a:bodyPr/>
                    <a:lstStyle/>
                    <a:p>
                      <a:pPr algn="l"/>
                      <a:r>
                        <a:rPr lang="en-US" sz="850" b="0" u="none" dirty="0">
                          <a:solidFill>
                            <a:schemeClr val="tx1"/>
                          </a:solidFill>
                        </a:rPr>
                        <a:t>_T</a:t>
                      </a:r>
                    </a:p>
                  </a:txBody>
                  <a:tcPr anchor="ctr"/>
                </a:tc>
                <a:tc>
                  <a:txBody>
                    <a:bodyPr/>
                    <a:lstStyle/>
                    <a:p>
                      <a:pPr algn="l"/>
                      <a:r>
                        <a:rPr lang="en-US" sz="850" b="0" u="none" dirty="0">
                          <a:solidFill>
                            <a:schemeClr val="tx1"/>
                          </a:solidFill>
                        </a:rPr>
                        <a:t>_T</a:t>
                      </a:r>
                    </a:p>
                  </a:txBody>
                  <a:tcPr anchor="ctr"/>
                </a:tc>
                <a:tc>
                  <a:txBody>
                    <a:bodyPr/>
                    <a:lstStyle/>
                    <a:p>
                      <a:pPr algn="l"/>
                      <a:r>
                        <a:rPr lang="en-US" sz="850" b="0" u="none" dirty="0">
                          <a:solidFill>
                            <a:schemeClr val="tx1"/>
                          </a:solidFill>
                        </a:rPr>
                        <a:t>N</a:t>
                      </a:r>
                    </a:p>
                  </a:txBody>
                  <a:tcPr anchor="ctr"/>
                </a:tc>
                <a:tc>
                  <a:txBody>
                    <a:bodyPr/>
                    <a:lstStyle/>
                    <a:p>
                      <a:pPr algn="l"/>
                      <a:r>
                        <a:rPr lang="en-US" sz="850" b="0" u="none" dirty="0">
                          <a:solidFill>
                            <a:schemeClr val="tx1"/>
                          </a:solidFill>
                        </a:rPr>
                        <a:t>PT</a:t>
                      </a:r>
                    </a:p>
                  </a:txBody>
                  <a:tcPr anchor="ctr"/>
                </a:tc>
                <a:tc>
                  <a:txBody>
                    <a:bodyPr/>
                    <a:lstStyle/>
                    <a:p>
                      <a:pPr algn="l"/>
                      <a:r>
                        <a:rPr lang="en-US" sz="850" b="0" u="none" dirty="0">
                          <a:solidFill>
                            <a:schemeClr val="tx1"/>
                          </a:solidFill>
                        </a:rPr>
                        <a:t>2</a:t>
                      </a:r>
                    </a:p>
                  </a:txBody>
                  <a:tcPr anchor="ctr"/>
                </a:tc>
                <a:tc>
                  <a:txBody>
                    <a:bodyPr/>
                    <a:lstStyle/>
                    <a:p>
                      <a:pPr algn="l"/>
                      <a:endParaRPr lang="en-US" sz="850" b="0" u="none" dirty="0">
                        <a:solidFill>
                          <a:schemeClr val="tx1"/>
                        </a:solidFill>
                      </a:endParaRPr>
                    </a:p>
                  </a:txBody>
                  <a:tcPr anchor="ctr"/>
                </a:tc>
                <a:extLst>
                  <a:ext uri="{0D108BD9-81ED-4DB2-BD59-A6C34878D82A}">
                    <a16:rowId xmlns:a16="http://schemas.microsoft.com/office/drawing/2014/main" val="2092694004"/>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dirty="0"/>
                        <a:t>[11.1.1] Urban population living in slums (number)</a:t>
                      </a:r>
                    </a:p>
                  </a:txBody>
                  <a:tcPr anchor="ctr"/>
                </a:tc>
                <a:tc>
                  <a:txBody>
                    <a:bodyPr/>
                    <a:lstStyle/>
                    <a:p>
                      <a:pPr algn="l"/>
                      <a:r>
                        <a:rPr lang="en-US" sz="850" b="0" u="none" dirty="0">
                          <a:solidFill>
                            <a:schemeClr val="tx1"/>
                          </a:solidFill>
                        </a:rPr>
                        <a:t>EN_LND_SLUMN</a:t>
                      </a:r>
                    </a:p>
                  </a:txBody>
                  <a:tcPr anchor="ctr"/>
                </a:tc>
                <a:tc>
                  <a:txBody>
                    <a:bodyPr/>
                    <a:lstStyle/>
                    <a:p>
                      <a:pPr algn="l"/>
                      <a:r>
                        <a:rPr lang="en-US" sz="850" b="0" u="none" dirty="0">
                          <a:solidFill>
                            <a:schemeClr val="tx1"/>
                          </a:solidFill>
                        </a:rPr>
                        <a:t>_T</a:t>
                      </a:r>
                    </a:p>
                  </a:txBody>
                  <a:tcPr anchor="ctr"/>
                </a:tc>
                <a:tc>
                  <a:txBody>
                    <a:bodyPr/>
                    <a:lstStyle/>
                    <a:p>
                      <a:pPr algn="l"/>
                      <a:r>
                        <a:rPr lang="en-US" sz="850" b="0" u="none" dirty="0">
                          <a:solidFill>
                            <a:schemeClr val="tx1"/>
                          </a:solidFill>
                        </a:rPr>
                        <a:t>_T</a:t>
                      </a:r>
                    </a:p>
                  </a:txBody>
                  <a:tcPr anchor="ctr"/>
                </a:tc>
                <a:tc>
                  <a:txBody>
                    <a:bodyPr/>
                    <a:lstStyle/>
                    <a:p>
                      <a:pPr algn="l"/>
                      <a:r>
                        <a:rPr lang="en-US" sz="850" b="0" u="none" dirty="0">
                          <a:solidFill>
                            <a:schemeClr val="tx1"/>
                          </a:solidFill>
                        </a:rPr>
                        <a:t>U</a:t>
                      </a:r>
                    </a:p>
                  </a:txBody>
                  <a:tcPr anchor="ctr"/>
                </a:tc>
                <a:tc>
                  <a:txBody>
                    <a:bodyPr/>
                    <a:lstStyle/>
                    <a:p>
                      <a:pPr algn="l"/>
                      <a:r>
                        <a:rPr lang="en-US" sz="850" b="0" u="none" dirty="0">
                          <a:solidFill>
                            <a:schemeClr val="tx1"/>
                          </a:solidFill>
                        </a:rPr>
                        <a:t>_T</a:t>
                      </a:r>
                    </a:p>
                  </a:txBody>
                  <a:tcPr anchor="ctr"/>
                </a:tc>
                <a:tc>
                  <a:txBody>
                    <a:bodyPr/>
                    <a:lstStyle/>
                    <a:p>
                      <a:pPr algn="l"/>
                      <a:r>
                        <a:rPr lang="en-US" sz="850" b="0" u="none" dirty="0">
                          <a:solidFill>
                            <a:schemeClr val="tx1"/>
                          </a:solidFill>
                        </a:rPr>
                        <a:t>G</a:t>
                      </a:r>
                    </a:p>
                  </a:txBody>
                  <a:tcPr anchor="ctr"/>
                </a:tc>
                <a:tc>
                  <a:txBody>
                    <a:bodyPr/>
                    <a:lstStyle/>
                    <a:p>
                      <a:pPr algn="l"/>
                      <a:r>
                        <a:rPr lang="en-US" sz="850" b="0" u="none" dirty="0">
                          <a:solidFill>
                            <a:schemeClr val="tx1"/>
                          </a:solidFill>
                        </a:rPr>
                        <a:t>NUMBER</a:t>
                      </a:r>
                    </a:p>
                  </a:txBody>
                  <a:tcPr anchor="ctr"/>
                </a:tc>
                <a:tc>
                  <a:txBody>
                    <a:bodyPr/>
                    <a:lstStyle/>
                    <a:p>
                      <a:pPr algn="l"/>
                      <a:r>
                        <a:rPr lang="en-US" sz="850" b="0" u="none" dirty="0">
                          <a:solidFill>
                            <a:schemeClr val="tx1"/>
                          </a:solidFill>
                        </a:rPr>
                        <a:t>0</a:t>
                      </a:r>
                    </a:p>
                  </a:txBody>
                  <a:tcPr anchor="ctr"/>
                </a:tc>
                <a:tc>
                  <a:txBody>
                    <a:bodyPr/>
                    <a:lstStyle/>
                    <a:p>
                      <a:pPr algn="l"/>
                      <a:endParaRPr lang="en-US" sz="850" b="0" u="none" dirty="0">
                        <a:solidFill>
                          <a:schemeClr val="tx1"/>
                        </a:solidFill>
                      </a:endParaRPr>
                    </a:p>
                  </a:txBody>
                  <a:tcPr anchor="ctr"/>
                </a:tc>
                <a:extLst>
                  <a:ext uri="{0D108BD9-81ED-4DB2-BD59-A6C34878D82A}">
                    <a16:rowId xmlns:a16="http://schemas.microsoft.com/office/drawing/2014/main" val="757598308"/>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dirty="0"/>
                        <a:t>[17.8.1] </a:t>
                      </a:r>
                      <a:r>
                        <a:rPr lang="fr-FR" sz="1000" dirty="0" err="1"/>
                        <a:t>Users</a:t>
                      </a:r>
                      <a:r>
                        <a:rPr lang="fr-FR" sz="1000" dirty="0"/>
                        <a:t> of the internet</a:t>
                      </a:r>
                      <a:r>
                        <a:rPr lang="en-US" sz="1000" dirty="0"/>
                        <a:t> (256 kbps to 2 Mbps)</a:t>
                      </a:r>
                      <a:r>
                        <a:rPr lang="fr-FR" sz="1000" dirty="0"/>
                        <a:t>per 100 </a:t>
                      </a:r>
                      <a:r>
                        <a:rPr lang="fr-FR" sz="1000" dirty="0" err="1"/>
                        <a:t>inhabitants</a:t>
                      </a:r>
                      <a:endParaRPr lang="en-US" sz="1000" dirty="0"/>
                    </a:p>
                  </a:txBody>
                  <a:tcPr anchor="ctr"/>
                </a:tc>
                <a:tc>
                  <a:txBody>
                    <a:bodyPr/>
                    <a:lstStyle/>
                    <a:p>
                      <a:pPr algn="l"/>
                      <a:r>
                        <a:rPr lang="en-US" sz="850" b="0" u="none" dirty="0">
                          <a:solidFill>
                            <a:schemeClr val="tx1"/>
                          </a:solidFill>
                        </a:rPr>
                        <a:t>IT_USE_II99</a:t>
                      </a:r>
                    </a:p>
                  </a:txBody>
                  <a:tcPr anchor="ctr"/>
                </a:tc>
                <a:tc>
                  <a:txBody>
                    <a:bodyPr/>
                    <a:lstStyle/>
                    <a:p>
                      <a:pPr algn="l"/>
                      <a:r>
                        <a:rPr lang="en-US" sz="850" b="0" u="none" dirty="0">
                          <a:solidFill>
                            <a:schemeClr val="tx1"/>
                          </a:solidFill>
                        </a:rPr>
                        <a:t>_T</a:t>
                      </a:r>
                    </a:p>
                  </a:txBody>
                  <a:tcPr anchor="ctr"/>
                </a:tc>
                <a:tc>
                  <a:txBody>
                    <a:bodyPr/>
                    <a:lstStyle/>
                    <a:p>
                      <a:pPr algn="l"/>
                      <a:r>
                        <a:rPr lang="en-US" sz="850" b="0" u="none" dirty="0">
                          <a:solidFill>
                            <a:schemeClr val="tx1"/>
                          </a:solidFill>
                        </a:rPr>
                        <a:t>_T</a:t>
                      </a:r>
                    </a:p>
                  </a:txBody>
                  <a:tcPr anchor="ctr"/>
                </a:tc>
                <a:tc>
                  <a:txBody>
                    <a:bodyPr/>
                    <a:lstStyle/>
                    <a:p>
                      <a:pPr algn="l"/>
                      <a:r>
                        <a:rPr lang="en-US" sz="850" b="0" u="none" dirty="0">
                          <a:solidFill>
                            <a:schemeClr val="tx1"/>
                          </a:solidFill>
                        </a:rPr>
                        <a:t>_T</a:t>
                      </a:r>
                    </a:p>
                  </a:txBody>
                  <a:tcPr anchor="ctr"/>
                </a:tc>
                <a:tc>
                  <a:txBody>
                    <a:bodyPr/>
                    <a:lstStyle/>
                    <a:p>
                      <a:pPr algn="l"/>
                      <a:r>
                        <a:rPr lang="en-US" sz="850" b="0" u="none" dirty="0">
                          <a:solidFill>
                            <a:schemeClr val="tx1"/>
                          </a:solidFill>
                        </a:rPr>
                        <a:t>IS_256KT2M</a:t>
                      </a:r>
                    </a:p>
                  </a:txBody>
                  <a:tcPr anchor="ctr"/>
                </a:tc>
                <a:tc>
                  <a:txBody>
                    <a:bodyPr/>
                    <a:lstStyle/>
                    <a:p>
                      <a:pPr algn="l"/>
                      <a:r>
                        <a:rPr lang="en-US" sz="850" b="0" u="none" dirty="0">
                          <a:solidFill>
                            <a:schemeClr val="tx1"/>
                          </a:solidFill>
                        </a:rPr>
                        <a:t>R</a:t>
                      </a:r>
                    </a:p>
                  </a:txBody>
                  <a:tcPr anchor="ctr"/>
                </a:tc>
                <a:tc>
                  <a:txBody>
                    <a:bodyPr/>
                    <a:lstStyle/>
                    <a:p>
                      <a:pPr algn="l"/>
                      <a:r>
                        <a:rPr lang="en-US" sz="850" b="0" u="none" dirty="0">
                          <a:solidFill>
                            <a:schemeClr val="tx1"/>
                          </a:solidFill>
                        </a:rPr>
                        <a:t>PER_100_POP</a:t>
                      </a:r>
                    </a:p>
                  </a:txBody>
                  <a:tcPr anchor="ctr"/>
                </a:tc>
                <a:tc>
                  <a:txBody>
                    <a:bodyPr/>
                    <a:lstStyle/>
                    <a:p>
                      <a:pPr algn="l"/>
                      <a:r>
                        <a:rPr lang="en-US" sz="850" b="0" u="none" dirty="0">
                          <a:solidFill>
                            <a:schemeClr val="tx1"/>
                          </a:solidFill>
                        </a:rPr>
                        <a:t>0</a:t>
                      </a:r>
                    </a:p>
                  </a:txBody>
                  <a:tcPr anchor="ctr"/>
                </a:tc>
                <a:tc>
                  <a:txBody>
                    <a:bodyPr/>
                    <a:lstStyle/>
                    <a:p>
                      <a:pPr algn="l"/>
                      <a:endParaRPr lang="en-US" sz="850" b="0" u="none" dirty="0">
                        <a:solidFill>
                          <a:schemeClr val="tx1"/>
                        </a:solidFill>
                      </a:endParaRPr>
                    </a:p>
                  </a:txBody>
                  <a:tcPr anchor="ctr"/>
                </a:tc>
                <a:extLst>
                  <a:ext uri="{0D108BD9-81ED-4DB2-BD59-A6C34878D82A}">
                    <a16:rowId xmlns:a16="http://schemas.microsoft.com/office/drawing/2014/main" val="2977432504"/>
                  </a:ext>
                </a:extLst>
              </a:tr>
            </a:tbl>
          </a:graphicData>
        </a:graphic>
      </p:graphicFrame>
    </p:spTree>
    <p:custDataLst>
      <p:tags r:id="rId1"/>
    </p:custDataLst>
    <p:extLst>
      <p:ext uri="{BB962C8B-B14F-4D97-AF65-F5344CB8AC3E}">
        <p14:creationId xmlns:p14="http://schemas.microsoft.com/office/powerpoint/2010/main" val="35174529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21889-4D3C-6483-8B01-06FF8EBD5B0F}"/>
              </a:ext>
            </a:extLst>
          </p:cNvPr>
          <p:cNvSpPr txBox="1">
            <a:spLocks/>
          </p:cNvSpPr>
          <p:nvPr/>
        </p:nvSpPr>
        <p:spPr>
          <a:xfrm>
            <a:off x="510897" y="336324"/>
            <a:ext cx="6318788" cy="31424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000" b="1" dirty="0">
                <a:solidFill>
                  <a:schemeClr val="bg2">
                    <a:lumMod val="25000"/>
                  </a:schemeClr>
                </a:solidFill>
                <a:latin typeface="+mn-lt"/>
              </a:rPr>
              <a:t>Exercise (2) - solution</a:t>
            </a:r>
          </a:p>
        </p:txBody>
      </p:sp>
      <p:sp>
        <p:nvSpPr>
          <p:cNvPr id="2" name="Slide Number Placeholder 1">
            <a:extLst>
              <a:ext uri="{FF2B5EF4-FFF2-40B4-BE49-F238E27FC236}">
                <a16:creationId xmlns:a16="http://schemas.microsoft.com/office/drawing/2014/main" id="{0DD750BE-9C2A-5FF8-D12C-50999157405D}"/>
              </a:ext>
            </a:extLst>
          </p:cNvPr>
          <p:cNvSpPr>
            <a:spLocks noGrp="1"/>
          </p:cNvSpPr>
          <p:nvPr>
            <p:ph type="sldNum" sz="quarter" idx="12"/>
          </p:nvPr>
        </p:nvSpPr>
        <p:spPr/>
        <p:txBody>
          <a:bodyPr/>
          <a:lstStyle/>
          <a:p>
            <a:fld id="{C9CA4384-AE8E-46E5-BBCD-64CFDC07B3E9}" type="slidenum">
              <a:rPr lang="en-US" smtClean="0"/>
              <a:t>54</a:t>
            </a:fld>
            <a:endParaRPr lang="en-US"/>
          </a:p>
        </p:txBody>
      </p:sp>
      <p:graphicFrame>
        <p:nvGraphicFramePr>
          <p:cNvPr id="4" name="Table 10">
            <a:extLst>
              <a:ext uri="{FF2B5EF4-FFF2-40B4-BE49-F238E27FC236}">
                <a16:creationId xmlns:a16="http://schemas.microsoft.com/office/drawing/2014/main" id="{8E8B39B9-5596-39BD-FF63-11C35DB973B0}"/>
              </a:ext>
            </a:extLst>
          </p:cNvPr>
          <p:cNvGraphicFramePr>
            <a:graphicFrameLocks noGrp="1"/>
          </p:cNvGraphicFramePr>
          <p:nvPr>
            <p:extLst>
              <p:ext uri="{D42A27DB-BD31-4B8C-83A1-F6EECF244321}">
                <p14:modId xmlns:p14="http://schemas.microsoft.com/office/powerpoint/2010/main" val="2550065281"/>
              </p:ext>
            </p:extLst>
          </p:nvPr>
        </p:nvGraphicFramePr>
        <p:xfrm>
          <a:off x="45720" y="1047750"/>
          <a:ext cx="9052559" cy="3048000"/>
        </p:xfrm>
        <a:graphic>
          <a:graphicData uri="http://schemas.openxmlformats.org/drawingml/2006/table">
            <a:tbl>
              <a:tblPr firstRow="1" bandRow="1">
                <a:tableStyleId>{5C22544A-7EE6-4342-B048-85BDC9FD1C3A}</a:tableStyleId>
              </a:tblPr>
              <a:tblGrid>
                <a:gridCol w="2094086">
                  <a:extLst>
                    <a:ext uri="{9D8B030D-6E8A-4147-A177-3AD203B41FA5}">
                      <a16:colId xmlns:a16="http://schemas.microsoft.com/office/drawing/2014/main" val="3416176779"/>
                    </a:ext>
                  </a:extLst>
                </a:gridCol>
                <a:gridCol w="988267">
                  <a:extLst>
                    <a:ext uri="{9D8B030D-6E8A-4147-A177-3AD203B41FA5}">
                      <a16:colId xmlns:a16="http://schemas.microsoft.com/office/drawing/2014/main" val="2039712227"/>
                    </a:ext>
                  </a:extLst>
                </a:gridCol>
                <a:gridCol w="581694">
                  <a:extLst>
                    <a:ext uri="{9D8B030D-6E8A-4147-A177-3AD203B41FA5}">
                      <a16:colId xmlns:a16="http://schemas.microsoft.com/office/drawing/2014/main" val="3930194708"/>
                    </a:ext>
                  </a:extLst>
                </a:gridCol>
                <a:gridCol w="521101">
                  <a:extLst>
                    <a:ext uri="{9D8B030D-6E8A-4147-A177-3AD203B41FA5}">
                      <a16:colId xmlns:a16="http://schemas.microsoft.com/office/drawing/2014/main" val="3944441481"/>
                    </a:ext>
                  </a:extLst>
                </a:gridCol>
                <a:gridCol w="533216">
                  <a:extLst>
                    <a:ext uri="{9D8B030D-6E8A-4147-A177-3AD203B41FA5}">
                      <a16:colId xmlns:a16="http://schemas.microsoft.com/office/drawing/2014/main" val="889799781"/>
                    </a:ext>
                  </a:extLst>
                </a:gridCol>
                <a:gridCol w="896771">
                  <a:extLst>
                    <a:ext uri="{9D8B030D-6E8A-4147-A177-3AD203B41FA5}">
                      <a16:colId xmlns:a16="http://schemas.microsoft.com/office/drawing/2014/main" val="2661112404"/>
                    </a:ext>
                  </a:extLst>
                </a:gridCol>
                <a:gridCol w="727109">
                  <a:extLst>
                    <a:ext uri="{9D8B030D-6E8A-4147-A177-3AD203B41FA5}">
                      <a16:colId xmlns:a16="http://schemas.microsoft.com/office/drawing/2014/main" val="2052506912"/>
                    </a:ext>
                  </a:extLst>
                </a:gridCol>
                <a:gridCol w="1429986">
                  <a:extLst>
                    <a:ext uri="{9D8B030D-6E8A-4147-A177-3AD203B41FA5}">
                      <a16:colId xmlns:a16="http://schemas.microsoft.com/office/drawing/2014/main" val="407297510"/>
                    </a:ext>
                  </a:extLst>
                </a:gridCol>
                <a:gridCol w="422667">
                  <a:extLst>
                    <a:ext uri="{9D8B030D-6E8A-4147-A177-3AD203B41FA5}">
                      <a16:colId xmlns:a16="http://schemas.microsoft.com/office/drawing/2014/main" val="1343724684"/>
                    </a:ext>
                  </a:extLst>
                </a:gridCol>
                <a:gridCol w="857662">
                  <a:extLst>
                    <a:ext uri="{9D8B030D-6E8A-4147-A177-3AD203B41FA5}">
                      <a16:colId xmlns:a16="http://schemas.microsoft.com/office/drawing/2014/main" val="2503748089"/>
                    </a:ext>
                  </a:extLst>
                </a:gridCol>
              </a:tblGrid>
              <a:tr h="314887">
                <a:tc>
                  <a:txBody>
                    <a:bodyPr/>
                    <a:lstStyle/>
                    <a:p>
                      <a:pPr algn="l"/>
                      <a:r>
                        <a:rPr lang="en-US" sz="800" dirty="0"/>
                        <a:t>indicator </a:t>
                      </a:r>
                    </a:p>
                  </a:txBody>
                  <a:tcPr anchor="ctr"/>
                </a:tc>
                <a:tc>
                  <a:txBody>
                    <a:bodyPr/>
                    <a:lstStyle/>
                    <a:p>
                      <a:pPr algn="l"/>
                      <a:r>
                        <a:rPr lang="en-US" sz="800" dirty="0"/>
                        <a:t>series</a:t>
                      </a:r>
                    </a:p>
                  </a:txBody>
                  <a:tcPr anchor="ctr"/>
                </a:tc>
                <a:tc>
                  <a:txBody>
                    <a:bodyPr/>
                    <a:lstStyle/>
                    <a:p>
                      <a:pPr algn="l"/>
                      <a:r>
                        <a:rPr lang="en-US" sz="800" dirty="0"/>
                        <a:t>age</a:t>
                      </a:r>
                    </a:p>
                  </a:txBody>
                  <a:tcPr anchor="ctr"/>
                </a:tc>
                <a:tc>
                  <a:txBody>
                    <a:bodyPr/>
                    <a:lstStyle/>
                    <a:p>
                      <a:pPr algn="l"/>
                      <a:r>
                        <a:rPr lang="en-US" sz="800" dirty="0"/>
                        <a:t>sex</a:t>
                      </a:r>
                    </a:p>
                  </a:txBody>
                  <a:tcPr anchor="ctr"/>
                </a:tc>
                <a:tc>
                  <a:txBody>
                    <a:bodyPr/>
                    <a:lstStyle/>
                    <a:p>
                      <a:pPr algn="l"/>
                      <a:r>
                        <a:rPr lang="en-US" sz="800" dirty="0" err="1"/>
                        <a:t>locat</a:t>
                      </a:r>
                      <a:r>
                        <a:rPr lang="en-US" sz="800" dirty="0"/>
                        <a:t>*</a:t>
                      </a:r>
                    </a:p>
                  </a:txBody>
                  <a:tcPr anchor="ctr"/>
                </a:tc>
                <a:tc>
                  <a:txBody>
                    <a:bodyPr/>
                    <a:lstStyle/>
                    <a:p>
                      <a:pPr algn="l"/>
                      <a:r>
                        <a:rPr lang="en-US" sz="800" dirty="0" err="1"/>
                        <a:t>comp_break</a:t>
                      </a:r>
                      <a:r>
                        <a:rPr lang="en-US" sz="800" dirty="0"/>
                        <a:t>*</a:t>
                      </a:r>
                    </a:p>
                  </a:txBody>
                  <a:tcPr anchor="ctr"/>
                </a:tc>
                <a:tc>
                  <a:txBody>
                    <a:bodyPr/>
                    <a:lstStyle/>
                    <a:p>
                      <a:pPr algn="l"/>
                      <a:r>
                        <a:rPr lang="en-US" sz="800" dirty="0" err="1"/>
                        <a:t>Reporting_type</a:t>
                      </a:r>
                      <a:endParaRPr lang="en-US" sz="800" dirty="0"/>
                    </a:p>
                  </a:txBody>
                  <a:tcPr anchor="ctr"/>
                </a:tc>
                <a:tc>
                  <a:txBody>
                    <a:bodyPr/>
                    <a:lstStyle/>
                    <a:p>
                      <a:pPr algn="l"/>
                      <a:r>
                        <a:rPr lang="en-US" sz="800" dirty="0" err="1"/>
                        <a:t>unit_measure</a:t>
                      </a:r>
                      <a:endParaRPr lang="en-US" sz="800" dirty="0"/>
                    </a:p>
                  </a:txBody>
                  <a:tcPr anchor="ctr"/>
                </a:tc>
                <a:tc>
                  <a:txBody>
                    <a:bodyPr/>
                    <a:lstStyle/>
                    <a:p>
                      <a:pPr algn="l"/>
                      <a:r>
                        <a:rPr lang="en-US" sz="800" dirty="0" err="1"/>
                        <a:t>mult</a:t>
                      </a:r>
                      <a:r>
                        <a:rPr lang="en-US" sz="800" dirty="0"/>
                        <a:t>.</a:t>
                      </a:r>
                    </a:p>
                  </a:txBody>
                  <a:tcPr anchor="ctr"/>
                </a:tc>
                <a:tc>
                  <a:txBody>
                    <a:bodyPr/>
                    <a:lstStyle/>
                    <a:p>
                      <a:pPr algn="l"/>
                      <a:r>
                        <a:rPr lang="en-US" sz="800" dirty="0"/>
                        <a:t>answer</a:t>
                      </a:r>
                    </a:p>
                  </a:txBody>
                  <a:tcPr anchor="ctr"/>
                </a:tc>
                <a:extLst>
                  <a:ext uri="{0D108BD9-81ED-4DB2-BD59-A6C34878D82A}">
                    <a16:rowId xmlns:a16="http://schemas.microsoft.com/office/drawing/2014/main" val="3317969222"/>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t>[3.2.1] </a:t>
                      </a:r>
                      <a:r>
                        <a:rPr lang="en-US" sz="900" b="0" i="0" u="none" strike="noStrike" dirty="0">
                          <a:solidFill>
                            <a:srgbClr val="000000"/>
                          </a:solidFill>
                          <a:effectLst/>
                        </a:rPr>
                        <a:t>Under-five mortality rate per 1,000 live births, female</a:t>
                      </a:r>
                      <a:endParaRPr lang="en-US" sz="900" dirty="0">
                        <a:solidFill>
                          <a:srgbClr val="000000"/>
                        </a:solidFill>
                      </a:endParaRPr>
                    </a:p>
                  </a:txBody>
                  <a:tcPr anchor="ctr"/>
                </a:tc>
                <a:tc>
                  <a:txBody>
                    <a:bodyPr/>
                    <a:lstStyle/>
                    <a:p>
                      <a:pPr algn="l"/>
                      <a:r>
                        <a:rPr lang="en-US" sz="850" b="0" u="none" dirty="0">
                          <a:solidFill>
                            <a:schemeClr val="tx1"/>
                          </a:solidFill>
                        </a:rPr>
                        <a:t>SH_DYN_MORT</a:t>
                      </a:r>
                    </a:p>
                  </a:txBody>
                  <a:tcPr anchor="ctr"/>
                </a:tc>
                <a:tc>
                  <a:txBody>
                    <a:bodyPr/>
                    <a:lstStyle/>
                    <a:p>
                      <a:pPr algn="l"/>
                      <a:r>
                        <a:rPr lang="en-US" sz="850" b="1" u="sng" dirty="0">
                          <a:solidFill>
                            <a:schemeClr val="tx1"/>
                          </a:solidFill>
                        </a:rPr>
                        <a:t>Y0T5</a:t>
                      </a:r>
                    </a:p>
                  </a:txBody>
                  <a:tcPr anchor="ctr"/>
                </a:tc>
                <a:tc>
                  <a:txBody>
                    <a:bodyPr/>
                    <a:lstStyle/>
                    <a:p>
                      <a:pPr algn="l"/>
                      <a:r>
                        <a:rPr lang="en-US" sz="850" b="0" u="none" dirty="0">
                          <a:solidFill>
                            <a:schemeClr val="tx1"/>
                          </a:solidFill>
                        </a:rPr>
                        <a:t>F</a:t>
                      </a:r>
                    </a:p>
                  </a:txBody>
                  <a:tcPr anchor="ctr"/>
                </a:tc>
                <a:tc>
                  <a:txBody>
                    <a:bodyPr/>
                    <a:lstStyle/>
                    <a:p>
                      <a:pPr algn="l"/>
                      <a:r>
                        <a:rPr lang="en-US" sz="850" b="0" u="none" dirty="0">
                          <a:solidFill>
                            <a:schemeClr val="tx1"/>
                          </a:solidFill>
                        </a:rPr>
                        <a:t>_T</a:t>
                      </a:r>
                    </a:p>
                  </a:txBody>
                  <a:tcPr anchor="ctr"/>
                </a:tc>
                <a:tc>
                  <a:txBody>
                    <a:bodyPr/>
                    <a:lstStyle/>
                    <a:p>
                      <a:pPr algn="l"/>
                      <a:r>
                        <a:rPr lang="en-US" sz="850" b="0" u="none" dirty="0">
                          <a:solidFill>
                            <a:schemeClr val="tx1"/>
                          </a:solidFill>
                        </a:rPr>
                        <a:t>_T</a:t>
                      </a:r>
                    </a:p>
                  </a:txBody>
                  <a:tcPr anchor="ctr"/>
                </a:tc>
                <a:tc>
                  <a:txBody>
                    <a:bodyPr/>
                    <a:lstStyle/>
                    <a:p>
                      <a:pPr algn="l"/>
                      <a:r>
                        <a:rPr lang="en-US" sz="850" b="0" u="none" dirty="0">
                          <a:solidFill>
                            <a:schemeClr val="tx1"/>
                          </a:solidFill>
                        </a:rPr>
                        <a:t>G</a:t>
                      </a:r>
                    </a:p>
                  </a:txBody>
                  <a:tcPr anchor="ctr"/>
                </a:tc>
                <a:tc>
                  <a:txBody>
                    <a:bodyPr/>
                    <a:lstStyle/>
                    <a:p>
                      <a:pPr algn="l"/>
                      <a:r>
                        <a:rPr lang="en-US" sz="850" b="0" u="none" dirty="0">
                          <a:solidFill>
                            <a:schemeClr val="tx1"/>
                          </a:solidFill>
                        </a:rPr>
                        <a:t>PER_1000_LIVE_BIRTHS</a:t>
                      </a:r>
                    </a:p>
                  </a:txBody>
                  <a:tcPr anchor="ctr"/>
                </a:tc>
                <a:tc>
                  <a:txBody>
                    <a:bodyPr/>
                    <a:lstStyle/>
                    <a:p>
                      <a:pPr algn="l"/>
                      <a:r>
                        <a:rPr lang="en-US" sz="850" b="0" u="none" dirty="0">
                          <a:solidFill>
                            <a:schemeClr val="tx1"/>
                          </a:solidFill>
                        </a:rPr>
                        <a:t>0</a:t>
                      </a:r>
                    </a:p>
                  </a:txBody>
                  <a:tcPr anchor="ctr"/>
                </a:tc>
                <a:tc>
                  <a:txBody>
                    <a:bodyPr/>
                    <a:lstStyle/>
                    <a:p>
                      <a:pPr algn="l"/>
                      <a:r>
                        <a:rPr lang="en-US" sz="850" b="0" u="none" dirty="0">
                          <a:solidFill>
                            <a:schemeClr val="tx1"/>
                          </a:solidFill>
                        </a:rPr>
                        <a:t>A</a:t>
                      </a:r>
                    </a:p>
                  </a:txBody>
                  <a:tcPr anchor="ctr"/>
                </a:tc>
                <a:extLst>
                  <a:ext uri="{0D108BD9-81ED-4DB2-BD59-A6C34878D82A}">
                    <a16:rowId xmlns:a16="http://schemas.microsoft.com/office/drawing/2014/main" val="3655288244"/>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rPr>
                        <a:t>[3.2.1] Infant mortality rate per 1,000 live births, rural</a:t>
                      </a:r>
                      <a:endParaRPr lang="en-US" sz="900" dirty="0"/>
                    </a:p>
                  </a:txBody>
                  <a:tcPr anchor="ctr"/>
                </a:tc>
                <a:tc>
                  <a:txBody>
                    <a:bodyPr/>
                    <a:lstStyle/>
                    <a:p>
                      <a:pPr algn="l"/>
                      <a:r>
                        <a:rPr lang="en-US" sz="850" b="0" u="none" dirty="0">
                          <a:solidFill>
                            <a:schemeClr val="tx1"/>
                          </a:solidFill>
                        </a:rPr>
                        <a:t>SH_DYN_IMRT</a:t>
                      </a:r>
                    </a:p>
                  </a:txBody>
                  <a:tcPr anchor="ctr"/>
                </a:tc>
                <a:tc>
                  <a:txBody>
                    <a:bodyPr/>
                    <a:lstStyle/>
                    <a:p>
                      <a:pPr algn="l"/>
                      <a:r>
                        <a:rPr lang="en-US" sz="850" b="0" u="none" dirty="0">
                          <a:solidFill>
                            <a:schemeClr val="tx1"/>
                          </a:solidFill>
                        </a:rPr>
                        <a:t>Y0</a:t>
                      </a:r>
                    </a:p>
                  </a:txBody>
                  <a:tcPr anchor="ctr"/>
                </a:tc>
                <a:tc>
                  <a:txBody>
                    <a:bodyPr/>
                    <a:lstStyle/>
                    <a:p>
                      <a:pPr algn="l"/>
                      <a:r>
                        <a:rPr lang="en-US" sz="850" b="0" u="none" dirty="0">
                          <a:solidFill>
                            <a:schemeClr val="tx1"/>
                          </a:solidFill>
                        </a:rPr>
                        <a:t>_T</a:t>
                      </a:r>
                    </a:p>
                  </a:txBody>
                  <a:tcPr anchor="ctr"/>
                </a:tc>
                <a:tc>
                  <a:txBody>
                    <a:bodyPr/>
                    <a:lstStyle/>
                    <a:p>
                      <a:pPr algn="l"/>
                      <a:r>
                        <a:rPr lang="en-US" sz="850" b="0" u="none" dirty="0">
                          <a:solidFill>
                            <a:schemeClr val="tx1"/>
                          </a:solidFill>
                        </a:rPr>
                        <a:t>R</a:t>
                      </a:r>
                    </a:p>
                  </a:txBody>
                  <a:tcPr anchor="ctr"/>
                </a:tc>
                <a:tc>
                  <a:txBody>
                    <a:bodyPr/>
                    <a:lstStyle/>
                    <a:p>
                      <a:pPr algn="l"/>
                      <a:r>
                        <a:rPr lang="en-US" sz="850" b="0" u="none" dirty="0">
                          <a:solidFill>
                            <a:schemeClr val="tx1"/>
                          </a:solidFill>
                        </a:rPr>
                        <a:t>_T</a:t>
                      </a:r>
                    </a:p>
                  </a:txBody>
                  <a:tcPr anchor="ctr"/>
                </a:tc>
                <a:tc>
                  <a:txBody>
                    <a:bodyPr/>
                    <a:lstStyle/>
                    <a:p>
                      <a:pPr algn="l"/>
                      <a:r>
                        <a:rPr lang="en-US" sz="850" b="0" u="none" dirty="0">
                          <a:solidFill>
                            <a:schemeClr val="tx1"/>
                          </a:solidFill>
                        </a:rPr>
                        <a:t>G</a:t>
                      </a:r>
                    </a:p>
                  </a:txBody>
                  <a:tcPr anchor="ctr"/>
                </a:tc>
                <a:tc>
                  <a:txBody>
                    <a:bodyPr/>
                    <a:lstStyle/>
                    <a:p>
                      <a:pPr algn="l"/>
                      <a:r>
                        <a:rPr lang="en-US" sz="850" b="0" u="none" dirty="0">
                          <a:solidFill>
                            <a:schemeClr val="tx1"/>
                          </a:solidFill>
                        </a:rPr>
                        <a:t>PER_1000_LIVE_BIRTHS</a:t>
                      </a:r>
                    </a:p>
                  </a:txBody>
                  <a:tcPr anchor="ctr"/>
                </a:tc>
                <a:tc>
                  <a:txBody>
                    <a:bodyPr/>
                    <a:lstStyle/>
                    <a:p>
                      <a:pPr algn="l"/>
                      <a:r>
                        <a:rPr lang="en-US" sz="850" b="1" u="sng" dirty="0">
                          <a:solidFill>
                            <a:schemeClr val="tx1"/>
                          </a:solidFill>
                        </a:rPr>
                        <a:t>10</a:t>
                      </a:r>
                    </a:p>
                  </a:txBody>
                  <a:tcPr anchor="ctr"/>
                </a:tc>
                <a:tc>
                  <a:txBody>
                    <a:bodyPr/>
                    <a:lstStyle/>
                    <a:p>
                      <a:pPr algn="l"/>
                      <a:r>
                        <a:rPr lang="en-US" sz="850" b="0" u="none" dirty="0">
                          <a:solidFill>
                            <a:schemeClr val="tx1"/>
                          </a:solidFill>
                        </a:rPr>
                        <a:t>C (harmonized)</a:t>
                      </a:r>
                    </a:p>
                  </a:txBody>
                  <a:tcPr anchor="ctr"/>
                </a:tc>
                <a:extLst>
                  <a:ext uri="{0D108BD9-81ED-4DB2-BD59-A6C34878D82A}">
                    <a16:rowId xmlns:a16="http://schemas.microsoft.com/office/drawing/2014/main" val="1875270393"/>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rPr>
                        <a:t>[3.2.1] Number of neonatal mortality, male urban</a:t>
                      </a:r>
                    </a:p>
                  </a:txBody>
                  <a:tcPr anchor="ctr"/>
                </a:tc>
                <a:tc>
                  <a:txBody>
                    <a:bodyPr/>
                    <a:lstStyle/>
                    <a:p>
                      <a:pPr algn="l"/>
                      <a:r>
                        <a:rPr lang="en-US" sz="850" b="0" u="none" dirty="0">
                          <a:solidFill>
                            <a:schemeClr val="tx1"/>
                          </a:solidFill>
                        </a:rPr>
                        <a:t>SH_DYN_NMRTN</a:t>
                      </a:r>
                    </a:p>
                  </a:txBody>
                  <a:tcPr anchor="ctr"/>
                </a:tc>
                <a:tc>
                  <a:txBody>
                    <a:bodyPr/>
                    <a:lstStyle/>
                    <a:p>
                      <a:pPr algn="l"/>
                      <a:r>
                        <a:rPr lang="en-US" sz="850" b="0" u="none" dirty="0">
                          <a:solidFill>
                            <a:schemeClr val="tx1"/>
                          </a:solidFill>
                        </a:rPr>
                        <a:t>M0</a:t>
                      </a:r>
                    </a:p>
                  </a:txBody>
                  <a:tcPr anchor="ctr"/>
                </a:tc>
                <a:tc>
                  <a:txBody>
                    <a:bodyPr/>
                    <a:lstStyle/>
                    <a:p>
                      <a:pPr algn="l"/>
                      <a:r>
                        <a:rPr lang="en-US" sz="850" b="0" u="none" dirty="0">
                          <a:solidFill>
                            <a:schemeClr val="tx1"/>
                          </a:solidFill>
                        </a:rPr>
                        <a:t>M</a:t>
                      </a:r>
                    </a:p>
                  </a:txBody>
                  <a:tcPr anchor="ctr"/>
                </a:tc>
                <a:tc>
                  <a:txBody>
                    <a:bodyPr/>
                    <a:lstStyle/>
                    <a:p>
                      <a:pPr algn="l"/>
                      <a:r>
                        <a:rPr lang="en-US" sz="850" b="0" u="none" dirty="0">
                          <a:solidFill>
                            <a:schemeClr val="tx1"/>
                          </a:solidFill>
                        </a:rPr>
                        <a:t>U</a:t>
                      </a:r>
                    </a:p>
                  </a:txBody>
                  <a:tcPr anchor="ctr"/>
                </a:tc>
                <a:tc>
                  <a:txBody>
                    <a:bodyPr/>
                    <a:lstStyle/>
                    <a:p>
                      <a:pPr algn="l"/>
                      <a:r>
                        <a:rPr lang="en-US" sz="850" b="0" u="none" dirty="0">
                          <a:solidFill>
                            <a:schemeClr val="tx1"/>
                          </a:solidFill>
                        </a:rPr>
                        <a:t>_T</a:t>
                      </a:r>
                    </a:p>
                  </a:txBody>
                  <a:tcPr anchor="ctr"/>
                </a:tc>
                <a:tc>
                  <a:txBody>
                    <a:bodyPr/>
                    <a:lstStyle/>
                    <a:p>
                      <a:pPr algn="l"/>
                      <a:r>
                        <a:rPr lang="en-US" sz="850" b="0" u="none" dirty="0">
                          <a:solidFill>
                            <a:schemeClr val="tx1"/>
                          </a:solidFill>
                        </a:rPr>
                        <a:t>N</a:t>
                      </a:r>
                    </a:p>
                  </a:txBody>
                  <a:tcPr anchor="ctr"/>
                </a:tc>
                <a:tc>
                  <a:txBody>
                    <a:bodyPr/>
                    <a:lstStyle/>
                    <a:p>
                      <a:pPr algn="l"/>
                      <a:r>
                        <a:rPr lang="en-US" sz="850" b="0" u="none" dirty="0">
                          <a:solidFill>
                            <a:schemeClr val="tx1"/>
                          </a:solidFill>
                        </a:rPr>
                        <a:t>NUMBER</a:t>
                      </a:r>
                    </a:p>
                  </a:txBody>
                  <a:tcPr anchor="ctr"/>
                </a:tc>
                <a:tc>
                  <a:txBody>
                    <a:bodyPr/>
                    <a:lstStyle/>
                    <a:p>
                      <a:pPr algn="l"/>
                      <a:r>
                        <a:rPr lang="en-US" sz="850" b="0" u="none" dirty="0">
                          <a:solidFill>
                            <a:schemeClr val="tx1"/>
                          </a:solidFill>
                        </a:rPr>
                        <a:t>0</a:t>
                      </a:r>
                    </a:p>
                  </a:txBody>
                  <a:tcPr anchor="ctr"/>
                </a:tc>
                <a:tc>
                  <a:txBody>
                    <a:bodyPr/>
                    <a:lstStyle/>
                    <a:p>
                      <a:pPr algn="l"/>
                      <a:r>
                        <a:rPr lang="en-US" sz="850" b="0" u="none" dirty="0">
                          <a:solidFill>
                            <a:schemeClr val="tx1"/>
                          </a:solidFill>
                        </a:rPr>
                        <a:t>C (country)</a:t>
                      </a:r>
                    </a:p>
                  </a:txBody>
                  <a:tcPr anchor="ctr"/>
                </a:tc>
                <a:extLst>
                  <a:ext uri="{0D108BD9-81ED-4DB2-BD59-A6C34878D82A}">
                    <a16:rowId xmlns:a16="http://schemas.microsoft.com/office/drawing/2014/main" val="2725991623"/>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dirty="0"/>
                        <a:t>[5.3.1] </a:t>
                      </a:r>
                      <a:r>
                        <a:rPr lang="en-US" sz="1000" b="1" u="sng" dirty="0"/>
                        <a:t>Urban</a:t>
                      </a:r>
                      <a:r>
                        <a:rPr lang="en-US" sz="1000" dirty="0"/>
                        <a:t> women aged 20-24 years married before age 18 (%)</a:t>
                      </a:r>
                    </a:p>
                  </a:txBody>
                  <a:tcPr anchor="ctr"/>
                </a:tc>
                <a:tc>
                  <a:txBody>
                    <a:bodyPr/>
                    <a:lstStyle/>
                    <a:p>
                      <a:pPr algn="l"/>
                      <a:r>
                        <a:rPr lang="en-US" sz="850" b="0" u="none" dirty="0">
                          <a:solidFill>
                            <a:schemeClr val="tx1"/>
                          </a:solidFill>
                        </a:rPr>
                        <a:t>SP_DYN_MRBF18</a:t>
                      </a:r>
                    </a:p>
                  </a:txBody>
                  <a:tcPr anchor="ctr"/>
                </a:tc>
                <a:tc>
                  <a:txBody>
                    <a:bodyPr/>
                    <a:lstStyle/>
                    <a:p>
                      <a:pPr algn="l"/>
                      <a:r>
                        <a:rPr lang="en-US" sz="850" b="0" u="none" dirty="0">
                          <a:solidFill>
                            <a:schemeClr val="tx1"/>
                          </a:solidFill>
                        </a:rPr>
                        <a:t>Y20T24</a:t>
                      </a:r>
                    </a:p>
                  </a:txBody>
                  <a:tcPr anchor="ctr"/>
                </a:tc>
                <a:tc>
                  <a:txBody>
                    <a:bodyPr/>
                    <a:lstStyle/>
                    <a:p>
                      <a:pPr algn="l"/>
                      <a:r>
                        <a:rPr lang="en-US" sz="850" b="0" u="none" dirty="0">
                          <a:solidFill>
                            <a:schemeClr val="tx1"/>
                          </a:solidFill>
                        </a:rPr>
                        <a:t>F</a:t>
                      </a:r>
                    </a:p>
                  </a:txBody>
                  <a:tcPr anchor="ctr"/>
                </a:tc>
                <a:tc>
                  <a:txBody>
                    <a:bodyPr/>
                    <a:lstStyle/>
                    <a:p>
                      <a:pPr algn="l"/>
                      <a:r>
                        <a:rPr lang="en-US" sz="850" b="1" u="sng" dirty="0">
                          <a:solidFill>
                            <a:schemeClr val="tx1"/>
                          </a:solidFill>
                        </a:rPr>
                        <a:t>u</a:t>
                      </a:r>
                    </a:p>
                  </a:txBody>
                  <a:tcPr anchor="ctr"/>
                </a:tc>
                <a:tc>
                  <a:txBody>
                    <a:bodyPr/>
                    <a:lstStyle/>
                    <a:p>
                      <a:pPr algn="l"/>
                      <a:r>
                        <a:rPr lang="en-US" sz="850" b="0" u="none" dirty="0">
                          <a:solidFill>
                            <a:schemeClr val="tx1"/>
                          </a:solidFill>
                        </a:rPr>
                        <a:t>_T</a:t>
                      </a:r>
                    </a:p>
                  </a:txBody>
                  <a:tcPr anchor="ctr"/>
                </a:tc>
                <a:tc>
                  <a:txBody>
                    <a:bodyPr/>
                    <a:lstStyle/>
                    <a:p>
                      <a:pPr algn="l"/>
                      <a:r>
                        <a:rPr lang="en-US" sz="850" b="0" u="none" dirty="0">
                          <a:solidFill>
                            <a:schemeClr val="tx1"/>
                          </a:solidFill>
                        </a:rPr>
                        <a:t>N</a:t>
                      </a:r>
                    </a:p>
                  </a:txBody>
                  <a:tcPr anchor="ctr"/>
                </a:tc>
                <a:tc>
                  <a:txBody>
                    <a:bodyPr/>
                    <a:lstStyle/>
                    <a:p>
                      <a:pPr algn="l"/>
                      <a:r>
                        <a:rPr lang="en-US" sz="850" b="0" u="none" dirty="0">
                          <a:solidFill>
                            <a:schemeClr val="tx1"/>
                          </a:solidFill>
                        </a:rPr>
                        <a:t>PT</a:t>
                      </a:r>
                    </a:p>
                  </a:txBody>
                  <a:tcPr anchor="ctr"/>
                </a:tc>
                <a:tc>
                  <a:txBody>
                    <a:bodyPr/>
                    <a:lstStyle/>
                    <a:p>
                      <a:pPr algn="l"/>
                      <a:r>
                        <a:rPr lang="en-US" sz="850" b="0" u="none" dirty="0">
                          <a:solidFill>
                            <a:schemeClr val="tx1"/>
                          </a:solidFill>
                        </a:rPr>
                        <a:t>0</a:t>
                      </a:r>
                    </a:p>
                  </a:txBody>
                  <a:tcPr anchor="ctr"/>
                </a:tc>
                <a:tc>
                  <a:txBody>
                    <a:bodyPr/>
                    <a:lstStyle/>
                    <a:p>
                      <a:pPr algn="l"/>
                      <a:r>
                        <a:rPr lang="en-US" sz="850" b="0" u="none" dirty="0">
                          <a:solidFill>
                            <a:schemeClr val="tx1"/>
                          </a:solidFill>
                        </a:rPr>
                        <a:t>D</a:t>
                      </a:r>
                    </a:p>
                  </a:txBody>
                  <a:tcPr anchor="ctr"/>
                </a:tc>
                <a:extLst>
                  <a:ext uri="{0D108BD9-81ED-4DB2-BD59-A6C34878D82A}">
                    <a16:rowId xmlns:a16="http://schemas.microsoft.com/office/drawing/2014/main" val="3446347176"/>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dirty="0"/>
                        <a:t>[9.1.1] The </a:t>
                      </a:r>
                      <a:r>
                        <a:rPr lang="en-US" sz="1000" b="1" u="sng" dirty="0"/>
                        <a:t>rural</a:t>
                      </a:r>
                      <a:r>
                        <a:rPr lang="en-US" sz="1000" dirty="0"/>
                        <a:t> population who live within 2 km of an all-season road (%)</a:t>
                      </a:r>
                    </a:p>
                  </a:txBody>
                  <a:tcPr anchor="ctr"/>
                </a:tc>
                <a:tc>
                  <a:txBody>
                    <a:bodyPr/>
                    <a:lstStyle/>
                    <a:p>
                      <a:pPr algn="l"/>
                      <a:r>
                        <a:rPr lang="en-US" sz="850" b="0" u="none" dirty="0">
                          <a:solidFill>
                            <a:schemeClr val="tx1"/>
                          </a:solidFill>
                        </a:rPr>
                        <a:t>SP_ROD_R2KM</a:t>
                      </a:r>
                    </a:p>
                  </a:txBody>
                  <a:tcPr anchor="ctr"/>
                </a:tc>
                <a:tc>
                  <a:txBody>
                    <a:bodyPr/>
                    <a:lstStyle/>
                    <a:p>
                      <a:pPr algn="l"/>
                      <a:r>
                        <a:rPr lang="en-US" sz="850" b="0" u="none" dirty="0">
                          <a:solidFill>
                            <a:schemeClr val="tx1"/>
                          </a:solidFill>
                        </a:rPr>
                        <a:t>_T</a:t>
                      </a:r>
                    </a:p>
                  </a:txBody>
                  <a:tcPr anchor="ctr"/>
                </a:tc>
                <a:tc>
                  <a:txBody>
                    <a:bodyPr/>
                    <a:lstStyle/>
                    <a:p>
                      <a:pPr algn="l"/>
                      <a:r>
                        <a:rPr lang="en-US" sz="850" b="0" u="none" dirty="0">
                          <a:solidFill>
                            <a:schemeClr val="tx1"/>
                          </a:solidFill>
                        </a:rPr>
                        <a:t>_T</a:t>
                      </a:r>
                    </a:p>
                  </a:txBody>
                  <a:tcPr anchor="ctr"/>
                </a:tc>
                <a:tc>
                  <a:txBody>
                    <a:bodyPr/>
                    <a:lstStyle/>
                    <a:p>
                      <a:pPr algn="l"/>
                      <a:r>
                        <a:rPr lang="en-US" sz="850" b="1" u="sng" dirty="0">
                          <a:solidFill>
                            <a:schemeClr val="tx1"/>
                          </a:solidFill>
                        </a:rPr>
                        <a:t>_T</a:t>
                      </a:r>
                    </a:p>
                  </a:txBody>
                  <a:tcPr anchor="ctr"/>
                </a:tc>
                <a:tc>
                  <a:txBody>
                    <a:bodyPr/>
                    <a:lstStyle/>
                    <a:p>
                      <a:pPr algn="l"/>
                      <a:r>
                        <a:rPr lang="en-US" sz="850" b="0" u="none" dirty="0">
                          <a:solidFill>
                            <a:schemeClr val="tx1"/>
                          </a:solidFill>
                        </a:rPr>
                        <a:t>_T</a:t>
                      </a:r>
                    </a:p>
                  </a:txBody>
                  <a:tcPr anchor="ctr"/>
                </a:tc>
                <a:tc>
                  <a:txBody>
                    <a:bodyPr/>
                    <a:lstStyle/>
                    <a:p>
                      <a:pPr algn="l"/>
                      <a:r>
                        <a:rPr lang="en-US" sz="850" b="0" u="none" dirty="0">
                          <a:solidFill>
                            <a:schemeClr val="tx1"/>
                          </a:solidFill>
                        </a:rPr>
                        <a:t>N</a:t>
                      </a:r>
                    </a:p>
                  </a:txBody>
                  <a:tcPr anchor="ctr"/>
                </a:tc>
                <a:tc>
                  <a:txBody>
                    <a:bodyPr/>
                    <a:lstStyle/>
                    <a:p>
                      <a:pPr algn="l"/>
                      <a:r>
                        <a:rPr lang="en-US" sz="850" b="0" u="none" dirty="0">
                          <a:solidFill>
                            <a:schemeClr val="tx1"/>
                          </a:solidFill>
                        </a:rPr>
                        <a:t>PT</a:t>
                      </a:r>
                    </a:p>
                  </a:txBody>
                  <a:tcPr anchor="ctr"/>
                </a:tc>
                <a:tc>
                  <a:txBody>
                    <a:bodyPr/>
                    <a:lstStyle/>
                    <a:p>
                      <a:pPr algn="l"/>
                      <a:r>
                        <a:rPr lang="en-US" sz="850" b="1" u="sng" dirty="0">
                          <a:solidFill>
                            <a:schemeClr val="tx1"/>
                          </a:solidFill>
                        </a:rPr>
                        <a:t>2</a:t>
                      </a:r>
                    </a:p>
                  </a:txBody>
                  <a:tcPr anchor="ctr"/>
                </a:tc>
                <a:tc>
                  <a:txBody>
                    <a:bodyPr/>
                    <a:lstStyle/>
                    <a:p>
                      <a:pPr algn="l"/>
                      <a:r>
                        <a:rPr lang="en-US" sz="850" b="0" u="none" dirty="0">
                          <a:solidFill>
                            <a:schemeClr val="tx1"/>
                          </a:solidFill>
                        </a:rPr>
                        <a:t>A</a:t>
                      </a:r>
                    </a:p>
                  </a:txBody>
                  <a:tcPr anchor="ctr"/>
                </a:tc>
                <a:extLst>
                  <a:ext uri="{0D108BD9-81ED-4DB2-BD59-A6C34878D82A}">
                    <a16:rowId xmlns:a16="http://schemas.microsoft.com/office/drawing/2014/main" val="2092694004"/>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dirty="0"/>
                        <a:t>[11.1.1] Urban population living in slums (number)</a:t>
                      </a:r>
                    </a:p>
                  </a:txBody>
                  <a:tcPr anchor="ctr"/>
                </a:tc>
                <a:tc>
                  <a:txBody>
                    <a:bodyPr/>
                    <a:lstStyle/>
                    <a:p>
                      <a:pPr algn="l"/>
                      <a:r>
                        <a:rPr lang="en-US" sz="850" b="0" u="none" dirty="0">
                          <a:solidFill>
                            <a:schemeClr val="tx1"/>
                          </a:solidFill>
                        </a:rPr>
                        <a:t>EN_LND_SLUMN</a:t>
                      </a:r>
                    </a:p>
                  </a:txBody>
                  <a:tcPr anchor="ctr"/>
                </a:tc>
                <a:tc>
                  <a:txBody>
                    <a:bodyPr/>
                    <a:lstStyle/>
                    <a:p>
                      <a:pPr algn="l"/>
                      <a:r>
                        <a:rPr lang="en-US" sz="850" b="0" u="none" dirty="0">
                          <a:solidFill>
                            <a:schemeClr val="tx1"/>
                          </a:solidFill>
                        </a:rPr>
                        <a:t>_T</a:t>
                      </a:r>
                    </a:p>
                  </a:txBody>
                  <a:tcPr anchor="ctr"/>
                </a:tc>
                <a:tc>
                  <a:txBody>
                    <a:bodyPr/>
                    <a:lstStyle/>
                    <a:p>
                      <a:pPr algn="l"/>
                      <a:r>
                        <a:rPr lang="en-US" sz="850" b="0" u="none" dirty="0">
                          <a:solidFill>
                            <a:schemeClr val="tx1"/>
                          </a:solidFill>
                        </a:rPr>
                        <a:t>_T</a:t>
                      </a:r>
                    </a:p>
                  </a:txBody>
                  <a:tcPr anchor="ctr"/>
                </a:tc>
                <a:tc>
                  <a:txBody>
                    <a:bodyPr/>
                    <a:lstStyle/>
                    <a:p>
                      <a:pPr algn="l"/>
                      <a:r>
                        <a:rPr lang="en-US" sz="850" b="0" u="none" dirty="0">
                          <a:solidFill>
                            <a:schemeClr val="tx1"/>
                          </a:solidFill>
                        </a:rPr>
                        <a:t>U</a:t>
                      </a:r>
                    </a:p>
                  </a:txBody>
                  <a:tcPr anchor="ctr"/>
                </a:tc>
                <a:tc>
                  <a:txBody>
                    <a:bodyPr/>
                    <a:lstStyle/>
                    <a:p>
                      <a:pPr algn="l"/>
                      <a:r>
                        <a:rPr lang="en-US" sz="850" b="0" u="none" dirty="0">
                          <a:solidFill>
                            <a:schemeClr val="tx1"/>
                          </a:solidFill>
                        </a:rPr>
                        <a:t>_T</a:t>
                      </a:r>
                    </a:p>
                  </a:txBody>
                  <a:tcPr anchor="ctr"/>
                </a:tc>
                <a:tc>
                  <a:txBody>
                    <a:bodyPr/>
                    <a:lstStyle/>
                    <a:p>
                      <a:pPr algn="l"/>
                      <a:r>
                        <a:rPr lang="en-US" sz="850" b="0" u="none" dirty="0">
                          <a:solidFill>
                            <a:schemeClr val="tx1"/>
                          </a:solidFill>
                        </a:rPr>
                        <a:t>G</a:t>
                      </a:r>
                    </a:p>
                  </a:txBody>
                  <a:tcPr anchor="ctr"/>
                </a:tc>
                <a:tc>
                  <a:txBody>
                    <a:bodyPr/>
                    <a:lstStyle/>
                    <a:p>
                      <a:pPr algn="l"/>
                      <a:r>
                        <a:rPr lang="en-US" sz="850" b="0" u="none" dirty="0">
                          <a:solidFill>
                            <a:schemeClr val="tx1"/>
                          </a:solidFill>
                        </a:rPr>
                        <a:t>NUMBER</a:t>
                      </a:r>
                    </a:p>
                  </a:txBody>
                  <a:tcPr anchor="ctr"/>
                </a:tc>
                <a:tc>
                  <a:txBody>
                    <a:bodyPr/>
                    <a:lstStyle/>
                    <a:p>
                      <a:pPr algn="l"/>
                      <a:r>
                        <a:rPr lang="en-US" sz="850" b="0" u="none" dirty="0">
                          <a:solidFill>
                            <a:schemeClr val="tx1"/>
                          </a:solidFill>
                        </a:rPr>
                        <a:t>0</a:t>
                      </a:r>
                    </a:p>
                  </a:txBody>
                  <a:tcPr anchor="ctr"/>
                </a:tc>
                <a:tc>
                  <a:txBody>
                    <a:bodyPr/>
                    <a:lstStyle/>
                    <a:p>
                      <a:pPr algn="l"/>
                      <a:r>
                        <a:rPr lang="en-US" sz="850" b="0" u="none" dirty="0">
                          <a:solidFill>
                            <a:schemeClr val="tx1"/>
                          </a:solidFill>
                        </a:rPr>
                        <a:t>C (harmonized)</a:t>
                      </a:r>
                    </a:p>
                  </a:txBody>
                  <a:tcPr anchor="ctr"/>
                </a:tc>
                <a:extLst>
                  <a:ext uri="{0D108BD9-81ED-4DB2-BD59-A6C34878D82A}">
                    <a16:rowId xmlns:a16="http://schemas.microsoft.com/office/drawing/2014/main" val="757598308"/>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dirty="0"/>
                        <a:t>[17.8.1] </a:t>
                      </a:r>
                      <a:r>
                        <a:rPr lang="fr-FR" sz="1000" dirty="0" err="1"/>
                        <a:t>Users</a:t>
                      </a:r>
                      <a:r>
                        <a:rPr lang="fr-FR" sz="1000" dirty="0"/>
                        <a:t> of the internet</a:t>
                      </a:r>
                      <a:r>
                        <a:rPr lang="en-US" sz="1000" dirty="0"/>
                        <a:t> (256 kbps to 2 Mbps)</a:t>
                      </a:r>
                      <a:r>
                        <a:rPr lang="fr-FR" sz="1000" dirty="0"/>
                        <a:t>per 100 </a:t>
                      </a:r>
                      <a:r>
                        <a:rPr lang="fr-FR" sz="1000" dirty="0" err="1"/>
                        <a:t>inhabitants</a:t>
                      </a:r>
                      <a:endParaRPr lang="en-US" sz="1000" dirty="0"/>
                    </a:p>
                  </a:txBody>
                  <a:tcPr anchor="ctr"/>
                </a:tc>
                <a:tc>
                  <a:txBody>
                    <a:bodyPr/>
                    <a:lstStyle/>
                    <a:p>
                      <a:pPr algn="l"/>
                      <a:r>
                        <a:rPr lang="en-US" sz="850" b="0" u="none" dirty="0">
                          <a:solidFill>
                            <a:schemeClr val="tx1"/>
                          </a:solidFill>
                        </a:rPr>
                        <a:t>IT_USE_II99</a:t>
                      </a:r>
                    </a:p>
                  </a:txBody>
                  <a:tcPr anchor="ctr"/>
                </a:tc>
                <a:tc>
                  <a:txBody>
                    <a:bodyPr/>
                    <a:lstStyle/>
                    <a:p>
                      <a:pPr algn="l"/>
                      <a:r>
                        <a:rPr lang="en-US" sz="850" b="0" u="none" dirty="0">
                          <a:solidFill>
                            <a:schemeClr val="tx1"/>
                          </a:solidFill>
                        </a:rPr>
                        <a:t>_T</a:t>
                      </a:r>
                    </a:p>
                  </a:txBody>
                  <a:tcPr anchor="ctr"/>
                </a:tc>
                <a:tc>
                  <a:txBody>
                    <a:bodyPr/>
                    <a:lstStyle/>
                    <a:p>
                      <a:pPr algn="l"/>
                      <a:r>
                        <a:rPr lang="en-US" sz="850" b="0" u="none" dirty="0">
                          <a:solidFill>
                            <a:schemeClr val="tx1"/>
                          </a:solidFill>
                        </a:rPr>
                        <a:t>_T</a:t>
                      </a:r>
                    </a:p>
                  </a:txBody>
                  <a:tcPr anchor="ctr"/>
                </a:tc>
                <a:tc>
                  <a:txBody>
                    <a:bodyPr/>
                    <a:lstStyle/>
                    <a:p>
                      <a:pPr algn="l"/>
                      <a:r>
                        <a:rPr lang="en-US" sz="850" b="0" u="none" dirty="0">
                          <a:solidFill>
                            <a:schemeClr val="tx1"/>
                          </a:solidFill>
                        </a:rPr>
                        <a:t>_T</a:t>
                      </a:r>
                    </a:p>
                  </a:txBody>
                  <a:tcPr anchor="ctr"/>
                </a:tc>
                <a:tc>
                  <a:txBody>
                    <a:bodyPr/>
                    <a:lstStyle/>
                    <a:p>
                      <a:pPr algn="l"/>
                      <a:r>
                        <a:rPr lang="en-US" sz="850" b="0" u="none" dirty="0">
                          <a:solidFill>
                            <a:schemeClr val="tx1"/>
                          </a:solidFill>
                        </a:rPr>
                        <a:t>IS_256KT2M</a:t>
                      </a:r>
                    </a:p>
                  </a:txBody>
                  <a:tcPr anchor="ctr"/>
                </a:tc>
                <a:tc>
                  <a:txBody>
                    <a:bodyPr/>
                    <a:lstStyle/>
                    <a:p>
                      <a:pPr algn="l"/>
                      <a:r>
                        <a:rPr lang="en-US" sz="850" b="1" u="sng" dirty="0">
                          <a:solidFill>
                            <a:schemeClr val="tx1"/>
                          </a:solidFill>
                        </a:rPr>
                        <a:t>R</a:t>
                      </a:r>
                    </a:p>
                  </a:txBody>
                  <a:tcPr anchor="ctr"/>
                </a:tc>
                <a:tc>
                  <a:txBody>
                    <a:bodyPr/>
                    <a:lstStyle/>
                    <a:p>
                      <a:pPr algn="l"/>
                      <a:r>
                        <a:rPr lang="en-US" sz="850" b="0" u="none" dirty="0">
                          <a:solidFill>
                            <a:schemeClr val="tx1"/>
                          </a:solidFill>
                        </a:rPr>
                        <a:t>PER_100_POP</a:t>
                      </a:r>
                    </a:p>
                  </a:txBody>
                  <a:tcPr anchor="ctr"/>
                </a:tc>
                <a:tc>
                  <a:txBody>
                    <a:bodyPr/>
                    <a:lstStyle/>
                    <a:p>
                      <a:pPr algn="l"/>
                      <a:r>
                        <a:rPr lang="en-US" sz="850" b="0" u="none" dirty="0">
                          <a:solidFill>
                            <a:schemeClr val="tx1"/>
                          </a:solidFill>
                        </a:rPr>
                        <a:t>0</a:t>
                      </a:r>
                    </a:p>
                  </a:txBody>
                  <a:tcPr anchor="ctr"/>
                </a:tc>
                <a:tc>
                  <a:txBody>
                    <a:bodyPr/>
                    <a:lstStyle/>
                    <a:p>
                      <a:pPr algn="l"/>
                      <a:r>
                        <a:rPr lang="en-US" sz="850" b="0" u="none" dirty="0">
                          <a:solidFill>
                            <a:schemeClr val="tx1"/>
                          </a:solidFill>
                        </a:rPr>
                        <a:t>A</a:t>
                      </a:r>
                    </a:p>
                  </a:txBody>
                  <a:tcPr anchor="ctr"/>
                </a:tc>
                <a:extLst>
                  <a:ext uri="{0D108BD9-81ED-4DB2-BD59-A6C34878D82A}">
                    <a16:rowId xmlns:a16="http://schemas.microsoft.com/office/drawing/2014/main" val="2977432504"/>
                  </a:ext>
                </a:extLst>
              </a:tr>
            </a:tbl>
          </a:graphicData>
        </a:graphic>
      </p:graphicFrame>
      <p:sp>
        <p:nvSpPr>
          <p:cNvPr id="5" name="Rectangle 4">
            <a:extLst>
              <a:ext uri="{FF2B5EF4-FFF2-40B4-BE49-F238E27FC236}">
                <a16:creationId xmlns:a16="http://schemas.microsoft.com/office/drawing/2014/main" id="{0A7CD6EC-A406-C549-5719-590CF3CE2F3E}"/>
              </a:ext>
            </a:extLst>
          </p:cNvPr>
          <p:cNvSpPr/>
          <p:nvPr/>
        </p:nvSpPr>
        <p:spPr>
          <a:xfrm>
            <a:off x="3137647" y="1416424"/>
            <a:ext cx="502024" cy="2689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CADDBC4-2DFD-CED6-553E-55D037DC46ED}"/>
              </a:ext>
            </a:extLst>
          </p:cNvPr>
          <p:cNvSpPr/>
          <p:nvPr/>
        </p:nvSpPr>
        <p:spPr>
          <a:xfrm>
            <a:off x="7709647" y="1783976"/>
            <a:ext cx="502024" cy="2689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ADFF4EA-360F-9DF8-4002-9F4F32F10A23}"/>
              </a:ext>
            </a:extLst>
          </p:cNvPr>
          <p:cNvSpPr/>
          <p:nvPr/>
        </p:nvSpPr>
        <p:spPr>
          <a:xfrm>
            <a:off x="7754471" y="2965637"/>
            <a:ext cx="502024" cy="2689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792B363-68E5-153C-8267-AFACF1DE594A}"/>
              </a:ext>
            </a:extLst>
          </p:cNvPr>
          <p:cNvSpPr/>
          <p:nvPr/>
        </p:nvSpPr>
        <p:spPr>
          <a:xfrm>
            <a:off x="4186518" y="2571750"/>
            <a:ext cx="502024" cy="2689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7A1FE81-3A12-2835-239D-96203BC660D7}"/>
              </a:ext>
            </a:extLst>
          </p:cNvPr>
          <p:cNvSpPr/>
          <p:nvPr/>
        </p:nvSpPr>
        <p:spPr>
          <a:xfrm>
            <a:off x="4186518" y="2955552"/>
            <a:ext cx="502024" cy="2689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F972EB-8A8C-1239-A55D-0BCCC88AC90A}"/>
              </a:ext>
            </a:extLst>
          </p:cNvPr>
          <p:cNvSpPr/>
          <p:nvPr/>
        </p:nvSpPr>
        <p:spPr>
          <a:xfrm>
            <a:off x="5674659" y="3753411"/>
            <a:ext cx="502024" cy="2689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898884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6602AAA-3EFE-4E84-B124-45DE29A56BA5}"/>
              </a:ext>
            </a:extLst>
          </p:cNvPr>
          <p:cNvSpPr txBox="1">
            <a:spLocks/>
          </p:cNvSpPr>
          <p:nvPr/>
        </p:nvSpPr>
        <p:spPr>
          <a:xfrm>
            <a:off x="294953" y="309652"/>
            <a:ext cx="6318788" cy="31424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000" b="1" dirty="0">
                <a:solidFill>
                  <a:schemeClr val="bg2">
                    <a:lumMod val="25000"/>
                  </a:schemeClr>
                </a:solidFill>
                <a:latin typeface="+mn-lt"/>
              </a:rPr>
              <a:t>Homework</a:t>
            </a:r>
          </a:p>
        </p:txBody>
      </p:sp>
      <p:graphicFrame>
        <p:nvGraphicFramePr>
          <p:cNvPr id="11" name="Table 10">
            <a:extLst>
              <a:ext uri="{FF2B5EF4-FFF2-40B4-BE49-F238E27FC236}">
                <a16:creationId xmlns:a16="http://schemas.microsoft.com/office/drawing/2014/main" id="{BFB08104-1E58-46D5-B24F-9E660E0757AF}"/>
              </a:ext>
            </a:extLst>
          </p:cNvPr>
          <p:cNvGraphicFramePr>
            <a:graphicFrameLocks noGrp="1"/>
          </p:cNvGraphicFramePr>
          <p:nvPr>
            <p:extLst>
              <p:ext uri="{D42A27DB-BD31-4B8C-83A1-F6EECF244321}">
                <p14:modId xmlns:p14="http://schemas.microsoft.com/office/powerpoint/2010/main" val="3216694405"/>
              </p:ext>
            </p:extLst>
          </p:nvPr>
        </p:nvGraphicFramePr>
        <p:xfrm>
          <a:off x="118516" y="623900"/>
          <a:ext cx="8730531" cy="4519600"/>
        </p:xfrm>
        <a:graphic>
          <a:graphicData uri="http://schemas.openxmlformats.org/drawingml/2006/table">
            <a:tbl>
              <a:tblPr firstRow="1" bandRow="1">
                <a:tableStyleId>{5C22544A-7EE6-4342-B048-85BDC9FD1C3A}</a:tableStyleId>
              </a:tblPr>
              <a:tblGrid>
                <a:gridCol w="2536466">
                  <a:extLst>
                    <a:ext uri="{9D8B030D-6E8A-4147-A177-3AD203B41FA5}">
                      <a16:colId xmlns:a16="http://schemas.microsoft.com/office/drawing/2014/main" val="3416176779"/>
                    </a:ext>
                  </a:extLst>
                </a:gridCol>
                <a:gridCol w="1033670">
                  <a:extLst>
                    <a:ext uri="{9D8B030D-6E8A-4147-A177-3AD203B41FA5}">
                      <a16:colId xmlns:a16="http://schemas.microsoft.com/office/drawing/2014/main" val="2039712227"/>
                    </a:ext>
                  </a:extLst>
                </a:gridCol>
                <a:gridCol w="524786">
                  <a:extLst>
                    <a:ext uri="{9D8B030D-6E8A-4147-A177-3AD203B41FA5}">
                      <a16:colId xmlns:a16="http://schemas.microsoft.com/office/drawing/2014/main" val="3930194708"/>
                    </a:ext>
                  </a:extLst>
                </a:gridCol>
                <a:gridCol w="437321">
                  <a:extLst>
                    <a:ext uri="{9D8B030D-6E8A-4147-A177-3AD203B41FA5}">
                      <a16:colId xmlns:a16="http://schemas.microsoft.com/office/drawing/2014/main" val="3944441481"/>
                    </a:ext>
                  </a:extLst>
                </a:gridCol>
                <a:gridCol w="532738">
                  <a:extLst>
                    <a:ext uri="{9D8B030D-6E8A-4147-A177-3AD203B41FA5}">
                      <a16:colId xmlns:a16="http://schemas.microsoft.com/office/drawing/2014/main" val="889799781"/>
                    </a:ext>
                  </a:extLst>
                </a:gridCol>
                <a:gridCol w="564542">
                  <a:extLst>
                    <a:ext uri="{9D8B030D-6E8A-4147-A177-3AD203B41FA5}">
                      <a16:colId xmlns:a16="http://schemas.microsoft.com/office/drawing/2014/main" val="3479587385"/>
                    </a:ext>
                  </a:extLst>
                </a:gridCol>
                <a:gridCol w="898498">
                  <a:extLst>
                    <a:ext uri="{9D8B030D-6E8A-4147-A177-3AD203B41FA5}">
                      <a16:colId xmlns:a16="http://schemas.microsoft.com/office/drawing/2014/main" val="2661112404"/>
                    </a:ext>
                  </a:extLst>
                </a:gridCol>
                <a:gridCol w="922351">
                  <a:extLst>
                    <a:ext uri="{9D8B030D-6E8A-4147-A177-3AD203B41FA5}">
                      <a16:colId xmlns:a16="http://schemas.microsoft.com/office/drawing/2014/main" val="894907636"/>
                    </a:ext>
                  </a:extLst>
                </a:gridCol>
                <a:gridCol w="852060">
                  <a:extLst>
                    <a:ext uri="{9D8B030D-6E8A-4147-A177-3AD203B41FA5}">
                      <a16:colId xmlns:a16="http://schemas.microsoft.com/office/drawing/2014/main" val="407297510"/>
                    </a:ext>
                  </a:extLst>
                </a:gridCol>
                <a:gridCol w="428099">
                  <a:extLst>
                    <a:ext uri="{9D8B030D-6E8A-4147-A177-3AD203B41FA5}">
                      <a16:colId xmlns:a16="http://schemas.microsoft.com/office/drawing/2014/main" val="1343724684"/>
                    </a:ext>
                  </a:extLst>
                </a:gridCol>
              </a:tblGrid>
              <a:tr h="314887">
                <a:tc>
                  <a:txBody>
                    <a:bodyPr/>
                    <a:lstStyle/>
                    <a:p>
                      <a:pPr algn="l"/>
                      <a:r>
                        <a:rPr lang="en-US" sz="800" dirty="0"/>
                        <a:t>indicator </a:t>
                      </a:r>
                    </a:p>
                  </a:txBody>
                  <a:tcPr anchor="ctr"/>
                </a:tc>
                <a:tc>
                  <a:txBody>
                    <a:bodyPr/>
                    <a:lstStyle/>
                    <a:p>
                      <a:pPr algn="l"/>
                      <a:r>
                        <a:rPr lang="en-US" sz="800" dirty="0"/>
                        <a:t>series</a:t>
                      </a:r>
                    </a:p>
                  </a:txBody>
                  <a:tcPr anchor="ctr"/>
                </a:tc>
                <a:tc>
                  <a:txBody>
                    <a:bodyPr/>
                    <a:lstStyle/>
                    <a:p>
                      <a:pPr algn="l"/>
                      <a:r>
                        <a:rPr lang="en-US" sz="800" dirty="0"/>
                        <a:t>age</a:t>
                      </a:r>
                    </a:p>
                  </a:txBody>
                  <a:tcPr anchor="ctr"/>
                </a:tc>
                <a:tc>
                  <a:txBody>
                    <a:bodyPr/>
                    <a:lstStyle/>
                    <a:p>
                      <a:pPr algn="l"/>
                      <a:r>
                        <a:rPr lang="en-US" sz="800" dirty="0"/>
                        <a:t>sex</a:t>
                      </a:r>
                    </a:p>
                  </a:txBody>
                  <a:tcPr anchor="ctr"/>
                </a:tc>
                <a:tc>
                  <a:txBody>
                    <a:bodyPr/>
                    <a:lstStyle/>
                    <a:p>
                      <a:pPr algn="l"/>
                      <a:r>
                        <a:rPr lang="en-US" sz="800" dirty="0" err="1"/>
                        <a:t>locat</a:t>
                      </a:r>
                      <a:r>
                        <a:rPr lang="en-US" sz="800" dirty="0"/>
                        <a:t>*</a:t>
                      </a:r>
                    </a:p>
                  </a:txBody>
                  <a:tcPr anchor="ctr"/>
                </a:tc>
                <a:tc>
                  <a:txBody>
                    <a:bodyPr/>
                    <a:lstStyle/>
                    <a:p>
                      <a:pPr algn="l"/>
                      <a:r>
                        <a:rPr lang="en-US" sz="800" dirty="0"/>
                        <a:t>quantile</a:t>
                      </a:r>
                    </a:p>
                  </a:txBody>
                  <a:tcPr anchor="ctr"/>
                </a:tc>
                <a:tc>
                  <a:txBody>
                    <a:bodyPr/>
                    <a:lstStyle/>
                    <a:p>
                      <a:pPr algn="l"/>
                      <a:r>
                        <a:rPr lang="en-US" sz="800" dirty="0" err="1"/>
                        <a:t>disability_status</a:t>
                      </a:r>
                      <a:endParaRPr lang="en-US" sz="800" dirty="0"/>
                    </a:p>
                  </a:txBody>
                  <a:tcPr anchor="ctr"/>
                </a:tc>
                <a:tc>
                  <a:txBody>
                    <a:bodyPr/>
                    <a:lstStyle/>
                    <a:p>
                      <a:pPr algn="l"/>
                      <a:r>
                        <a:rPr lang="en-US" sz="800" dirty="0" err="1"/>
                        <a:t>comp_break</a:t>
                      </a:r>
                      <a:r>
                        <a:rPr lang="en-US" sz="800" dirty="0"/>
                        <a:t>*</a:t>
                      </a:r>
                    </a:p>
                  </a:txBody>
                  <a:tcPr anchor="ctr"/>
                </a:tc>
                <a:tc>
                  <a:txBody>
                    <a:bodyPr/>
                    <a:lstStyle/>
                    <a:p>
                      <a:pPr algn="l"/>
                      <a:r>
                        <a:rPr lang="en-US" sz="800" dirty="0" err="1"/>
                        <a:t>unit_measure</a:t>
                      </a:r>
                      <a:endParaRPr lang="en-US" sz="800" dirty="0"/>
                    </a:p>
                  </a:txBody>
                  <a:tcPr anchor="ctr"/>
                </a:tc>
                <a:tc>
                  <a:txBody>
                    <a:bodyPr/>
                    <a:lstStyle/>
                    <a:p>
                      <a:pPr algn="l"/>
                      <a:r>
                        <a:rPr lang="en-US" sz="800" dirty="0" err="1"/>
                        <a:t>mult</a:t>
                      </a:r>
                      <a:r>
                        <a:rPr lang="en-US" sz="800" dirty="0"/>
                        <a:t>.</a:t>
                      </a:r>
                    </a:p>
                  </a:txBody>
                  <a:tcPr anchor="ctr"/>
                </a:tc>
                <a:extLst>
                  <a:ext uri="{0D108BD9-81ED-4DB2-BD59-A6C34878D82A}">
                    <a16:rowId xmlns:a16="http://schemas.microsoft.com/office/drawing/2014/main" val="3317969222"/>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rPr>
                        <a:t>[2.c.1] Countries recording moderately high food prices (%)</a:t>
                      </a:r>
                      <a:endParaRPr lang="en-US" sz="10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extLst>
                  <a:ext uri="{0D108BD9-81ED-4DB2-BD59-A6C34878D82A}">
                    <a16:rowId xmlns:a16="http://schemas.microsoft.com/office/drawing/2014/main" val="1592857694"/>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dirty="0"/>
                        <a:t>[4.6.1] Population achieving a fixed level of proficiency in writing a computer program in specialized languages (%)</a:t>
                      </a:r>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extLst>
                  <a:ext uri="{0D108BD9-81ED-4DB2-BD59-A6C34878D82A}">
                    <a16:rowId xmlns:a16="http://schemas.microsoft.com/office/drawing/2014/main" val="959806598"/>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dirty="0"/>
                        <a:t>[8.10.2] Account ownership at a financial institution, richest 60% ( age 25+) (%)</a:t>
                      </a:r>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extLst>
                  <a:ext uri="{0D108BD9-81ED-4DB2-BD59-A6C34878D82A}">
                    <a16:rowId xmlns:a16="http://schemas.microsoft.com/office/drawing/2014/main" val="1583015635"/>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dirty="0"/>
                        <a:t>[1.1.1] Youth rural population below the international poverty line (%)</a:t>
                      </a:r>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extLst>
                  <a:ext uri="{0D108BD9-81ED-4DB2-BD59-A6C34878D82A}">
                    <a16:rowId xmlns:a16="http://schemas.microsoft.com/office/drawing/2014/main" val="1143124675"/>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dirty="0"/>
                        <a:t>[1.3.1] </a:t>
                      </a:r>
                      <a:r>
                        <a:rPr lang="en-US" sz="1000" b="0" i="0" u="none" strike="noStrike" dirty="0">
                          <a:solidFill>
                            <a:srgbClr val="000000"/>
                          </a:solidFill>
                          <a:effectLst/>
                        </a:rPr>
                        <a:t>Mothers with newborns receiving a maternity cash benefit (%)</a:t>
                      </a:r>
                      <a:endParaRPr lang="en-US" sz="1000" dirty="0">
                        <a:solidFill>
                          <a:srgbClr val="000000"/>
                        </a:solidFill>
                      </a:endParaRPr>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extLst>
                  <a:ext uri="{0D108BD9-81ED-4DB2-BD59-A6C34878D82A}">
                    <a16:rowId xmlns:a16="http://schemas.microsoft.com/office/drawing/2014/main" val="1647381564"/>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rPr>
                        <a:t>[3.7.2] Adolescent birth rate per 1,000 women aged 15-19, urban</a:t>
                      </a:r>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extLst>
                  <a:ext uri="{0D108BD9-81ED-4DB2-BD59-A6C34878D82A}">
                    <a16:rowId xmlns:a16="http://schemas.microsoft.com/office/drawing/2014/main" val="2725991623"/>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dirty="0"/>
                        <a:t>[7.1.1] Urban population with access to electricity (%)</a:t>
                      </a:r>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extLst>
                  <a:ext uri="{0D108BD9-81ED-4DB2-BD59-A6C34878D82A}">
                    <a16:rowId xmlns:a16="http://schemas.microsoft.com/office/drawing/2014/main" val="3446347176"/>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dirty="0"/>
                        <a:t>[8.5.2] The unemployment rate, for male disabled youth in the rural area -- 19th ICLS (%)</a:t>
                      </a:r>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extLst>
                  <a:ext uri="{0D108BD9-81ED-4DB2-BD59-A6C34878D82A}">
                    <a16:rowId xmlns:a16="http://schemas.microsoft.com/office/drawing/2014/main" val="2092694004"/>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dirty="0"/>
                        <a:t>[15.1.1] Forest area (hectares)</a:t>
                      </a:r>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extLst>
                  <a:ext uri="{0D108BD9-81ED-4DB2-BD59-A6C34878D82A}">
                    <a16:rowId xmlns:a16="http://schemas.microsoft.com/office/drawing/2014/main" val="757598308"/>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dirty="0"/>
                        <a:t>[16.9.1] Rural children under 5 years of age with birth registered (%), female</a:t>
                      </a:r>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tc>
                  <a:txBody>
                    <a:bodyPr/>
                    <a:lstStyle/>
                    <a:p>
                      <a:pPr algn="l"/>
                      <a:endParaRPr lang="en-US" sz="800" dirty="0"/>
                    </a:p>
                  </a:txBody>
                  <a:tcPr anchor="ctr"/>
                </a:tc>
                <a:extLst>
                  <a:ext uri="{0D108BD9-81ED-4DB2-BD59-A6C34878D82A}">
                    <a16:rowId xmlns:a16="http://schemas.microsoft.com/office/drawing/2014/main" val="2977432504"/>
                  </a:ext>
                </a:extLst>
              </a:tr>
            </a:tbl>
          </a:graphicData>
        </a:graphic>
      </p:graphicFrame>
      <p:sp>
        <p:nvSpPr>
          <p:cNvPr id="2" name="Slide Number Placeholder 1">
            <a:extLst>
              <a:ext uri="{FF2B5EF4-FFF2-40B4-BE49-F238E27FC236}">
                <a16:creationId xmlns:a16="http://schemas.microsoft.com/office/drawing/2014/main" id="{3D23BB0A-99DC-557A-73F4-DACB7620EBB0}"/>
              </a:ext>
            </a:extLst>
          </p:cNvPr>
          <p:cNvSpPr>
            <a:spLocks noGrp="1"/>
          </p:cNvSpPr>
          <p:nvPr>
            <p:ph type="sldNum" sz="quarter" idx="12"/>
          </p:nvPr>
        </p:nvSpPr>
        <p:spPr/>
        <p:txBody>
          <a:bodyPr/>
          <a:lstStyle/>
          <a:p>
            <a:fld id="{C9CA4384-AE8E-46E5-BBCD-64CFDC07B3E9}" type="slidenum">
              <a:rPr lang="en-US" smtClean="0"/>
              <a:t>55</a:t>
            </a:fld>
            <a:endParaRPr lang="en-US"/>
          </a:p>
        </p:txBody>
      </p:sp>
    </p:spTree>
    <p:custDataLst>
      <p:tags r:id="rId1"/>
    </p:custDataLst>
    <p:extLst>
      <p:ext uri="{BB962C8B-B14F-4D97-AF65-F5344CB8AC3E}">
        <p14:creationId xmlns:p14="http://schemas.microsoft.com/office/powerpoint/2010/main" val="22081305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6602AAA-3EFE-4E84-B124-45DE29A56BA5}"/>
              </a:ext>
            </a:extLst>
          </p:cNvPr>
          <p:cNvSpPr txBox="1">
            <a:spLocks/>
          </p:cNvSpPr>
          <p:nvPr/>
        </p:nvSpPr>
        <p:spPr>
          <a:xfrm>
            <a:off x="316505" y="307815"/>
            <a:ext cx="6318788" cy="31424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000" b="1" dirty="0">
                <a:solidFill>
                  <a:schemeClr val="bg2">
                    <a:lumMod val="25000"/>
                  </a:schemeClr>
                </a:solidFill>
                <a:latin typeface="+mn-lt"/>
              </a:rPr>
              <a:t>Homework- solution</a:t>
            </a:r>
          </a:p>
        </p:txBody>
      </p:sp>
      <p:graphicFrame>
        <p:nvGraphicFramePr>
          <p:cNvPr id="11" name="Table 10">
            <a:extLst>
              <a:ext uri="{FF2B5EF4-FFF2-40B4-BE49-F238E27FC236}">
                <a16:creationId xmlns:a16="http://schemas.microsoft.com/office/drawing/2014/main" id="{BFB08104-1E58-46D5-B24F-9E660E0757AF}"/>
              </a:ext>
            </a:extLst>
          </p:cNvPr>
          <p:cNvGraphicFramePr>
            <a:graphicFrameLocks noGrp="1"/>
          </p:cNvGraphicFramePr>
          <p:nvPr>
            <p:extLst>
              <p:ext uri="{D42A27DB-BD31-4B8C-83A1-F6EECF244321}">
                <p14:modId xmlns:p14="http://schemas.microsoft.com/office/powerpoint/2010/main" val="372176284"/>
              </p:ext>
            </p:extLst>
          </p:nvPr>
        </p:nvGraphicFramePr>
        <p:xfrm>
          <a:off x="206734" y="622063"/>
          <a:ext cx="8730531" cy="4519600"/>
        </p:xfrm>
        <a:graphic>
          <a:graphicData uri="http://schemas.openxmlformats.org/drawingml/2006/table">
            <a:tbl>
              <a:tblPr firstRow="1" bandRow="1">
                <a:tableStyleId>{5C22544A-7EE6-4342-B048-85BDC9FD1C3A}</a:tableStyleId>
              </a:tblPr>
              <a:tblGrid>
                <a:gridCol w="2376446">
                  <a:extLst>
                    <a:ext uri="{9D8B030D-6E8A-4147-A177-3AD203B41FA5}">
                      <a16:colId xmlns:a16="http://schemas.microsoft.com/office/drawing/2014/main" val="3416176779"/>
                    </a:ext>
                  </a:extLst>
                </a:gridCol>
                <a:gridCol w="1193690">
                  <a:extLst>
                    <a:ext uri="{9D8B030D-6E8A-4147-A177-3AD203B41FA5}">
                      <a16:colId xmlns:a16="http://schemas.microsoft.com/office/drawing/2014/main" val="2039712227"/>
                    </a:ext>
                  </a:extLst>
                </a:gridCol>
                <a:gridCol w="524786">
                  <a:extLst>
                    <a:ext uri="{9D8B030D-6E8A-4147-A177-3AD203B41FA5}">
                      <a16:colId xmlns:a16="http://schemas.microsoft.com/office/drawing/2014/main" val="3930194708"/>
                    </a:ext>
                  </a:extLst>
                </a:gridCol>
                <a:gridCol w="437321">
                  <a:extLst>
                    <a:ext uri="{9D8B030D-6E8A-4147-A177-3AD203B41FA5}">
                      <a16:colId xmlns:a16="http://schemas.microsoft.com/office/drawing/2014/main" val="3944441481"/>
                    </a:ext>
                  </a:extLst>
                </a:gridCol>
                <a:gridCol w="532738">
                  <a:extLst>
                    <a:ext uri="{9D8B030D-6E8A-4147-A177-3AD203B41FA5}">
                      <a16:colId xmlns:a16="http://schemas.microsoft.com/office/drawing/2014/main" val="889799781"/>
                    </a:ext>
                  </a:extLst>
                </a:gridCol>
                <a:gridCol w="564542">
                  <a:extLst>
                    <a:ext uri="{9D8B030D-6E8A-4147-A177-3AD203B41FA5}">
                      <a16:colId xmlns:a16="http://schemas.microsoft.com/office/drawing/2014/main" val="3479587385"/>
                    </a:ext>
                  </a:extLst>
                </a:gridCol>
                <a:gridCol w="986330">
                  <a:extLst>
                    <a:ext uri="{9D8B030D-6E8A-4147-A177-3AD203B41FA5}">
                      <a16:colId xmlns:a16="http://schemas.microsoft.com/office/drawing/2014/main" val="2661112404"/>
                    </a:ext>
                  </a:extLst>
                </a:gridCol>
                <a:gridCol w="834519">
                  <a:extLst>
                    <a:ext uri="{9D8B030D-6E8A-4147-A177-3AD203B41FA5}">
                      <a16:colId xmlns:a16="http://schemas.microsoft.com/office/drawing/2014/main" val="894907636"/>
                    </a:ext>
                  </a:extLst>
                </a:gridCol>
                <a:gridCol w="852060">
                  <a:extLst>
                    <a:ext uri="{9D8B030D-6E8A-4147-A177-3AD203B41FA5}">
                      <a16:colId xmlns:a16="http://schemas.microsoft.com/office/drawing/2014/main" val="407297510"/>
                    </a:ext>
                  </a:extLst>
                </a:gridCol>
                <a:gridCol w="428099">
                  <a:extLst>
                    <a:ext uri="{9D8B030D-6E8A-4147-A177-3AD203B41FA5}">
                      <a16:colId xmlns:a16="http://schemas.microsoft.com/office/drawing/2014/main" val="1343724684"/>
                    </a:ext>
                  </a:extLst>
                </a:gridCol>
              </a:tblGrid>
              <a:tr h="314887">
                <a:tc>
                  <a:txBody>
                    <a:bodyPr/>
                    <a:lstStyle/>
                    <a:p>
                      <a:pPr algn="l"/>
                      <a:r>
                        <a:rPr lang="en-US" sz="800" dirty="0"/>
                        <a:t>indicator </a:t>
                      </a:r>
                    </a:p>
                  </a:txBody>
                  <a:tcPr anchor="ctr"/>
                </a:tc>
                <a:tc>
                  <a:txBody>
                    <a:bodyPr/>
                    <a:lstStyle/>
                    <a:p>
                      <a:pPr algn="l"/>
                      <a:r>
                        <a:rPr lang="en-US" sz="800" dirty="0"/>
                        <a:t>series</a:t>
                      </a:r>
                    </a:p>
                  </a:txBody>
                  <a:tcPr anchor="ctr"/>
                </a:tc>
                <a:tc>
                  <a:txBody>
                    <a:bodyPr/>
                    <a:lstStyle/>
                    <a:p>
                      <a:pPr algn="l"/>
                      <a:r>
                        <a:rPr lang="en-US" sz="800" dirty="0"/>
                        <a:t>age</a:t>
                      </a:r>
                    </a:p>
                  </a:txBody>
                  <a:tcPr anchor="ctr"/>
                </a:tc>
                <a:tc>
                  <a:txBody>
                    <a:bodyPr/>
                    <a:lstStyle/>
                    <a:p>
                      <a:pPr algn="l"/>
                      <a:r>
                        <a:rPr lang="en-US" sz="800" dirty="0"/>
                        <a:t>sex</a:t>
                      </a:r>
                    </a:p>
                  </a:txBody>
                  <a:tcPr anchor="ctr"/>
                </a:tc>
                <a:tc>
                  <a:txBody>
                    <a:bodyPr/>
                    <a:lstStyle/>
                    <a:p>
                      <a:pPr algn="l"/>
                      <a:r>
                        <a:rPr lang="en-US" sz="800" dirty="0" err="1"/>
                        <a:t>locat</a:t>
                      </a:r>
                      <a:r>
                        <a:rPr lang="en-US" sz="800" dirty="0"/>
                        <a:t>*</a:t>
                      </a:r>
                    </a:p>
                  </a:txBody>
                  <a:tcPr anchor="ctr"/>
                </a:tc>
                <a:tc>
                  <a:txBody>
                    <a:bodyPr/>
                    <a:lstStyle/>
                    <a:p>
                      <a:pPr algn="l"/>
                      <a:r>
                        <a:rPr lang="en-US" sz="800" dirty="0"/>
                        <a:t>quantile</a:t>
                      </a:r>
                    </a:p>
                  </a:txBody>
                  <a:tcPr anchor="ctr"/>
                </a:tc>
                <a:tc>
                  <a:txBody>
                    <a:bodyPr/>
                    <a:lstStyle/>
                    <a:p>
                      <a:pPr algn="l"/>
                      <a:r>
                        <a:rPr lang="en-US" sz="800" dirty="0" err="1"/>
                        <a:t>disability_status</a:t>
                      </a:r>
                      <a:endParaRPr lang="en-US" sz="800" dirty="0"/>
                    </a:p>
                  </a:txBody>
                  <a:tcPr anchor="ctr"/>
                </a:tc>
                <a:tc>
                  <a:txBody>
                    <a:bodyPr/>
                    <a:lstStyle/>
                    <a:p>
                      <a:pPr algn="l"/>
                      <a:r>
                        <a:rPr lang="en-US" sz="800" dirty="0" err="1"/>
                        <a:t>comp_break</a:t>
                      </a:r>
                      <a:r>
                        <a:rPr lang="en-US" sz="800" dirty="0"/>
                        <a:t>*</a:t>
                      </a:r>
                    </a:p>
                  </a:txBody>
                  <a:tcPr anchor="ctr"/>
                </a:tc>
                <a:tc>
                  <a:txBody>
                    <a:bodyPr/>
                    <a:lstStyle/>
                    <a:p>
                      <a:pPr algn="l"/>
                      <a:r>
                        <a:rPr lang="en-US" sz="800" dirty="0" err="1"/>
                        <a:t>unit_measure</a:t>
                      </a:r>
                      <a:endParaRPr lang="en-US" sz="800" dirty="0"/>
                    </a:p>
                  </a:txBody>
                  <a:tcPr anchor="ctr"/>
                </a:tc>
                <a:tc>
                  <a:txBody>
                    <a:bodyPr/>
                    <a:lstStyle/>
                    <a:p>
                      <a:pPr algn="l"/>
                      <a:r>
                        <a:rPr lang="en-US" sz="800" dirty="0" err="1"/>
                        <a:t>mult</a:t>
                      </a:r>
                      <a:r>
                        <a:rPr lang="en-US" sz="800" dirty="0"/>
                        <a:t>.</a:t>
                      </a:r>
                    </a:p>
                  </a:txBody>
                  <a:tcPr anchor="ctr"/>
                </a:tc>
                <a:extLst>
                  <a:ext uri="{0D108BD9-81ED-4DB2-BD59-A6C34878D82A}">
                    <a16:rowId xmlns:a16="http://schemas.microsoft.com/office/drawing/2014/main" val="3317969222"/>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rPr>
                        <a:t>[2.c.1] Countries recording moderately high food prices (%)</a:t>
                      </a:r>
                      <a:endParaRPr lang="en-US" sz="1000" dirty="0"/>
                    </a:p>
                  </a:txBody>
                  <a:tcPr anchor="ctr"/>
                </a:tc>
                <a:tc>
                  <a:txBody>
                    <a:bodyPr/>
                    <a:lstStyle/>
                    <a:p>
                      <a:pPr algn="l"/>
                      <a:r>
                        <a:rPr lang="en-US" sz="800" dirty="0"/>
                        <a:t>AG_FPA_HMFP</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SPL_M</a:t>
                      </a:r>
                    </a:p>
                  </a:txBody>
                  <a:tcPr anchor="ctr"/>
                </a:tc>
                <a:tc>
                  <a:txBody>
                    <a:bodyPr/>
                    <a:lstStyle/>
                    <a:p>
                      <a:pPr algn="l"/>
                      <a:r>
                        <a:rPr lang="en-US" sz="800" dirty="0"/>
                        <a:t>PT</a:t>
                      </a:r>
                    </a:p>
                  </a:txBody>
                  <a:tcPr anchor="ctr"/>
                </a:tc>
                <a:tc>
                  <a:txBody>
                    <a:bodyPr/>
                    <a:lstStyle/>
                    <a:p>
                      <a:pPr algn="l"/>
                      <a:r>
                        <a:rPr lang="en-US" sz="800" dirty="0"/>
                        <a:t>0</a:t>
                      </a:r>
                    </a:p>
                  </a:txBody>
                  <a:tcPr anchor="ctr"/>
                </a:tc>
                <a:extLst>
                  <a:ext uri="{0D108BD9-81ED-4DB2-BD59-A6C34878D82A}">
                    <a16:rowId xmlns:a16="http://schemas.microsoft.com/office/drawing/2014/main" val="563371489"/>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dirty="0"/>
                        <a:t>[4.6.1] Population achieving a fixed level of proficiency in writing a computer program in specialized languages (%)</a:t>
                      </a:r>
                    </a:p>
                  </a:txBody>
                  <a:tcPr anchor="ctr"/>
                </a:tc>
                <a:tc>
                  <a:txBody>
                    <a:bodyPr/>
                    <a:lstStyle/>
                    <a:p>
                      <a:pPr algn="l"/>
                      <a:r>
                        <a:rPr lang="en-US" sz="800" dirty="0"/>
                        <a:t>SE_ADT_FUNS</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SKILL_ICTPRGM</a:t>
                      </a:r>
                    </a:p>
                  </a:txBody>
                  <a:tcPr anchor="ctr"/>
                </a:tc>
                <a:tc>
                  <a:txBody>
                    <a:bodyPr/>
                    <a:lstStyle/>
                    <a:p>
                      <a:pPr algn="l"/>
                      <a:r>
                        <a:rPr lang="en-US" sz="800" dirty="0"/>
                        <a:t>PT</a:t>
                      </a:r>
                    </a:p>
                  </a:txBody>
                  <a:tcPr anchor="ctr"/>
                </a:tc>
                <a:tc>
                  <a:txBody>
                    <a:bodyPr/>
                    <a:lstStyle/>
                    <a:p>
                      <a:pPr algn="l"/>
                      <a:r>
                        <a:rPr lang="en-US" sz="800" dirty="0"/>
                        <a:t>0</a:t>
                      </a:r>
                    </a:p>
                  </a:txBody>
                  <a:tcPr anchor="ctr"/>
                </a:tc>
                <a:extLst>
                  <a:ext uri="{0D108BD9-81ED-4DB2-BD59-A6C34878D82A}">
                    <a16:rowId xmlns:a16="http://schemas.microsoft.com/office/drawing/2014/main" val="3211326149"/>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dirty="0"/>
                        <a:t>[8.10.2] Account ownership at a financial institution, richest 60% ( age 25+) (%)</a:t>
                      </a:r>
                    </a:p>
                  </a:txBody>
                  <a:tcPr anchor="ctr"/>
                </a:tc>
                <a:tc>
                  <a:txBody>
                    <a:bodyPr/>
                    <a:lstStyle/>
                    <a:p>
                      <a:pPr algn="l"/>
                      <a:r>
                        <a:rPr lang="en-US" sz="800" dirty="0"/>
                        <a:t>FB_BNK_ACCSS</a:t>
                      </a:r>
                    </a:p>
                  </a:txBody>
                  <a:tcPr anchor="ctr"/>
                </a:tc>
                <a:tc>
                  <a:txBody>
                    <a:bodyPr/>
                    <a:lstStyle/>
                    <a:p>
                      <a:pPr algn="l"/>
                      <a:r>
                        <a:rPr lang="en-US" sz="800" dirty="0"/>
                        <a:t>Y_GE25</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R60</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PT</a:t>
                      </a:r>
                    </a:p>
                  </a:txBody>
                  <a:tcPr anchor="ctr"/>
                </a:tc>
                <a:tc>
                  <a:txBody>
                    <a:bodyPr/>
                    <a:lstStyle/>
                    <a:p>
                      <a:pPr algn="l"/>
                      <a:r>
                        <a:rPr lang="en-US" sz="800" dirty="0"/>
                        <a:t>0</a:t>
                      </a:r>
                    </a:p>
                  </a:txBody>
                  <a:tcPr anchor="ctr"/>
                </a:tc>
                <a:extLst>
                  <a:ext uri="{0D108BD9-81ED-4DB2-BD59-A6C34878D82A}">
                    <a16:rowId xmlns:a16="http://schemas.microsoft.com/office/drawing/2014/main" val="1333741779"/>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dirty="0"/>
                        <a:t>[1.1.1] Youth rural population below the international poverty line (%)</a:t>
                      </a:r>
                    </a:p>
                  </a:txBody>
                  <a:tcPr anchor="ctr"/>
                </a:tc>
                <a:tc>
                  <a:txBody>
                    <a:bodyPr/>
                    <a:lstStyle/>
                    <a:p>
                      <a:pPr algn="l"/>
                      <a:r>
                        <a:rPr lang="en-US" sz="800" dirty="0"/>
                        <a:t>SI_POV_DAY1</a:t>
                      </a:r>
                    </a:p>
                  </a:txBody>
                  <a:tcPr anchor="ctr"/>
                </a:tc>
                <a:tc>
                  <a:txBody>
                    <a:bodyPr/>
                    <a:lstStyle/>
                    <a:p>
                      <a:pPr algn="l"/>
                      <a:r>
                        <a:rPr lang="en-US" sz="800" dirty="0"/>
                        <a:t>Y14T25</a:t>
                      </a:r>
                    </a:p>
                  </a:txBody>
                  <a:tcPr anchor="ctr"/>
                </a:tc>
                <a:tc>
                  <a:txBody>
                    <a:bodyPr/>
                    <a:lstStyle/>
                    <a:p>
                      <a:pPr algn="l"/>
                      <a:r>
                        <a:rPr lang="en-US" sz="800" dirty="0"/>
                        <a:t>_T</a:t>
                      </a:r>
                    </a:p>
                  </a:txBody>
                  <a:tcPr anchor="ctr"/>
                </a:tc>
                <a:tc>
                  <a:txBody>
                    <a:bodyPr/>
                    <a:lstStyle/>
                    <a:p>
                      <a:pPr algn="l"/>
                      <a:r>
                        <a:rPr lang="en-US" sz="800" dirty="0"/>
                        <a:t>R</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PT</a:t>
                      </a:r>
                    </a:p>
                  </a:txBody>
                  <a:tcPr anchor="ctr"/>
                </a:tc>
                <a:tc>
                  <a:txBody>
                    <a:bodyPr/>
                    <a:lstStyle/>
                    <a:p>
                      <a:pPr algn="l"/>
                      <a:r>
                        <a:rPr lang="en-US" sz="800" dirty="0"/>
                        <a:t>0</a:t>
                      </a:r>
                    </a:p>
                  </a:txBody>
                  <a:tcPr anchor="ctr"/>
                </a:tc>
                <a:extLst>
                  <a:ext uri="{0D108BD9-81ED-4DB2-BD59-A6C34878D82A}">
                    <a16:rowId xmlns:a16="http://schemas.microsoft.com/office/drawing/2014/main" val="1143124675"/>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dirty="0"/>
                        <a:t>[1.3.1] </a:t>
                      </a:r>
                      <a:r>
                        <a:rPr lang="en-US" sz="1000" b="0" i="0" u="none" strike="noStrike" dirty="0">
                          <a:solidFill>
                            <a:srgbClr val="000000"/>
                          </a:solidFill>
                          <a:effectLst/>
                        </a:rPr>
                        <a:t>Mothers with newborns receiving a maternity cash benefit (%)</a:t>
                      </a:r>
                      <a:endParaRPr lang="en-US" sz="1000" dirty="0">
                        <a:solidFill>
                          <a:srgbClr val="000000"/>
                        </a:solidFill>
                      </a:endParaRPr>
                    </a:p>
                  </a:txBody>
                  <a:tcPr anchor="ctr"/>
                </a:tc>
                <a:tc>
                  <a:txBody>
                    <a:bodyPr/>
                    <a:lstStyle/>
                    <a:p>
                      <a:pPr algn="l"/>
                      <a:r>
                        <a:rPr lang="en-US" sz="800" dirty="0"/>
                        <a:t>SI_COV_MATNL</a:t>
                      </a:r>
                    </a:p>
                  </a:txBody>
                  <a:tcPr anchor="ctr"/>
                </a:tc>
                <a:tc>
                  <a:txBody>
                    <a:bodyPr/>
                    <a:lstStyle/>
                    <a:p>
                      <a:pPr algn="l"/>
                      <a:r>
                        <a:rPr lang="en-US" sz="800" dirty="0"/>
                        <a:t>_T</a:t>
                      </a:r>
                    </a:p>
                  </a:txBody>
                  <a:tcPr anchor="ctr"/>
                </a:tc>
                <a:tc>
                  <a:txBody>
                    <a:bodyPr/>
                    <a:lstStyle/>
                    <a:p>
                      <a:pPr algn="l"/>
                      <a:r>
                        <a:rPr lang="en-US" sz="800" dirty="0"/>
                        <a:t>F</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PT</a:t>
                      </a:r>
                    </a:p>
                  </a:txBody>
                  <a:tcPr anchor="ctr"/>
                </a:tc>
                <a:tc>
                  <a:txBody>
                    <a:bodyPr/>
                    <a:lstStyle/>
                    <a:p>
                      <a:pPr algn="l"/>
                      <a:r>
                        <a:rPr lang="en-US" sz="800" dirty="0"/>
                        <a:t>0</a:t>
                      </a:r>
                    </a:p>
                  </a:txBody>
                  <a:tcPr anchor="ctr"/>
                </a:tc>
                <a:extLst>
                  <a:ext uri="{0D108BD9-81ED-4DB2-BD59-A6C34878D82A}">
                    <a16:rowId xmlns:a16="http://schemas.microsoft.com/office/drawing/2014/main" val="1647381564"/>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rPr>
                        <a:t>[3.7.2] Adolescent birth rate per 1,000 women aged 15-19, urban</a:t>
                      </a:r>
                    </a:p>
                  </a:txBody>
                  <a:tcPr anchor="ctr"/>
                </a:tc>
                <a:tc>
                  <a:txBody>
                    <a:bodyPr/>
                    <a:lstStyle/>
                    <a:p>
                      <a:pPr algn="l"/>
                      <a:r>
                        <a:rPr lang="en-US" sz="800" dirty="0"/>
                        <a:t>SP_DYN_ADKL</a:t>
                      </a:r>
                    </a:p>
                  </a:txBody>
                  <a:tcPr anchor="ctr"/>
                </a:tc>
                <a:tc>
                  <a:txBody>
                    <a:bodyPr/>
                    <a:lstStyle/>
                    <a:p>
                      <a:pPr algn="l"/>
                      <a:r>
                        <a:rPr lang="en-US" sz="800" dirty="0"/>
                        <a:t>Y15T19</a:t>
                      </a:r>
                    </a:p>
                  </a:txBody>
                  <a:tcPr anchor="ctr"/>
                </a:tc>
                <a:tc>
                  <a:txBody>
                    <a:bodyPr/>
                    <a:lstStyle/>
                    <a:p>
                      <a:pPr algn="l"/>
                      <a:r>
                        <a:rPr lang="en-US" sz="800" dirty="0"/>
                        <a:t>F</a:t>
                      </a:r>
                    </a:p>
                  </a:txBody>
                  <a:tcPr anchor="ctr"/>
                </a:tc>
                <a:tc>
                  <a:txBody>
                    <a:bodyPr/>
                    <a:lstStyle/>
                    <a:p>
                      <a:pPr algn="l"/>
                      <a:r>
                        <a:rPr lang="en-US" sz="800" dirty="0"/>
                        <a:t>U</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PER_1000_POP</a:t>
                      </a:r>
                    </a:p>
                  </a:txBody>
                  <a:tcPr anchor="ctr"/>
                </a:tc>
                <a:tc>
                  <a:txBody>
                    <a:bodyPr/>
                    <a:lstStyle/>
                    <a:p>
                      <a:pPr algn="l"/>
                      <a:r>
                        <a:rPr lang="en-US" sz="800" dirty="0"/>
                        <a:t>0</a:t>
                      </a:r>
                    </a:p>
                  </a:txBody>
                  <a:tcPr anchor="ctr"/>
                </a:tc>
                <a:extLst>
                  <a:ext uri="{0D108BD9-81ED-4DB2-BD59-A6C34878D82A}">
                    <a16:rowId xmlns:a16="http://schemas.microsoft.com/office/drawing/2014/main" val="2725991623"/>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dirty="0"/>
                        <a:t>[7.1.1] Urban population with access to electricity (%)</a:t>
                      </a:r>
                    </a:p>
                  </a:txBody>
                  <a:tcPr anchor="ctr"/>
                </a:tc>
                <a:tc>
                  <a:txBody>
                    <a:bodyPr/>
                    <a:lstStyle/>
                    <a:p>
                      <a:pPr algn="l"/>
                      <a:r>
                        <a:rPr lang="en-US" sz="800" dirty="0"/>
                        <a:t>EG_ACS_ELEC</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U</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PT</a:t>
                      </a:r>
                    </a:p>
                  </a:txBody>
                  <a:tcPr anchor="ctr"/>
                </a:tc>
                <a:tc>
                  <a:txBody>
                    <a:bodyPr/>
                    <a:lstStyle/>
                    <a:p>
                      <a:pPr algn="l"/>
                      <a:r>
                        <a:rPr lang="en-US" sz="800" dirty="0"/>
                        <a:t>0</a:t>
                      </a:r>
                    </a:p>
                  </a:txBody>
                  <a:tcPr anchor="ctr"/>
                </a:tc>
                <a:extLst>
                  <a:ext uri="{0D108BD9-81ED-4DB2-BD59-A6C34878D82A}">
                    <a16:rowId xmlns:a16="http://schemas.microsoft.com/office/drawing/2014/main" val="3446347176"/>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dirty="0"/>
                        <a:t>[8.5.2] The unemployment rate, for male disabled youth in the rural area -- 19th ICLS (%)</a:t>
                      </a:r>
                    </a:p>
                  </a:txBody>
                  <a:tcPr anchor="ctr"/>
                </a:tc>
                <a:tc>
                  <a:txBody>
                    <a:bodyPr/>
                    <a:lstStyle/>
                    <a:p>
                      <a:pPr algn="l"/>
                      <a:r>
                        <a:rPr lang="en-US" sz="800" dirty="0"/>
                        <a:t>SL_TLF_UEMDIS_19ICLS</a:t>
                      </a:r>
                    </a:p>
                  </a:txBody>
                  <a:tcPr anchor="ctr"/>
                </a:tc>
                <a:tc>
                  <a:txBody>
                    <a:bodyPr/>
                    <a:lstStyle/>
                    <a:p>
                      <a:pPr algn="l"/>
                      <a:r>
                        <a:rPr lang="en-US" sz="800" dirty="0"/>
                        <a:t>Y14T25</a:t>
                      </a:r>
                    </a:p>
                  </a:txBody>
                  <a:tcPr anchor="ctr"/>
                </a:tc>
                <a:tc>
                  <a:txBody>
                    <a:bodyPr/>
                    <a:lstStyle/>
                    <a:p>
                      <a:pPr algn="l"/>
                      <a:r>
                        <a:rPr lang="en-US" sz="800" dirty="0"/>
                        <a:t>M</a:t>
                      </a:r>
                    </a:p>
                  </a:txBody>
                  <a:tcPr anchor="ctr"/>
                </a:tc>
                <a:tc>
                  <a:txBody>
                    <a:bodyPr/>
                    <a:lstStyle/>
                    <a:p>
                      <a:pPr algn="l"/>
                      <a:r>
                        <a:rPr lang="en-US" sz="800" dirty="0"/>
                        <a:t>R</a:t>
                      </a:r>
                    </a:p>
                  </a:txBody>
                  <a:tcPr anchor="ctr"/>
                </a:tc>
                <a:tc>
                  <a:txBody>
                    <a:bodyPr/>
                    <a:lstStyle/>
                    <a:p>
                      <a:pPr algn="l"/>
                      <a:r>
                        <a:rPr lang="en-US" sz="800" dirty="0"/>
                        <a:t>_T</a:t>
                      </a:r>
                    </a:p>
                  </a:txBody>
                  <a:tcPr anchor="ctr"/>
                </a:tc>
                <a:tc>
                  <a:txBody>
                    <a:bodyPr/>
                    <a:lstStyle/>
                    <a:p>
                      <a:pPr algn="l"/>
                      <a:r>
                        <a:rPr lang="en-US" sz="800" dirty="0"/>
                        <a:t>PD</a:t>
                      </a:r>
                    </a:p>
                  </a:txBody>
                  <a:tcPr anchor="ctr"/>
                </a:tc>
                <a:tc>
                  <a:txBody>
                    <a:bodyPr/>
                    <a:lstStyle/>
                    <a:p>
                      <a:pPr algn="l"/>
                      <a:r>
                        <a:rPr lang="en-US" sz="800" dirty="0"/>
                        <a:t>_T</a:t>
                      </a:r>
                    </a:p>
                  </a:txBody>
                  <a:tcPr anchor="ctr"/>
                </a:tc>
                <a:tc>
                  <a:txBody>
                    <a:bodyPr/>
                    <a:lstStyle/>
                    <a:p>
                      <a:pPr algn="l"/>
                      <a:r>
                        <a:rPr lang="en-US" sz="800" dirty="0"/>
                        <a:t>PT</a:t>
                      </a:r>
                    </a:p>
                  </a:txBody>
                  <a:tcPr anchor="ctr"/>
                </a:tc>
                <a:tc>
                  <a:txBody>
                    <a:bodyPr/>
                    <a:lstStyle/>
                    <a:p>
                      <a:pPr algn="l"/>
                      <a:r>
                        <a:rPr lang="en-US" sz="800" dirty="0"/>
                        <a:t>0</a:t>
                      </a:r>
                    </a:p>
                  </a:txBody>
                  <a:tcPr anchor="ctr"/>
                </a:tc>
                <a:extLst>
                  <a:ext uri="{0D108BD9-81ED-4DB2-BD59-A6C34878D82A}">
                    <a16:rowId xmlns:a16="http://schemas.microsoft.com/office/drawing/2014/main" val="2092694004"/>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dirty="0"/>
                        <a:t>[15.1.1] Forest area (hectares)</a:t>
                      </a:r>
                    </a:p>
                  </a:txBody>
                  <a:tcPr anchor="ctr"/>
                </a:tc>
                <a:tc>
                  <a:txBody>
                    <a:bodyPr/>
                    <a:lstStyle/>
                    <a:p>
                      <a:pPr algn="l"/>
                      <a:r>
                        <a:rPr lang="en-US" sz="800" dirty="0"/>
                        <a:t>AG_LND_FRSTN</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HA</a:t>
                      </a:r>
                    </a:p>
                  </a:txBody>
                  <a:tcPr anchor="ctr"/>
                </a:tc>
                <a:tc>
                  <a:txBody>
                    <a:bodyPr/>
                    <a:lstStyle/>
                    <a:p>
                      <a:pPr algn="l"/>
                      <a:r>
                        <a:rPr lang="en-US" sz="800" dirty="0"/>
                        <a:t>3</a:t>
                      </a:r>
                    </a:p>
                  </a:txBody>
                  <a:tcPr anchor="ctr"/>
                </a:tc>
                <a:extLst>
                  <a:ext uri="{0D108BD9-81ED-4DB2-BD59-A6C34878D82A}">
                    <a16:rowId xmlns:a16="http://schemas.microsoft.com/office/drawing/2014/main" val="757598308"/>
                  </a:ext>
                </a:extLst>
              </a:tr>
              <a:tr h="3337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dirty="0"/>
                        <a:t>[16.9.1] Rural children under 5 years of age with birth registered (%), female</a:t>
                      </a:r>
                    </a:p>
                  </a:txBody>
                  <a:tcPr anchor="ctr"/>
                </a:tc>
                <a:tc>
                  <a:txBody>
                    <a:bodyPr/>
                    <a:lstStyle/>
                    <a:p>
                      <a:pPr algn="l"/>
                      <a:r>
                        <a:rPr lang="en-US" sz="800" dirty="0"/>
                        <a:t>SG_REG_BRTH</a:t>
                      </a:r>
                    </a:p>
                  </a:txBody>
                  <a:tcPr anchor="ctr"/>
                </a:tc>
                <a:tc>
                  <a:txBody>
                    <a:bodyPr/>
                    <a:lstStyle/>
                    <a:p>
                      <a:pPr algn="l"/>
                      <a:r>
                        <a:rPr lang="en-US" sz="800" dirty="0"/>
                        <a:t>Y0T4</a:t>
                      </a:r>
                    </a:p>
                  </a:txBody>
                  <a:tcPr anchor="ctr"/>
                </a:tc>
                <a:tc>
                  <a:txBody>
                    <a:bodyPr/>
                    <a:lstStyle/>
                    <a:p>
                      <a:pPr algn="l"/>
                      <a:r>
                        <a:rPr lang="en-US" sz="800" dirty="0"/>
                        <a:t>F</a:t>
                      </a:r>
                    </a:p>
                  </a:txBody>
                  <a:tcPr anchor="ctr"/>
                </a:tc>
                <a:tc>
                  <a:txBody>
                    <a:bodyPr/>
                    <a:lstStyle/>
                    <a:p>
                      <a:pPr algn="l"/>
                      <a:r>
                        <a:rPr lang="en-US" sz="800" dirty="0"/>
                        <a:t>R</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_T</a:t>
                      </a:r>
                    </a:p>
                  </a:txBody>
                  <a:tcPr anchor="ctr"/>
                </a:tc>
                <a:tc>
                  <a:txBody>
                    <a:bodyPr/>
                    <a:lstStyle/>
                    <a:p>
                      <a:pPr algn="l"/>
                      <a:r>
                        <a:rPr lang="en-US" sz="800" dirty="0"/>
                        <a:t>PT</a:t>
                      </a:r>
                    </a:p>
                  </a:txBody>
                  <a:tcPr anchor="ctr"/>
                </a:tc>
                <a:tc>
                  <a:txBody>
                    <a:bodyPr/>
                    <a:lstStyle/>
                    <a:p>
                      <a:pPr algn="l"/>
                      <a:r>
                        <a:rPr lang="en-US" sz="800" dirty="0"/>
                        <a:t>0</a:t>
                      </a:r>
                    </a:p>
                  </a:txBody>
                  <a:tcPr anchor="ctr"/>
                </a:tc>
                <a:extLst>
                  <a:ext uri="{0D108BD9-81ED-4DB2-BD59-A6C34878D82A}">
                    <a16:rowId xmlns:a16="http://schemas.microsoft.com/office/drawing/2014/main" val="2977432504"/>
                  </a:ext>
                </a:extLst>
              </a:tr>
            </a:tbl>
          </a:graphicData>
        </a:graphic>
      </p:graphicFrame>
      <p:sp>
        <p:nvSpPr>
          <p:cNvPr id="2" name="Slide Number Placeholder 1">
            <a:extLst>
              <a:ext uri="{FF2B5EF4-FFF2-40B4-BE49-F238E27FC236}">
                <a16:creationId xmlns:a16="http://schemas.microsoft.com/office/drawing/2014/main" id="{84B65582-AAE3-0ECD-473C-86B3C3BF498D}"/>
              </a:ext>
            </a:extLst>
          </p:cNvPr>
          <p:cNvSpPr>
            <a:spLocks noGrp="1"/>
          </p:cNvSpPr>
          <p:nvPr>
            <p:ph type="sldNum" sz="quarter" idx="12"/>
          </p:nvPr>
        </p:nvSpPr>
        <p:spPr/>
        <p:txBody>
          <a:bodyPr/>
          <a:lstStyle/>
          <a:p>
            <a:fld id="{C9CA4384-AE8E-46E5-BBCD-64CFDC07B3E9}" type="slidenum">
              <a:rPr lang="en-US" smtClean="0"/>
              <a:t>56</a:t>
            </a:fld>
            <a:endParaRPr lang="en-US"/>
          </a:p>
        </p:txBody>
      </p:sp>
    </p:spTree>
    <p:custDataLst>
      <p:tags r:id="rId1"/>
    </p:custDataLst>
    <p:extLst>
      <p:ext uri="{BB962C8B-B14F-4D97-AF65-F5344CB8AC3E}">
        <p14:creationId xmlns:p14="http://schemas.microsoft.com/office/powerpoint/2010/main" val="8636142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5FAE52-7F33-411B-B568-44554FF341AB}"/>
              </a:ext>
            </a:extLst>
          </p:cNvPr>
          <p:cNvSpPr txBox="1"/>
          <p:nvPr/>
        </p:nvSpPr>
        <p:spPr>
          <a:xfrm>
            <a:off x="382772" y="431747"/>
            <a:ext cx="6549655" cy="369332"/>
          </a:xfrm>
          <a:prstGeom prst="rect">
            <a:avLst/>
          </a:prstGeom>
          <a:noFill/>
        </p:spPr>
        <p:txBody>
          <a:bodyPr wrap="square">
            <a:spAutoFit/>
          </a:bodyPr>
          <a:lstStyle/>
          <a:p>
            <a:r>
              <a:rPr lang="en-US" dirty="0">
                <a:solidFill>
                  <a:schemeClr val="bg2">
                    <a:lumMod val="25000"/>
                  </a:schemeClr>
                </a:solidFill>
              </a:rPr>
              <a:t>Dos &amp; Don’ts</a:t>
            </a:r>
          </a:p>
        </p:txBody>
      </p:sp>
      <p:sp>
        <p:nvSpPr>
          <p:cNvPr id="3" name="TextBox 2">
            <a:extLst>
              <a:ext uri="{FF2B5EF4-FFF2-40B4-BE49-F238E27FC236}">
                <a16:creationId xmlns:a16="http://schemas.microsoft.com/office/drawing/2014/main" id="{7D4A96E5-2D6C-4D47-B4D6-E81EF3AB5647}"/>
              </a:ext>
            </a:extLst>
          </p:cNvPr>
          <p:cNvSpPr txBox="1"/>
          <p:nvPr/>
        </p:nvSpPr>
        <p:spPr>
          <a:xfrm>
            <a:off x="346710" y="1083594"/>
            <a:ext cx="8450580" cy="3659592"/>
          </a:xfrm>
          <a:prstGeom prst="rect">
            <a:avLst/>
          </a:prstGeom>
          <a:noFill/>
        </p:spPr>
        <p:txBody>
          <a:bodyPr wrap="square" rtlCol="0">
            <a:spAutoFit/>
          </a:bodyPr>
          <a:lstStyle/>
          <a:p>
            <a:pPr>
              <a:lnSpc>
                <a:spcPts val="2000"/>
              </a:lnSpc>
              <a:buFont typeface="Wingdings" panose="05000000000000000000" pitchFamily="2" charset="2"/>
              <a:buChar char="Ø"/>
            </a:pPr>
            <a:r>
              <a:rPr lang="en-US" sz="1200" dirty="0"/>
              <a:t>Map internal code lists to DSD code lists.</a:t>
            </a:r>
          </a:p>
          <a:p>
            <a:pPr>
              <a:lnSpc>
                <a:spcPts val="2000"/>
              </a:lnSpc>
              <a:buFont typeface="Wingdings" panose="05000000000000000000" pitchFamily="2" charset="2"/>
              <a:buChar char="Ø"/>
            </a:pPr>
            <a:r>
              <a:rPr lang="en-US" sz="1200" dirty="0"/>
              <a:t>Preferably store transcoded codes in external files.</a:t>
            </a:r>
          </a:p>
          <a:p>
            <a:pPr>
              <a:lnSpc>
                <a:spcPts val="2000"/>
              </a:lnSpc>
              <a:buFont typeface="Wingdings" panose="05000000000000000000" pitchFamily="2" charset="2"/>
              <a:buChar char="Ø"/>
            </a:pPr>
            <a:r>
              <a:rPr lang="en-US" sz="1200" dirty="0"/>
              <a:t>Familiarity with the </a:t>
            </a:r>
            <a:r>
              <a:rPr lang="en-US" sz="1200" dirty="0">
                <a:hlinkClick r:id="rId5"/>
              </a:rPr>
              <a:t>SDG DSD code lists</a:t>
            </a:r>
            <a:r>
              <a:rPr lang="en-US" sz="1200" dirty="0"/>
              <a:t>.</a:t>
            </a:r>
          </a:p>
          <a:p>
            <a:pPr>
              <a:lnSpc>
                <a:spcPts val="2000"/>
              </a:lnSpc>
              <a:buFont typeface="Wingdings" panose="05000000000000000000" pitchFamily="2" charset="2"/>
              <a:buChar char="Ø"/>
            </a:pPr>
            <a:r>
              <a:rPr lang="en-US" sz="1200" dirty="0"/>
              <a:t>Familiarity with </a:t>
            </a:r>
            <a:r>
              <a:rPr lang="en-US" sz="1200" dirty="0">
                <a:hlinkClick r:id="rId6"/>
              </a:rPr>
              <a:t>SDG Content Constraint</a:t>
            </a:r>
            <a:r>
              <a:rPr lang="en-US" sz="1200" dirty="0"/>
              <a:t>.</a:t>
            </a:r>
          </a:p>
          <a:p>
            <a:pPr>
              <a:lnSpc>
                <a:spcPts val="2000"/>
              </a:lnSpc>
              <a:buFont typeface="Wingdings" panose="05000000000000000000" pitchFamily="2" charset="2"/>
              <a:buChar char="Ø"/>
            </a:pPr>
            <a:r>
              <a:rPr lang="en-US" sz="1200" dirty="0"/>
              <a:t>Use a Standard Excel template.</a:t>
            </a:r>
          </a:p>
          <a:p>
            <a:pPr>
              <a:lnSpc>
                <a:spcPts val="2000"/>
              </a:lnSpc>
              <a:buFont typeface="Wingdings" panose="05000000000000000000" pitchFamily="2" charset="2"/>
              <a:buChar char="Ø"/>
            </a:pPr>
            <a:r>
              <a:rPr lang="en-US" sz="1200" dirty="0"/>
              <a:t>For </a:t>
            </a:r>
            <a:r>
              <a:rPr lang="en-US" sz="1200" u="sng" dirty="0"/>
              <a:t>attributes</a:t>
            </a:r>
            <a:r>
              <a:rPr lang="en-US" sz="1200" dirty="0"/>
              <a:t>; avoid adding unnecessary columns, if they can be mapped using FIX as the type of the position.</a:t>
            </a:r>
          </a:p>
          <a:p>
            <a:pPr>
              <a:lnSpc>
                <a:spcPts val="2000"/>
              </a:lnSpc>
              <a:buFont typeface="Wingdings" panose="05000000000000000000" pitchFamily="2" charset="2"/>
              <a:buChar char="Ø"/>
            </a:pPr>
            <a:r>
              <a:rPr lang="en-US" sz="1200" dirty="0"/>
              <a:t>It is recommended to use MIXED as the position type for </a:t>
            </a:r>
            <a:r>
              <a:rPr lang="en-US" sz="1200" u="sng" dirty="0"/>
              <a:t>dimensions</a:t>
            </a:r>
            <a:r>
              <a:rPr lang="en-US" sz="1200" dirty="0"/>
              <a:t>.</a:t>
            </a:r>
          </a:p>
          <a:p>
            <a:pPr>
              <a:lnSpc>
                <a:spcPts val="2000"/>
              </a:lnSpc>
              <a:buFont typeface="Wingdings" panose="05000000000000000000" pitchFamily="2" charset="2"/>
              <a:buChar char="Ø"/>
            </a:pPr>
            <a:r>
              <a:rPr lang="en-US" sz="1200" dirty="0"/>
              <a:t>For data with non-standard codes, move to sheet “VAL”</a:t>
            </a:r>
          </a:p>
          <a:p>
            <a:pPr>
              <a:lnSpc>
                <a:spcPts val="2000"/>
              </a:lnSpc>
              <a:buFont typeface="Wingdings" panose="05000000000000000000" pitchFamily="2" charset="2"/>
              <a:buChar char="Ø"/>
            </a:pPr>
            <a:r>
              <a:rPr lang="en-US" sz="1200" dirty="0"/>
              <a:t>Check if the attribute UNIT_MULT is specified correctly.</a:t>
            </a:r>
          </a:p>
          <a:p>
            <a:pPr>
              <a:lnSpc>
                <a:spcPts val="2000"/>
              </a:lnSpc>
              <a:buFont typeface="Wingdings" panose="05000000000000000000" pitchFamily="2" charset="2"/>
              <a:buChar char="Ø"/>
            </a:pPr>
            <a:r>
              <a:rPr lang="en-US" sz="1200" dirty="0"/>
              <a:t>Validate against dataflow </a:t>
            </a:r>
            <a:r>
              <a:rPr lang="en-US" sz="1200" b="1" dirty="0"/>
              <a:t>DF_SDG_GLC</a:t>
            </a:r>
            <a:r>
              <a:rPr lang="en-US" sz="1200" dirty="0"/>
              <a:t> </a:t>
            </a:r>
            <a:r>
              <a:rPr lang="en-US" sz="1200" dirty="0">
                <a:sym typeface="Wingdings" panose="05000000000000000000" pitchFamily="2" charset="2"/>
              </a:rPr>
              <a:t></a:t>
            </a:r>
            <a:r>
              <a:rPr lang="en-US" sz="1200" dirty="0"/>
              <a:t> REPORTING_TYPE= N.</a:t>
            </a:r>
          </a:p>
          <a:p>
            <a:pPr>
              <a:lnSpc>
                <a:spcPts val="2000"/>
              </a:lnSpc>
              <a:buFont typeface="Wingdings" panose="05000000000000000000" pitchFamily="2" charset="2"/>
              <a:buChar char="Ø"/>
            </a:pPr>
            <a:r>
              <a:rPr lang="en-US" sz="1200" dirty="0"/>
              <a:t>Adding the date of the last update when you updated your datasets.</a:t>
            </a:r>
          </a:p>
          <a:p>
            <a:pPr>
              <a:lnSpc>
                <a:spcPts val="2000"/>
              </a:lnSpc>
              <a:buFont typeface="Wingdings" panose="05000000000000000000" pitchFamily="2" charset="2"/>
              <a:buChar char="Ø"/>
            </a:pPr>
            <a:r>
              <a:rPr lang="en-US" sz="1200" dirty="0"/>
              <a:t>Review SDMX converter error messages and correct them, until you get no error.</a:t>
            </a:r>
          </a:p>
          <a:p>
            <a:pPr>
              <a:lnSpc>
                <a:spcPts val="2000"/>
              </a:lnSpc>
              <a:buFont typeface="Wingdings" panose="05000000000000000000" pitchFamily="2" charset="2"/>
              <a:buChar char="Ø"/>
            </a:pPr>
            <a:r>
              <a:rPr lang="en-US" sz="1200" dirty="0"/>
              <a:t>Review your coding and transcoding, even if the converter doesn’t report any error.</a:t>
            </a:r>
          </a:p>
          <a:p>
            <a:pPr>
              <a:lnSpc>
                <a:spcPts val="2000"/>
              </a:lnSpc>
              <a:buFont typeface="Wingdings" panose="05000000000000000000" pitchFamily="2" charset="2"/>
              <a:buChar char="Ø"/>
            </a:pPr>
            <a:r>
              <a:rPr lang="en-US" sz="1200" dirty="0"/>
              <a:t>Practice, Practice, and Practice! </a:t>
            </a:r>
          </a:p>
        </p:txBody>
      </p:sp>
      <p:sp>
        <p:nvSpPr>
          <p:cNvPr id="4" name="Slide Number Placeholder 3">
            <a:extLst>
              <a:ext uri="{FF2B5EF4-FFF2-40B4-BE49-F238E27FC236}">
                <a16:creationId xmlns:a16="http://schemas.microsoft.com/office/drawing/2014/main" id="{4347892D-231F-E09E-A03D-F002ED9BBD0A}"/>
              </a:ext>
            </a:extLst>
          </p:cNvPr>
          <p:cNvSpPr>
            <a:spLocks noGrp="1"/>
          </p:cNvSpPr>
          <p:nvPr>
            <p:ph type="sldNum" sz="quarter" idx="12"/>
          </p:nvPr>
        </p:nvSpPr>
        <p:spPr/>
        <p:txBody>
          <a:bodyPr/>
          <a:lstStyle/>
          <a:p>
            <a:fld id="{C9CA4384-AE8E-46E5-BBCD-64CFDC07B3E9}" type="slidenum">
              <a:rPr lang="en-US" smtClean="0"/>
              <a:t>57</a:t>
            </a:fld>
            <a:endParaRPr lang="en-US"/>
          </a:p>
        </p:txBody>
      </p:sp>
    </p:spTree>
    <p:custDataLst>
      <p:tags r:id="rId1"/>
    </p:custDataLst>
    <p:extLst>
      <p:ext uri="{BB962C8B-B14F-4D97-AF65-F5344CB8AC3E}">
        <p14:creationId xmlns:p14="http://schemas.microsoft.com/office/powerpoint/2010/main" val="24497567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3745C3-769C-4964-AD6D-B21B99E4990A}"/>
              </a:ext>
            </a:extLst>
          </p:cNvPr>
          <p:cNvSpPr txBox="1"/>
          <p:nvPr/>
        </p:nvSpPr>
        <p:spPr>
          <a:xfrm>
            <a:off x="382772" y="431747"/>
            <a:ext cx="6549655" cy="369332"/>
          </a:xfrm>
          <a:prstGeom prst="rect">
            <a:avLst/>
          </a:prstGeom>
          <a:noFill/>
        </p:spPr>
        <p:txBody>
          <a:bodyPr wrap="square">
            <a:spAutoFit/>
          </a:bodyPr>
          <a:lstStyle/>
          <a:p>
            <a:r>
              <a:rPr lang="en-US" dirty="0">
                <a:solidFill>
                  <a:schemeClr val="bg2">
                    <a:lumMod val="25000"/>
                  </a:schemeClr>
                </a:solidFill>
              </a:rPr>
              <a:t>Useful Links</a:t>
            </a:r>
          </a:p>
        </p:txBody>
      </p:sp>
      <p:graphicFrame>
        <p:nvGraphicFramePr>
          <p:cNvPr id="4" name="Table 4">
            <a:extLst>
              <a:ext uri="{FF2B5EF4-FFF2-40B4-BE49-F238E27FC236}">
                <a16:creationId xmlns:a16="http://schemas.microsoft.com/office/drawing/2014/main" id="{1C50FA0D-D5F3-421A-88AA-908E40D227D4}"/>
              </a:ext>
            </a:extLst>
          </p:cNvPr>
          <p:cNvGraphicFramePr>
            <a:graphicFrameLocks noGrp="1"/>
          </p:cNvGraphicFramePr>
          <p:nvPr>
            <p:extLst>
              <p:ext uri="{D42A27DB-BD31-4B8C-83A1-F6EECF244321}">
                <p14:modId xmlns:p14="http://schemas.microsoft.com/office/powerpoint/2010/main" val="2876031505"/>
              </p:ext>
            </p:extLst>
          </p:nvPr>
        </p:nvGraphicFramePr>
        <p:xfrm>
          <a:off x="1326504" y="733373"/>
          <a:ext cx="6278880" cy="3863340"/>
        </p:xfrm>
        <a:graphic>
          <a:graphicData uri="http://schemas.openxmlformats.org/drawingml/2006/table">
            <a:tbl>
              <a:tblPr firstRow="1" bandRow="1">
                <a:tableStyleId>{5C22544A-7EE6-4342-B048-85BDC9FD1C3A}</a:tableStyleId>
              </a:tblPr>
              <a:tblGrid>
                <a:gridCol w="3249320">
                  <a:extLst>
                    <a:ext uri="{9D8B030D-6E8A-4147-A177-3AD203B41FA5}">
                      <a16:colId xmlns:a16="http://schemas.microsoft.com/office/drawing/2014/main" val="252189261"/>
                    </a:ext>
                  </a:extLst>
                </a:gridCol>
                <a:gridCol w="3029560">
                  <a:extLst>
                    <a:ext uri="{9D8B030D-6E8A-4147-A177-3AD203B41FA5}">
                      <a16:colId xmlns:a16="http://schemas.microsoft.com/office/drawing/2014/main" val="592362293"/>
                    </a:ext>
                  </a:extLst>
                </a:gridCol>
              </a:tblGrid>
              <a:tr h="288000">
                <a:tc>
                  <a:txBody>
                    <a:bodyPr/>
                    <a:lstStyle/>
                    <a:p>
                      <a:endParaRPr lang="en-US" dirty="0"/>
                    </a:p>
                  </a:txBody>
                  <a:tcPr/>
                </a:tc>
                <a:tc>
                  <a:txBody>
                    <a:bodyPr/>
                    <a:lstStyle/>
                    <a:p>
                      <a:r>
                        <a:rPr lang="en-US" dirty="0"/>
                        <a:t>Link</a:t>
                      </a:r>
                    </a:p>
                  </a:txBody>
                  <a:tcPr/>
                </a:tc>
                <a:extLst>
                  <a:ext uri="{0D108BD9-81ED-4DB2-BD59-A6C34878D82A}">
                    <a16:rowId xmlns:a16="http://schemas.microsoft.com/office/drawing/2014/main" val="3991726690"/>
                  </a:ext>
                </a:extLst>
              </a:tr>
              <a:tr h="288000">
                <a:tc>
                  <a:txBody>
                    <a:bodyPr/>
                    <a:lstStyle/>
                    <a:p>
                      <a:r>
                        <a:rPr lang="en-US" dirty="0"/>
                        <a:t>ESCWA SDMX Converter for SDGs</a:t>
                      </a:r>
                    </a:p>
                  </a:txBody>
                  <a:tcPr/>
                </a:tc>
                <a:tc>
                  <a:txBody>
                    <a:bodyPr/>
                    <a:lstStyle/>
                    <a:p>
                      <a:r>
                        <a:rPr lang="en-US" dirty="0">
                          <a:hlinkClick r:id="rId4"/>
                        </a:rPr>
                        <a:t>https://datacatalog.unescwa.org/</a:t>
                      </a:r>
                      <a:r>
                        <a:rPr lang="en-US" dirty="0"/>
                        <a:t> </a:t>
                      </a:r>
                    </a:p>
                  </a:txBody>
                  <a:tcPr/>
                </a:tc>
                <a:extLst>
                  <a:ext uri="{0D108BD9-81ED-4DB2-BD59-A6C34878D82A}">
                    <a16:rowId xmlns:a16="http://schemas.microsoft.com/office/drawing/2014/main" val="632319569"/>
                  </a:ext>
                </a:extLst>
              </a:tr>
              <a:tr h="288000">
                <a:tc>
                  <a:txBody>
                    <a:bodyPr/>
                    <a:lstStyle/>
                    <a:p>
                      <a:r>
                        <a:rPr lang="en-US" dirty="0"/>
                        <a:t>Java</a:t>
                      </a:r>
                    </a:p>
                  </a:txBody>
                  <a:tcPr/>
                </a:tc>
                <a:tc>
                  <a:txBody>
                    <a:bodyPr/>
                    <a:lstStyle/>
                    <a:p>
                      <a:r>
                        <a:rPr lang="en-GB" sz="1350" u="sng" kern="1200" dirty="0">
                          <a:solidFill>
                            <a:schemeClr val="dk1"/>
                          </a:solidFill>
                          <a:effectLst/>
                          <a:latin typeface="+mn-lt"/>
                          <a:ea typeface="+mn-ea"/>
                          <a:cs typeface="+mn-cs"/>
                          <a:hlinkClick r:id="rId5"/>
                        </a:rPr>
                        <a:t>https://java.com/en/download/</a:t>
                      </a:r>
                      <a:endParaRPr lang="en-US" dirty="0"/>
                    </a:p>
                  </a:txBody>
                  <a:tcPr/>
                </a:tc>
                <a:extLst>
                  <a:ext uri="{0D108BD9-81ED-4DB2-BD59-A6C34878D82A}">
                    <a16:rowId xmlns:a16="http://schemas.microsoft.com/office/drawing/2014/main" val="3913793156"/>
                  </a:ext>
                </a:extLst>
              </a:tr>
              <a:tr h="288000">
                <a:tc>
                  <a:txBody>
                    <a:bodyPr/>
                    <a:lstStyle/>
                    <a:p>
                      <a:r>
                        <a:rPr lang="en-US" dirty="0"/>
                        <a:t>Desktop SDMX Converter</a:t>
                      </a:r>
                    </a:p>
                  </a:txBody>
                  <a:tcPr/>
                </a:tc>
                <a:tc>
                  <a:txBody>
                    <a:bodyPr/>
                    <a:lstStyle/>
                    <a:p>
                      <a:r>
                        <a:rPr lang="en-GB" sz="1350" u="sng" kern="1200" dirty="0">
                          <a:solidFill>
                            <a:schemeClr val="dk1"/>
                          </a:solidFill>
                          <a:effectLst/>
                          <a:latin typeface="+mn-lt"/>
                          <a:ea typeface="+mn-ea"/>
                          <a:cs typeface="+mn-cs"/>
                          <a:hlinkClick r:id="rId6"/>
                        </a:rPr>
                        <a:t>https://bit.ly/3CwdjiA</a:t>
                      </a:r>
                      <a:r>
                        <a:rPr lang="en-GB" sz="1350" kern="1200" dirty="0">
                          <a:solidFill>
                            <a:schemeClr val="dk1"/>
                          </a:solidFill>
                          <a:effectLst/>
                          <a:latin typeface="+mn-lt"/>
                          <a:ea typeface="+mn-ea"/>
                          <a:cs typeface="+mn-cs"/>
                        </a:rPr>
                        <a:t> </a:t>
                      </a:r>
                      <a:endParaRPr lang="en-US" dirty="0"/>
                    </a:p>
                  </a:txBody>
                  <a:tcPr/>
                </a:tc>
                <a:extLst>
                  <a:ext uri="{0D108BD9-81ED-4DB2-BD59-A6C34878D82A}">
                    <a16:rowId xmlns:a16="http://schemas.microsoft.com/office/drawing/2014/main" val="702792377"/>
                  </a:ext>
                </a:extLst>
              </a:tr>
              <a:tr h="288000">
                <a:tc>
                  <a:txBody>
                    <a:bodyPr/>
                    <a:lstStyle/>
                    <a:p>
                      <a:r>
                        <a:rPr lang="en-US" dirty="0"/>
                        <a:t>Europa SDMX Online Converter</a:t>
                      </a:r>
                    </a:p>
                  </a:txBody>
                  <a:tcPr/>
                </a:tc>
                <a:tc>
                  <a:txBody>
                    <a:bodyPr/>
                    <a:lstStyle/>
                    <a:p>
                      <a:r>
                        <a:rPr lang="en-US" dirty="0">
                          <a:hlinkClick r:id="rId7"/>
                        </a:rPr>
                        <a:t>https://bit.ly/3HA28cg</a:t>
                      </a:r>
                      <a:r>
                        <a:rPr lang="en-US" dirty="0"/>
                        <a:t> </a:t>
                      </a:r>
                    </a:p>
                  </a:txBody>
                  <a:tcPr/>
                </a:tc>
                <a:extLst>
                  <a:ext uri="{0D108BD9-81ED-4DB2-BD59-A6C34878D82A}">
                    <a16:rowId xmlns:a16="http://schemas.microsoft.com/office/drawing/2014/main" val="991782282"/>
                  </a:ext>
                </a:extLst>
              </a:tr>
              <a:tr h="288000">
                <a:tc>
                  <a:txBody>
                    <a:bodyPr/>
                    <a:lstStyle/>
                    <a:p>
                      <a:r>
                        <a:rPr lang="en-US" dirty="0"/>
                        <a:t>ESCWA - Series of SDMX Trainings</a:t>
                      </a:r>
                    </a:p>
                  </a:txBody>
                  <a:tcPr/>
                </a:tc>
                <a:tc>
                  <a:txBody>
                    <a:bodyPr/>
                    <a:lstStyle/>
                    <a:p>
                      <a:r>
                        <a:rPr lang="en-US" dirty="0">
                          <a:hlinkClick r:id="rId8"/>
                        </a:rPr>
                        <a:t>https://bit.ly/3y51Kzg</a:t>
                      </a:r>
                      <a:r>
                        <a:rPr lang="en-US" dirty="0"/>
                        <a:t> </a:t>
                      </a:r>
                    </a:p>
                  </a:txBody>
                  <a:tcPr/>
                </a:tc>
                <a:extLst>
                  <a:ext uri="{0D108BD9-81ED-4DB2-BD59-A6C34878D82A}">
                    <a16:rowId xmlns:a16="http://schemas.microsoft.com/office/drawing/2014/main" val="52032404"/>
                  </a:ext>
                </a:extLst>
              </a:tr>
              <a:tr h="288000">
                <a:tc>
                  <a:txBody>
                    <a:bodyPr/>
                    <a:lstStyle/>
                    <a:p>
                      <a:r>
                        <a:rPr lang="en-US" dirty="0"/>
                        <a:t>ESCWA - SDMX Crash Course I</a:t>
                      </a:r>
                    </a:p>
                  </a:txBody>
                  <a:tcPr/>
                </a:tc>
                <a:tc>
                  <a:txBody>
                    <a:bodyPr/>
                    <a:lstStyle/>
                    <a:p>
                      <a:r>
                        <a:rPr lang="en-US" dirty="0">
                          <a:hlinkClick r:id="rId9"/>
                        </a:rPr>
                        <a:t>https://bit.ly/3MZQ5Gc</a:t>
                      </a:r>
                      <a:r>
                        <a:rPr lang="en-US" dirty="0"/>
                        <a:t> </a:t>
                      </a:r>
                    </a:p>
                  </a:txBody>
                  <a:tcPr/>
                </a:tc>
                <a:extLst>
                  <a:ext uri="{0D108BD9-81ED-4DB2-BD59-A6C34878D82A}">
                    <a16:rowId xmlns:a16="http://schemas.microsoft.com/office/drawing/2014/main" val="2606854895"/>
                  </a:ext>
                </a:extLst>
              </a:tr>
              <a:tr h="288000">
                <a:tc>
                  <a:txBody>
                    <a:bodyPr/>
                    <a:lstStyle/>
                    <a:p>
                      <a:r>
                        <a:rPr lang="en-US" dirty="0"/>
                        <a:t>ESCWA - SDMX Crash Course II</a:t>
                      </a:r>
                    </a:p>
                  </a:txBody>
                  <a:tcPr/>
                </a:tc>
                <a:tc>
                  <a:txBody>
                    <a:bodyPr/>
                    <a:lstStyle/>
                    <a:p>
                      <a:r>
                        <a:rPr lang="en-US" dirty="0">
                          <a:hlinkClick r:id="rId10"/>
                        </a:rPr>
                        <a:t>https://bit.ly/3xXnhse</a:t>
                      </a:r>
                      <a:r>
                        <a:rPr lang="en-US" dirty="0"/>
                        <a:t> </a:t>
                      </a:r>
                    </a:p>
                  </a:txBody>
                  <a:tcPr/>
                </a:tc>
                <a:extLst>
                  <a:ext uri="{0D108BD9-81ED-4DB2-BD59-A6C34878D82A}">
                    <a16:rowId xmlns:a16="http://schemas.microsoft.com/office/drawing/2014/main" val="1292303221"/>
                  </a:ext>
                </a:extLst>
              </a:tr>
              <a:tr h="288000">
                <a:tc>
                  <a:txBody>
                    <a:bodyPr/>
                    <a:lstStyle/>
                    <a:p>
                      <a:r>
                        <a:rPr lang="en-US" dirty="0"/>
                        <a:t>SDMX Global Registry</a:t>
                      </a:r>
                    </a:p>
                  </a:txBody>
                  <a:tcPr/>
                </a:tc>
                <a:tc>
                  <a:txBody>
                    <a:bodyPr/>
                    <a:lstStyle/>
                    <a:p>
                      <a:r>
                        <a:rPr lang="en-GB" sz="1350" u="sng" kern="1200" dirty="0">
                          <a:solidFill>
                            <a:schemeClr val="dk1"/>
                          </a:solidFill>
                          <a:effectLst/>
                          <a:latin typeface="+mn-lt"/>
                          <a:ea typeface="+mn-ea"/>
                          <a:cs typeface="+mn-cs"/>
                          <a:hlinkClick r:id="rId11"/>
                        </a:rPr>
                        <a:t>https://registry.sdmx.org/overview.html</a:t>
                      </a:r>
                      <a:r>
                        <a:rPr lang="en-GB" sz="1350" kern="1200" dirty="0">
                          <a:solidFill>
                            <a:schemeClr val="dk1"/>
                          </a:solidFill>
                          <a:effectLst/>
                          <a:latin typeface="+mn-lt"/>
                          <a:ea typeface="+mn-ea"/>
                          <a:cs typeface="+mn-cs"/>
                        </a:rPr>
                        <a:t> </a:t>
                      </a:r>
                      <a:endParaRPr lang="en-US" dirty="0"/>
                    </a:p>
                  </a:txBody>
                  <a:tcPr/>
                </a:tc>
                <a:extLst>
                  <a:ext uri="{0D108BD9-81ED-4DB2-BD59-A6C34878D82A}">
                    <a16:rowId xmlns:a16="http://schemas.microsoft.com/office/drawing/2014/main" val="2902512579"/>
                  </a:ext>
                </a:extLst>
              </a:tr>
              <a:tr h="288000">
                <a:tc>
                  <a:txBody>
                    <a:bodyPr/>
                    <a:lstStyle/>
                    <a:p>
                      <a:r>
                        <a:rPr lang="en-US" dirty="0"/>
                        <a:t>SDMX SDG Page</a:t>
                      </a:r>
                    </a:p>
                  </a:txBody>
                  <a:tcPr/>
                </a:tc>
                <a:tc>
                  <a:txBody>
                    <a:bodyPr/>
                    <a:lstStyle/>
                    <a:p>
                      <a:r>
                        <a:rPr lang="en-US" dirty="0">
                          <a:hlinkClick r:id="rId12"/>
                        </a:rPr>
                        <a:t>https://bit.ly/3zSWUX9</a:t>
                      </a:r>
                      <a:r>
                        <a:rPr lang="en-US" dirty="0"/>
                        <a:t> </a:t>
                      </a:r>
                    </a:p>
                  </a:txBody>
                  <a:tcPr/>
                </a:tc>
                <a:extLst>
                  <a:ext uri="{0D108BD9-81ED-4DB2-BD59-A6C34878D82A}">
                    <a16:rowId xmlns:a16="http://schemas.microsoft.com/office/drawing/2014/main" val="3658971804"/>
                  </a:ext>
                </a:extLst>
              </a:tr>
              <a:tr h="288000">
                <a:tc>
                  <a:txBody>
                    <a:bodyPr/>
                    <a:lstStyle/>
                    <a:p>
                      <a:r>
                        <a:rPr lang="en-US" dirty="0"/>
                        <a:t>SDG Metadata Template</a:t>
                      </a:r>
                    </a:p>
                  </a:txBody>
                  <a:tcPr/>
                </a:tc>
                <a:tc>
                  <a:txBody>
                    <a:bodyPr/>
                    <a:lstStyle/>
                    <a:p>
                      <a:r>
                        <a:rPr lang="en-US" dirty="0">
                          <a:hlinkClick r:id="rId13"/>
                        </a:rPr>
                        <a:t>https://bit.ly/3N9B1ps</a:t>
                      </a:r>
                      <a:r>
                        <a:rPr lang="en-US" dirty="0"/>
                        <a:t> </a:t>
                      </a:r>
                    </a:p>
                  </a:txBody>
                  <a:tcPr/>
                </a:tc>
                <a:extLst>
                  <a:ext uri="{0D108BD9-81ED-4DB2-BD59-A6C34878D82A}">
                    <a16:rowId xmlns:a16="http://schemas.microsoft.com/office/drawing/2014/main" val="665724107"/>
                  </a:ext>
                </a:extLst>
              </a:tr>
              <a:tr h="288000">
                <a:tc>
                  <a:txBody>
                    <a:bodyPr/>
                    <a:lstStyle/>
                    <a:p>
                      <a:r>
                        <a:rPr lang="en-US" dirty="0"/>
                        <a:t>SDG Metadata SDMX Converter</a:t>
                      </a:r>
                    </a:p>
                  </a:txBody>
                  <a:tcPr/>
                </a:tc>
                <a:tc>
                  <a:txBody>
                    <a:bodyPr/>
                    <a:lstStyle/>
                    <a:p>
                      <a:r>
                        <a:rPr lang="en-US" dirty="0">
                          <a:hlinkClick r:id="rId14"/>
                        </a:rPr>
                        <a:t>https://bit.ly/39Fvmdc</a:t>
                      </a:r>
                      <a:r>
                        <a:rPr lang="en-US" dirty="0"/>
                        <a:t> </a:t>
                      </a:r>
                    </a:p>
                  </a:txBody>
                  <a:tcPr/>
                </a:tc>
                <a:extLst>
                  <a:ext uri="{0D108BD9-81ED-4DB2-BD59-A6C34878D82A}">
                    <a16:rowId xmlns:a16="http://schemas.microsoft.com/office/drawing/2014/main" val="3652997393"/>
                  </a:ext>
                </a:extLst>
              </a:tr>
              <a:tr h="28800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User Manual Desktop SDMX Converter</a:t>
                      </a:r>
                    </a:p>
                  </a:txBody>
                  <a:tcPr/>
                </a:tc>
                <a:tc>
                  <a:txBody>
                    <a:bodyPr/>
                    <a:lstStyle/>
                    <a:p>
                      <a:r>
                        <a:rPr lang="en-US" dirty="0">
                          <a:hlinkClick r:id="rId15"/>
                        </a:rPr>
                        <a:t>https://bit.ly/3ozvbYw</a:t>
                      </a:r>
                      <a:r>
                        <a:rPr lang="en-US" dirty="0"/>
                        <a:t> </a:t>
                      </a:r>
                    </a:p>
                  </a:txBody>
                  <a:tcPr/>
                </a:tc>
                <a:extLst>
                  <a:ext uri="{0D108BD9-81ED-4DB2-BD59-A6C34878D82A}">
                    <a16:rowId xmlns:a16="http://schemas.microsoft.com/office/drawing/2014/main" val="1836635228"/>
                  </a:ext>
                </a:extLst>
              </a:tr>
            </a:tbl>
          </a:graphicData>
        </a:graphic>
      </p:graphicFrame>
      <p:sp>
        <p:nvSpPr>
          <p:cNvPr id="3" name="Slide Number Placeholder 2">
            <a:extLst>
              <a:ext uri="{FF2B5EF4-FFF2-40B4-BE49-F238E27FC236}">
                <a16:creationId xmlns:a16="http://schemas.microsoft.com/office/drawing/2014/main" id="{4D3C398F-BBAF-DACF-0F22-3474E4AFC520}"/>
              </a:ext>
            </a:extLst>
          </p:cNvPr>
          <p:cNvSpPr>
            <a:spLocks noGrp="1"/>
          </p:cNvSpPr>
          <p:nvPr>
            <p:ph type="sldNum" sz="quarter" idx="12"/>
          </p:nvPr>
        </p:nvSpPr>
        <p:spPr/>
        <p:txBody>
          <a:bodyPr/>
          <a:lstStyle/>
          <a:p>
            <a:fld id="{C9CA4384-AE8E-46E5-BBCD-64CFDC07B3E9}" type="slidenum">
              <a:rPr lang="en-US" smtClean="0"/>
              <a:t>58</a:t>
            </a:fld>
            <a:endParaRPr lang="en-US"/>
          </a:p>
        </p:txBody>
      </p:sp>
    </p:spTree>
    <p:custDataLst>
      <p:tags r:id="rId1"/>
    </p:custDataLst>
    <p:extLst>
      <p:ext uri="{BB962C8B-B14F-4D97-AF65-F5344CB8AC3E}">
        <p14:creationId xmlns:p14="http://schemas.microsoft.com/office/powerpoint/2010/main" val="27830280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70759D-A7E4-4D32-9AAC-2A5C81B3DE3D}"/>
              </a:ext>
            </a:extLst>
          </p:cNvPr>
          <p:cNvSpPr txBox="1"/>
          <p:nvPr/>
        </p:nvSpPr>
        <p:spPr>
          <a:xfrm>
            <a:off x="2350699" y="1810003"/>
            <a:ext cx="4442603" cy="769441"/>
          </a:xfrm>
          <a:prstGeom prst="rect">
            <a:avLst/>
          </a:prstGeom>
          <a:noFill/>
        </p:spPr>
        <p:txBody>
          <a:bodyPr wrap="square" rtlCol="0">
            <a:spAutoFit/>
          </a:bodyPr>
          <a:lstStyle/>
          <a:p>
            <a:pPr algn="ctr">
              <a:spcBef>
                <a:spcPts val="300"/>
              </a:spcBef>
              <a:spcAft>
                <a:spcPts val="300"/>
              </a:spcAft>
            </a:pPr>
            <a:r>
              <a:rPr lang="en-US" sz="4400" b="1" dirty="0"/>
              <a:t>Questions</a:t>
            </a:r>
          </a:p>
        </p:txBody>
      </p:sp>
      <p:pic>
        <p:nvPicPr>
          <p:cNvPr id="4" name="Graphic 3" descr="Questions with solid fill">
            <a:extLst>
              <a:ext uri="{FF2B5EF4-FFF2-40B4-BE49-F238E27FC236}">
                <a16:creationId xmlns:a16="http://schemas.microsoft.com/office/drawing/2014/main" id="{7E7C71C5-27CB-4846-AED0-7133CF307D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5613" y="847775"/>
            <a:ext cx="1394719" cy="1394719"/>
          </a:xfrm>
          <a:prstGeom prst="rect">
            <a:avLst/>
          </a:prstGeom>
        </p:spPr>
      </p:pic>
      <p:sp>
        <p:nvSpPr>
          <p:cNvPr id="3" name="Slide Number Placeholder 2">
            <a:extLst>
              <a:ext uri="{FF2B5EF4-FFF2-40B4-BE49-F238E27FC236}">
                <a16:creationId xmlns:a16="http://schemas.microsoft.com/office/drawing/2014/main" id="{0B508C10-95B4-578A-0102-5E299C3DA12A}"/>
              </a:ext>
            </a:extLst>
          </p:cNvPr>
          <p:cNvSpPr>
            <a:spLocks noGrp="1"/>
          </p:cNvSpPr>
          <p:nvPr>
            <p:ph type="sldNum" sz="quarter" idx="12"/>
          </p:nvPr>
        </p:nvSpPr>
        <p:spPr/>
        <p:txBody>
          <a:bodyPr/>
          <a:lstStyle/>
          <a:p>
            <a:fld id="{C9CA4384-AE8E-46E5-BBCD-64CFDC07B3E9}" type="slidenum">
              <a:rPr lang="en-US" smtClean="0"/>
              <a:t>59</a:t>
            </a:fld>
            <a:endParaRPr lang="en-US"/>
          </a:p>
        </p:txBody>
      </p:sp>
    </p:spTree>
    <p:extLst>
      <p:ext uri="{BB962C8B-B14F-4D97-AF65-F5344CB8AC3E}">
        <p14:creationId xmlns:p14="http://schemas.microsoft.com/office/powerpoint/2010/main" val="18042592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C8A2140-1640-2DC5-D706-09A25599A16A}"/>
              </a:ext>
            </a:extLst>
          </p:cNvPr>
          <p:cNvSpPr txBox="1"/>
          <p:nvPr/>
        </p:nvSpPr>
        <p:spPr>
          <a:xfrm>
            <a:off x="678180" y="529590"/>
            <a:ext cx="3893820" cy="369332"/>
          </a:xfrm>
          <a:prstGeom prst="rect">
            <a:avLst/>
          </a:prstGeom>
          <a:noFill/>
        </p:spPr>
        <p:txBody>
          <a:bodyPr wrap="square" rtlCol="0">
            <a:spAutoFit/>
          </a:bodyPr>
          <a:lstStyle/>
          <a:p>
            <a:r>
              <a:rPr lang="en-US" dirty="0"/>
              <a:t>ESCWA SDMX SDGs Template</a:t>
            </a:r>
          </a:p>
        </p:txBody>
      </p:sp>
      <p:sp>
        <p:nvSpPr>
          <p:cNvPr id="3" name="TextBox 2">
            <a:extLst>
              <a:ext uri="{FF2B5EF4-FFF2-40B4-BE49-F238E27FC236}">
                <a16:creationId xmlns:a16="http://schemas.microsoft.com/office/drawing/2014/main" id="{7342B2C6-23A4-CB42-5AB1-117B87D8AD10}"/>
              </a:ext>
            </a:extLst>
          </p:cNvPr>
          <p:cNvSpPr txBox="1"/>
          <p:nvPr/>
        </p:nvSpPr>
        <p:spPr>
          <a:xfrm>
            <a:off x="777240" y="1234440"/>
            <a:ext cx="5382260" cy="2862322"/>
          </a:xfrm>
          <a:prstGeom prst="rect">
            <a:avLst/>
          </a:prstGeom>
          <a:noFill/>
        </p:spPr>
        <p:txBody>
          <a:bodyPr wrap="square" rtlCol="0">
            <a:spAutoFit/>
          </a:bodyPr>
          <a:lstStyle/>
          <a:p>
            <a:r>
              <a:rPr lang="en-US" dirty="0"/>
              <a:t>The template is very useful as it resolves issues:</a:t>
            </a:r>
          </a:p>
          <a:p>
            <a:endParaRPr lang="en-US" dirty="0"/>
          </a:p>
          <a:p>
            <a:r>
              <a:rPr lang="en-US" dirty="0"/>
              <a:t>1) Missing or incorrect mapping of mandatory concepts in sheet “Parameters”</a:t>
            </a:r>
          </a:p>
          <a:p>
            <a:endParaRPr lang="en-US" dirty="0"/>
          </a:p>
          <a:p>
            <a:r>
              <a:rPr lang="en-US" dirty="0"/>
              <a:t>2) Enter the wrong REPORTING_TYPE or NATURE</a:t>
            </a:r>
          </a:p>
          <a:p>
            <a:endParaRPr lang="en-US" dirty="0"/>
          </a:p>
          <a:p>
            <a:r>
              <a:rPr lang="en-US" dirty="0"/>
              <a:t>3) Use SKIP for mandatory concepts</a:t>
            </a:r>
          </a:p>
          <a:p>
            <a:endParaRPr lang="en-US" dirty="0"/>
          </a:p>
          <a:p>
            <a:r>
              <a:rPr lang="en-US" dirty="0"/>
              <a:t>4) Use of incorrect UNIT_MEASURE &amp; UNIT_MULT</a:t>
            </a:r>
          </a:p>
        </p:txBody>
      </p:sp>
      <p:sp>
        <p:nvSpPr>
          <p:cNvPr id="2" name="Slide Number Placeholder 1">
            <a:extLst>
              <a:ext uri="{FF2B5EF4-FFF2-40B4-BE49-F238E27FC236}">
                <a16:creationId xmlns:a16="http://schemas.microsoft.com/office/drawing/2014/main" id="{9F62166A-2A57-5B58-8E0A-20BF3A6F2691}"/>
              </a:ext>
            </a:extLst>
          </p:cNvPr>
          <p:cNvSpPr>
            <a:spLocks noGrp="1"/>
          </p:cNvSpPr>
          <p:nvPr>
            <p:ph type="sldNum" sz="quarter" idx="12"/>
          </p:nvPr>
        </p:nvSpPr>
        <p:spPr/>
        <p:txBody>
          <a:bodyPr/>
          <a:lstStyle/>
          <a:p>
            <a:fld id="{C9CA4384-AE8E-46E5-BBCD-64CFDC07B3E9}" type="slidenum">
              <a:rPr lang="en-US" smtClean="0"/>
              <a:t>6</a:t>
            </a:fld>
            <a:endParaRPr lang="en-US"/>
          </a:p>
        </p:txBody>
      </p:sp>
      <p:graphicFrame>
        <p:nvGraphicFramePr>
          <p:cNvPr id="5" name="Object 4">
            <a:hlinkClick r:id="rId5"/>
            <a:extLst>
              <a:ext uri="{FF2B5EF4-FFF2-40B4-BE49-F238E27FC236}">
                <a16:creationId xmlns:a16="http://schemas.microsoft.com/office/drawing/2014/main" id="{6802FC05-1182-D1E6-1456-87D6CF6EA6C1}"/>
              </a:ext>
            </a:extLst>
          </p:cNvPr>
          <p:cNvGraphicFramePr>
            <a:graphicFrameLocks noChangeAspect="1"/>
          </p:cNvGraphicFramePr>
          <p:nvPr>
            <p:extLst>
              <p:ext uri="{D42A27DB-BD31-4B8C-83A1-F6EECF244321}">
                <p14:modId xmlns:p14="http://schemas.microsoft.com/office/powerpoint/2010/main" val="3656148441"/>
              </p:ext>
            </p:extLst>
          </p:nvPr>
        </p:nvGraphicFramePr>
        <p:xfrm>
          <a:off x="7312660" y="1227733"/>
          <a:ext cx="1054100" cy="889397"/>
        </p:xfrm>
        <a:graphic>
          <a:graphicData uri="http://schemas.openxmlformats.org/presentationml/2006/ole">
            <mc:AlternateContent xmlns:mc="http://schemas.openxmlformats.org/markup-compatibility/2006">
              <mc:Choice xmlns:v="urn:schemas-microsoft-com:vml" Requires="v">
                <p:oleObj name="Worksheet" showAsIcon="1" r:id="rId6" imgW="914400" imgH="771480" progId="Excel.Sheet.8">
                  <p:embed/>
                </p:oleObj>
              </mc:Choice>
              <mc:Fallback>
                <p:oleObj name="Worksheet" showAsIcon="1" r:id="rId6" imgW="914400" imgH="771480" progId="Excel.Sheet.8">
                  <p:embed/>
                  <p:pic>
                    <p:nvPicPr>
                      <p:cNvPr id="5" name="Object 4">
                        <a:hlinkClick r:id="rId5"/>
                        <a:extLst>
                          <a:ext uri="{FF2B5EF4-FFF2-40B4-BE49-F238E27FC236}">
                            <a16:creationId xmlns:a16="http://schemas.microsoft.com/office/drawing/2014/main" id="{6802FC05-1182-D1E6-1456-87D6CF6EA6C1}"/>
                          </a:ext>
                        </a:extLst>
                      </p:cNvPr>
                      <p:cNvPicPr/>
                      <p:nvPr/>
                    </p:nvPicPr>
                    <p:blipFill>
                      <a:blip r:embed="rId7"/>
                      <a:stretch>
                        <a:fillRect/>
                      </a:stretch>
                    </p:blipFill>
                    <p:spPr>
                      <a:xfrm>
                        <a:off x="7312660" y="1227733"/>
                        <a:ext cx="1054100" cy="889397"/>
                      </a:xfrm>
                      <a:prstGeom prst="rect">
                        <a:avLst/>
                      </a:prstGeom>
                    </p:spPr>
                  </p:pic>
                </p:oleObj>
              </mc:Fallback>
            </mc:AlternateContent>
          </a:graphicData>
        </a:graphic>
      </p:graphicFrame>
    </p:spTree>
    <p:custDataLst>
      <p:tags r:id="rId1"/>
    </p:custDataLst>
    <p:extLst>
      <p:ext uri="{BB962C8B-B14F-4D97-AF65-F5344CB8AC3E}">
        <p14:creationId xmlns:p14="http://schemas.microsoft.com/office/powerpoint/2010/main" val="20979905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E7A858-E384-461F-8F08-DA9134B94C3D}"/>
              </a:ext>
            </a:extLst>
          </p:cNvPr>
          <p:cNvSpPr txBox="1"/>
          <p:nvPr/>
        </p:nvSpPr>
        <p:spPr>
          <a:xfrm>
            <a:off x="4356847" y="2474259"/>
            <a:ext cx="3957277" cy="830997"/>
          </a:xfrm>
          <a:prstGeom prst="rect">
            <a:avLst/>
          </a:prstGeom>
          <a:noFill/>
        </p:spPr>
        <p:txBody>
          <a:bodyPr wrap="square" rtlCol="0">
            <a:spAutoFit/>
          </a:bodyPr>
          <a:lstStyle/>
          <a:p>
            <a:r>
              <a:rPr lang="en-US" sz="4800" b="1" dirty="0">
                <a:solidFill>
                  <a:schemeClr val="bg1"/>
                </a:solidFill>
              </a:rPr>
              <a:t>Thank you</a:t>
            </a:r>
          </a:p>
        </p:txBody>
      </p:sp>
      <p:sp>
        <p:nvSpPr>
          <p:cNvPr id="2" name="Slide Number Placeholder 1">
            <a:extLst>
              <a:ext uri="{FF2B5EF4-FFF2-40B4-BE49-F238E27FC236}">
                <a16:creationId xmlns:a16="http://schemas.microsoft.com/office/drawing/2014/main" id="{958B8A99-5F04-42E1-4370-3DB291955C11}"/>
              </a:ext>
            </a:extLst>
          </p:cNvPr>
          <p:cNvSpPr>
            <a:spLocks noGrp="1"/>
          </p:cNvSpPr>
          <p:nvPr>
            <p:ph type="sldNum" sz="quarter" idx="12"/>
          </p:nvPr>
        </p:nvSpPr>
        <p:spPr/>
        <p:txBody>
          <a:bodyPr/>
          <a:lstStyle/>
          <a:p>
            <a:fld id="{C9CA4384-AE8E-46E5-BBCD-64CFDC07B3E9}" type="slidenum">
              <a:rPr lang="en-US" smtClean="0"/>
              <a:t>60</a:t>
            </a:fld>
            <a:endParaRPr lang="en-US"/>
          </a:p>
        </p:txBody>
      </p:sp>
    </p:spTree>
    <p:extLst>
      <p:ext uri="{BB962C8B-B14F-4D97-AF65-F5344CB8AC3E}">
        <p14:creationId xmlns:p14="http://schemas.microsoft.com/office/powerpoint/2010/main" val="29812616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C8A2140-1640-2DC5-D706-09A25599A16A}"/>
              </a:ext>
            </a:extLst>
          </p:cNvPr>
          <p:cNvSpPr txBox="1"/>
          <p:nvPr/>
        </p:nvSpPr>
        <p:spPr>
          <a:xfrm>
            <a:off x="617220" y="548640"/>
            <a:ext cx="2529840" cy="369332"/>
          </a:xfrm>
          <a:prstGeom prst="rect">
            <a:avLst/>
          </a:prstGeom>
          <a:noFill/>
        </p:spPr>
        <p:txBody>
          <a:bodyPr wrap="square" rtlCol="0">
            <a:spAutoFit/>
          </a:bodyPr>
          <a:lstStyle/>
          <a:p>
            <a:r>
              <a:rPr lang="en-US" dirty="0"/>
              <a:t>Sheet Data</a:t>
            </a:r>
          </a:p>
        </p:txBody>
      </p:sp>
      <p:pic>
        <p:nvPicPr>
          <p:cNvPr id="4" name="Picture 3">
            <a:extLst>
              <a:ext uri="{FF2B5EF4-FFF2-40B4-BE49-F238E27FC236}">
                <a16:creationId xmlns:a16="http://schemas.microsoft.com/office/drawing/2014/main" id="{F74AC3FA-ABE6-6B9D-D008-52CDA1376179}"/>
              </a:ext>
            </a:extLst>
          </p:cNvPr>
          <p:cNvPicPr>
            <a:picLocks noChangeAspect="1"/>
          </p:cNvPicPr>
          <p:nvPr/>
        </p:nvPicPr>
        <p:blipFill rotWithShape="1">
          <a:blip r:embed="rId5"/>
          <a:srcRect r="64843" b="69502"/>
          <a:stretch/>
        </p:blipFill>
        <p:spPr>
          <a:xfrm>
            <a:off x="1283971" y="1278136"/>
            <a:ext cx="6202679" cy="2587228"/>
          </a:xfrm>
          <a:prstGeom prst="rect">
            <a:avLst/>
          </a:prstGeom>
        </p:spPr>
      </p:pic>
      <p:sp>
        <p:nvSpPr>
          <p:cNvPr id="2" name="Slide Number Placeholder 1">
            <a:extLst>
              <a:ext uri="{FF2B5EF4-FFF2-40B4-BE49-F238E27FC236}">
                <a16:creationId xmlns:a16="http://schemas.microsoft.com/office/drawing/2014/main" id="{8231E0A7-42F9-C6CA-22FB-6292A0B81B6F}"/>
              </a:ext>
            </a:extLst>
          </p:cNvPr>
          <p:cNvSpPr>
            <a:spLocks noGrp="1"/>
          </p:cNvSpPr>
          <p:nvPr>
            <p:ph type="sldNum" sz="quarter" idx="12"/>
          </p:nvPr>
        </p:nvSpPr>
        <p:spPr/>
        <p:txBody>
          <a:bodyPr/>
          <a:lstStyle/>
          <a:p>
            <a:fld id="{C9CA4384-AE8E-46E5-BBCD-64CFDC07B3E9}" type="slidenum">
              <a:rPr lang="en-US" smtClean="0"/>
              <a:t>7</a:t>
            </a:fld>
            <a:endParaRPr lang="en-US"/>
          </a:p>
        </p:txBody>
      </p:sp>
    </p:spTree>
    <p:custDataLst>
      <p:tags r:id="rId1"/>
    </p:custDataLst>
    <p:extLst>
      <p:ext uri="{BB962C8B-B14F-4D97-AF65-F5344CB8AC3E}">
        <p14:creationId xmlns:p14="http://schemas.microsoft.com/office/powerpoint/2010/main" val="14698712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C8A2140-1640-2DC5-D706-09A25599A16A}"/>
              </a:ext>
            </a:extLst>
          </p:cNvPr>
          <p:cNvSpPr txBox="1"/>
          <p:nvPr/>
        </p:nvSpPr>
        <p:spPr>
          <a:xfrm>
            <a:off x="617220" y="548640"/>
            <a:ext cx="2529840" cy="369332"/>
          </a:xfrm>
          <a:prstGeom prst="rect">
            <a:avLst/>
          </a:prstGeom>
          <a:noFill/>
        </p:spPr>
        <p:txBody>
          <a:bodyPr wrap="square" rtlCol="0">
            <a:spAutoFit/>
          </a:bodyPr>
          <a:lstStyle/>
          <a:p>
            <a:r>
              <a:rPr lang="en-US" dirty="0"/>
              <a:t>Sheet Data</a:t>
            </a:r>
          </a:p>
        </p:txBody>
      </p:sp>
      <p:pic>
        <p:nvPicPr>
          <p:cNvPr id="8" name="Picture 7">
            <a:extLst>
              <a:ext uri="{FF2B5EF4-FFF2-40B4-BE49-F238E27FC236}">
                <a16:creationId xmlns:a16="http://schemas.microsoft.com/office/drawing/2014/main" id="{0A18F097-8068-4737-EC4F-CC30CFABDA83}"/>
              </a:ext>
            </a:extLst>
          </p:cNvPr>
          <p:cNvPicPr>
            <a:picLocks noChangeAspect="1"/>
          </p:cNvPicPr>
          <p:nvPr/>
        </p:nvPicPr>
        <p:blipFill rotWithShape="1">
          <a:blip r:embed="rId5"/>
          <a:srcRect r="34822"/>
          <a:stretch/>
        </p:blipFill>
        <p:spPr>
          <a:xfrm>
            <a:off x="80682" y="979604"/>
            <a:ext cx="8982636" cy="3676888"/>
          </a:xfrm>
          <a:prstGeom prst="rect">
            <a:avLst/>
          </a:prstGeom>
        </p:spPr>
      </p:pic>
      <p:sp>
        <p:nvSpPr>
          <p:cNvPr id="2" name="Slide Number Placeholder 1">
            <a:extLst>
              <a:ext uri="{FF2B5EF4-FFF2-40B4-BE49-F238E27FC236}">
                <a16:creationId xmlns:a16="http://schemas.microsoft.com/office/drawing/2014/main" id="{8231E0A7-42F9-C6CA-22FB-6292A0B81B6F}"/>
              </a:ext>
            </a:extLst>
          </p:cNvPr>
          <p:cNvSpPr>
            <a:spLocks noGrp="1"/>
          </p:cNvSpPr>
          <p:nvPr>
            <p:ph type="sldNum" sz="quarter" idx="12"/>
          </p:nvPr>
        </p:nvSpPr>
        <p:spPr/>
        <p:txBody>
          <a:bodyPr/>
          <a:lstStyle/>
          <a:p>
            <a:fld id="{C9CA4384-AE8E-46E5-BBCD-64CFDC07B3E9}" type="slidenum">
              <a:rPr lang="en-US" smtClean="0"/>
              <a:t>8</a:t>
            </a:fld>
            <a:endParaRPr lang="en-US"/>
          </a:p>
        </p:txBody>
      </p:sp>
    </p:spTree>
    <p:custDataLst>
      <p:tags r:id="rId1"/>
    </p:custDataLst>
    <p:extLst>
      <p:ext uri="{BB962C8B-B14F-4D97-AF65-F5344CB8AC3E}">
        <p14:creationId xmlns:p14="http://schemas.microsoft.com/office/powerpoint/2010/main" val="26960226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C8A2140-1640-2DC5-D706-09A25599A16A}"/>
              </a:ext>
            </a:extLst>
          </p:cNvPr>
          <p:cNvSpPr txBox="1"/>
          <p:nvPr/>
        </p:nvSpPr>
        <p:spPr>
          <a:xfrm>
            <a:off x="195878" y="360381"/>
            <a:ext cx="1883934" cy="646331"/>
          </a:xfrm>
          <a:prstGeom prst="rect">
            <a:avLst/>
          </a:prstGeom>
          <a:noFill/>
        </p:spPr>
        <p:txBody>
          <a:bodyPr wrap="square" rtlCol="0">
            <a:spAutoFit/>
          </a:bodyPr>
          <a:lstStyle/>
          <a:p>
            <a:r>
              <a:rPr lang="en-US" dirty="0"/>
              <a:t>Sheet Parameters</a:t>
            </a:r>
          </a:p>
          <a:p>
            <a:r>
              <a:rPr lang="en-US" dirty="0"/>
              <a:t> in the template</a:t>
            </a:r>
          </a:p>
        </p:txBody>
      </p:sp>
      <p:pic>
        <p:nvPicPr>
          <p:cNvPr id="18" name="Picture 17">
            <a:extLst>
              <a:ext uri="{FF2B5EF4-FFF2-40B4-BE49-F238E27FC236}">
                <a16:creationId xmlns:a16="http://schemas.microsoft.com/office/drawing/2014/main" id="{BC20DC65-6B8B-8E78-E327-2E991C129345}"/>
              </a:ext>
            </a:extLst>
          </p:cNvPr>
          <p:cNvPicPr>
            <a:picLocks noChangeAspect="1"/>
          </p:cNvPicPr>
          <p:nvPr/>
        </p:nvPicPr>
        <p:blipFill>
          <a:blip r:embed="rId5"/>
          <a:stretch>
            <a:fillRect/>
          </a:stretch>
        </p:blipFill>
        <p:spPr>
          <a:xfrm>
            <a:off x="2160495" y="430305"/>
            <a:ext cx="6008594" cy="4667787"/>
          </a:xfrm>
          <a:prstGeom prst="rect">
            <a:avLst/>
          </a:prstGeom>
        </p:spPr>
      </p:pic>
      <p:sp>
        <p:nvSpPr>
          <p:cNvPr id="2" name="Slide Number Placeholder 1">
            <a:extLst>
              <a:ext uri="{FF2B5EF4-FFF2-40B4-BE49-F238E27FC236}">
                <a16:creationId xmlns:a16="http://schemas.microsoft.com/office/drawing/2014/main" id="{3C8FC2BD-30BF-929A-8A66-963C958DF2DC}"/>
              </a:ext>
            </a:extLst>
          </p:cNvPr>
          <p:cNvSpPr>
            <a:spLocks noGrp="1"/>
          </p:cNvSpPr>
          <p:nvPr>
            <p:ph type="sldNum" sz="quarter" idx="12"/>
          </p:nvPr>
        </p:nvSpPr>
        <p:spPr/>
        <p:txBody>
          <a:bodyPr/>
          <a:lstStyle/>
          <a:p>
            <a:fld id="{C9CA4384-AE8E-46E5-BBCD-64CFDC07B3E9}" type="slidenum">
              <a:rPr lang="en-US" smtClean="0"/>
              <a:t>9</a:t>
            </a:fld>
            <a:endParaRPr lang="en-US"/>
          </a:p>
        </p:txBody>
      </p:sp>
    </p:spTree>
    <p:custDataLst>
      <p:tags r:id="rId1"/>
    </p:custDataLst>
    <p:extLst>
      <p:ext uri="{BB962C8B-B14F-4D97-AF65-F5344CB8AC3E}">
        <p14:creationId xmlns:p14="http://schemas.microsoft.com/office/powerpoint/2010/main" val="32558892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5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4974</TotalTime>
  <Words>8066</Words>
  <Application>Microsoft Office PowerPoint</Application>
  <PresentationFormat>On-screen Show (16:9)</PresentationFormat>
  <Paragraphs>1603</Paragraphs>
  <Slides>60</Slides>
  <Notes>46</Notes>
  <HiddenSlides>0</HiddenSlides>
  <MMClips>1</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72" baseType="lpstr">
      <vt:lpstr>Arial</vt:lpstr>
      <vt:lpstr>Calibri</vt:lpstr>
      <vt:lpstr>Calibri Light</vt:lpstr>
      <vt:lpstr>Courier New</vt:lpstr>
      <vt:lpstr>Montserrat</vt:lpstr>
      <vt:lpstr>Roboto</vt:lpstr>
      <vt:lpstr>Times New Roman</vt:lpstr>
      <vt:lpstr>Univers 57 Condensed</vt:lpstr>
      <vt:lpstr>Verdana</vt:lpstr>
      <vt:lpstr>Wingdings</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Rabie El-Hubta</dc:creator>
  <cp:lastModifiedBy>Rabie El-Hubta</cp:lastModifiedBy>
  <cp:revision>252</cp:revision>
  <cp:lastPrinted>2023-06-02T06:14:12Z</cp:lastPrinted>
  <dcterms:created xsi:type="dcterms:W3CDTF">2022-05-29T14:39:49Z</dcterms:created>
  <dcterms:modified xsi:type="dcterms:W3CDTF">2023-06-07T11:01:33Z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6DA56868-215F-4DFD-81A9-CB5E26940032</vt:lpwstr>
  </property>
  <property fmtid="{D5CDD505-2E9C-101B-9397-08002B2CF9AE}" pid="3" name="ArticulatePath">
    <vt:lpwstr>https://unitednations-my.sharepoint.com/personal/gozalov_un_org/Documents/Travel/2023/06 - Amman/2.ESCWA SDMX Converter</vt:lpwstr>
  </property>
</Properties>
</file>