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4"/>
    <p:sldMasterId id="2147483747" r:id="rId5"/>
  </p:sldMasterIdLst>
  <p:notesMasterIdLst>
    <p:notesMasterId r:id="rId16"/>
  </p:notesMasterIdLst>
  <p:handoutMasterIdLst>
    <p:handoutMasterId r:id="rId17"/>
  </p:handoutMasterIdLst>
  <p:sldIdLst>
    <p:sldId id="256" r:id="rId6"/>
    <p:sldId id="1238" r:id="rId7"/>
    <p:sldId id="1239" r:id="rId8"/>
    <p:sldId id="286" r:id="rId9"/>
    <p:sldId id="258" r:id="rId10"/>
    <p:sldId id="1235" r:id="rId11"/>
    <p:sldId id="1236" r:id="rId12"/>
    <p:sldId id="1237" r:id="rId13"/>
    <p:sldId id="1240"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98CA"/>
    <a:srgbClr val="1349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57" d="100"/>
          <a:sy n="57" d="100"/>
        </p:scale>
        <p:origin x="2024" y="44"/>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21/12/2021</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21/12/2021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D7583-A106-4D02-8201-C39BE4AC7C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480A96-89D8-407B-B2A1-73226C97F9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B2E00A-5F92-4721-9F86-0D1338B52397}"/>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5" name="Footer Placeholder 4">
            <a:extLst>
              <a:ext uri="{FF2B5EF4-FFF2-40B4-BE49-F238E27FC236}">
                <a16:creationId xmlns:a16="http://schemas.microsoft.com/office/drawing/2014/main" id="{A51C1660-26C5-4ADC-BA97-4A767038F2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6FCD23-1715-4096-BD52-3FC48906DBB5}"/>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2136964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71591-013B-48E0-952B-49C6FF8388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159D50-C49D-4F4C-9C89-3450191514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02751-31B1-403B-81BC-CBC2513929CC}"/>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5" name="Footer Placeholder 4">
            <a:extLst>
              <a:ext uri="{FF2B5EF4-FFF2-40B4-BE49-F238E27FC236}">
                <a16:creationId xmlns:a16="http://schemas.microsoft.com/office/drawing/2014/main" id="{B9A98A0E-94F3-44D7-8181-4CDF07CF1F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DC2567-0A46-4C1A-9A63-9F5A13F836D5}"/>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1823653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9E425-0511-46E4-9D04-884A3216F2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5D7F6A-77CC-48B6-B849-3C5FDFC80A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CBBA79-F78D-4813-BC0E-8C6CF0BCE88C}"/>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5" name="Footer Placeholder 4">
            <a:extLst>
              <a:ext uri="{FF2B5EF4-FFF2-40B4-BE49-F238E27FC236}">
                <a16:creationId xmlns:a16="http://schemas.microsoft.com/office/drawing/2014/main" id="{15752A3F-4D2B-4A3F-B63F-664B8B714D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1AD63E-90CE-451E-B0A5-17EBCC5B776D}"/>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373493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5B0F2-0BD2-4A74-8767-D648DF8F20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FF9F9B-EFB6-4567-9971-81FD92E71E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77E9DD-2FBB-4DA6-83F8-03618EEF3A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E13B05-E9A9-4DC2-80E2-4AD63E30C9CA}"/>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6" name="Footer Placeholder 5">
            <a:extLst>
              <a:ext uri="{FF2B5EF4-FFF2-40B4-BE49-F238E27FC236}">
                <a16:creationId xmlns:a16="http://schemas.microsoft.com/office/drawing/2014/main" id="{E84307C4-CB55-4025-8385-178F81D9D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A758E-9DC5-4D70-94F7-CD5B9DF1EC0C}"/>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57015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CC68-1623-4576-85C9-D14C555E2D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1882ED-AA3A-4312-952A-D493B994A4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09F6F8-3C1A-46DC-90AE-BDD7C26C2D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D2AF3C-27EC-4115-BE42-F69D808A0E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2B635C-3306-45D5-8A8A-6C05B5FB84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E1294D-36BF-4BC7-AE64-14134BDB7D61}"/>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8" name="Footer Placeholder 7">
            <a:extLst>
              <a:ext uri="{FF2B5EF4-FFF2-40B4-BE49-F238E27FC236}">
                <a16:creationId xmlns:a16="http://schemas.microsoft.com/office/drawing/2014/main" id="{3315792B-97B6-4ED1-95BC-7839809364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D026ED-058F-4B10-8B0E-9394BDFF746C}"/>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1721104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E1400-DBD3-465F-96F0-C5D5D7D6B0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6B92A2-CFA2-4027-B579-940C8DB5BAE6}"/>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4" name="Footer Placeholder 3">
            <a:extLst>
              <a:ext uri="{FF2B5EF4-FFF2-40B4-BE49-F238E27FC236}">
                <a16:creationId xmlns:a16="http://schemas.microsoft.com/office/drawing/2014/main" id="{8F067252-95E8-4737-8A1F-6047D389E0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BADCEC-7705-42E3-B3DC-4006F2E7F5A6}"/>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2287968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555F8F-C674-40F7-A608-2A50D6F3CF8E}"/>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3" name="Footer Placeholder 2">
            <a:extLst>
              <a:ext uri="{FF2B5EF4-FFF2-40B4-BE49-F238E27FC236}">
                <a16:creationId xmlns:a16="http://schemas.microsoft.com/office/drawing/2014/main" id="{FBD73D82-9A85-48DE-900B-C725EE28D7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1D1D68-51D2-44A4-BC71-4D11389D996F}"/>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122262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36729-7D2D-4F50-87F8-71B8701602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5B9296-1D88-4393-89E3-7F117C4FCD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1019A3-9CE0-45CD-A0D2-55781E568F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68FEA5-1E9C-43A1-A1DC-8F484C487990}"/>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6" name="Footer Placeholder 5">
            <a:extLst>
              <a:ext uri="{FF2B5EF4-FFF2-40B4-BE49-F238E27FC236}">
                <a16:creationId xmlns:a16="http://schemas.microsoft.com/office/drawing/2014/main" id="{76A75146-2D35-4A43-BD1F-794A248177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51A89E-F0EB-4A87-A3FA-85BAC1EF8D3D}"/>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3545052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6B866-E389-424B-9DD4-C1B2A7A6BD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3376CB-0F73-483D-80D4-5DFD718C4F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2FD549-88A1-4A83-85DB-503A50DB4D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31888-EB56-4199-A562-9DB0E535CE61}"/>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6" name="Footer Placeholder 5">
            <a:extLst>
              <a:ext uri="{FF2B5EF4-FFF2-40B4-BE49-F238E27FC236}">
                <a16:creationId xmlns:a16="http://schemas.microsoft.com/office/drawing/2014/main" id="{B842BAF4-F800-4349-83A5-9C761FCD67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C37A10-8B17-4B1C-94D5-D09EED5996F3}"/>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29064753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438B0-4C81-450A-92BE-9E44B7CBAC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C321D3-07E7-45A1-A98D-48C6A6CB72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BDD199-94B9-437F-8C9A-6191522F78C9}"/>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5" name="Footer Placeholder 4">
            <a:extLst>
              <a:ext uri="{FF2B5EF4-FFF2-40B4-BE49-F238E27FC236}">
                <a16:creationId xmlns:a16="http://schemas.microsoft.com/office/drawing/2014/main" id="{F5F74EC9-1195-44F3-AB6F-D89227B98D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E6D989-4F70-4981-9D92-85ECF11A59C1}"/>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25295796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F3EFFD-A5D6-4783-A2B8-0C5FC8102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7C77DC-56EF-473D-A592-E9DD7BC225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896E1-903E-4F21-935F-30FA53DECF85}"/>
              </a:ext>
            </a:extLst>
          </p:cNvPr>
          <p:cNvSpPr>
            <a:spLocks noGrp="1"/>
          </p:cNvSpPr>
          <p:nvPr>
            <p:ph type="dt" sz="half" idx="10"/>
          </p:nvPr>
        </p:nvSpPr>
        <p:spPr/>
        <p:txBody>
          <a:bodyPr/>
          <a:lstStyle/>
          <a:p>
            <a:fld id="{301C7CB4-CF96-4DAB-9743-988037B624BF}" type="datetimeFigureOut">
              <a:rPr lang="en-US" smtClean="0"/>
              <a:t>21/12/2021</a:t>
            </a:fld>
            <a:endParaRPr lang="en-US"/>
          </a:p>
        </p:txBody>
      </p:sp>
      <p:sp>
        <p:nvSpPr>
          <p:cNvPr id="5" name="Footer Placeholder 4">
            <a:extLst>
              <a:ext uri="{FF2B5EF4-FFF2-40B4-BE49-F238E27FC236}">
                <a16:creationId xmlns:a16="http://schemas.microsoft.com/office/drawing/2014/main" id="{B1B23764-27CA-4252-8E95-778CE2277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2E3015-B421-4E9A-933E-F55E04B06298}"/>
              </a:ext>
            </a:extLst>
          </p:cNvPr>
          <p:cNvSpPr>
            <a:spLocks noGrp="1"/>
          </p:cNvSpPr>
          <p:nvPr>
            <p:ph type="sldNum" sz="quarter" idx="12"/>
          </p:nvPr>
        </p:nvSpPr>
        <p:spPr/>
        <p:txBody>
          <a:bodyPr/>
          <a:lstStyle/>
          <a:p>
            <a:fld id="{F191B0DF-F9E3-49FF-BEA1-DAD5CE10F8CF}" type="slidenum">
              <a:rPr lang="en-US" smtClean="0"/>
              <a:t>‹#›</a:t>
            </a:fld>
            <a:endParaRPr lang="en-US"/>
          </a:p>
        </p:txBody>
      </p:sp>
    </p:spTree>
    <p:extLst>
      <p:ext uri="{BB962C8B-B14F-4D97-AF65-F5344CB8AC3E}">
        <p14:creationId xmlns:p14="http://schemas.microsoft.com/office/powerpoint/2010/main" val="2522383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gular-Slide-photo-Chart-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5D3823-18E5-4C23-8F89-50A085B26A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609ECD-3D11-4E7B-8211-6710BE2334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01AC07-BC3A-4260-AEE8-48D49802AB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C7CB4-CF96-4DAB-9743-988037B624BF}" type="datetimeFigureOut">
              <a:rPr lang="en-US" smtClean="0"/>
              <a:t>21/12/2021</a:t>
            </a:fld>
            <a:endParaRPr lang="en-US"/>
          </a:p>
        </p:txBody>
      </p:sp>
      <p:sp>
        <p:nvSpPr>
          <p:cNvPr id="5" name="Footer Placeholder 4">
            <a:extLst>
              <a:ext uri="{FF2B5EF4-FFF2-40B4-BE49-F238E27FC236}">
                <a16:creationId xmlns:a16="http://schemas.microsoft.com/office/drawing/2014/main" id="{40617D2C-FE51-4393-B3E1-D621A9F3A2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859323-E751-4C2C-B248-D8ED97251B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1B0DF-F9E3-49FF-BEA1-DAD5CE10F8CF}" type="slidenum">
              <a:rPr lang="en-US" smtClean="0"/>
              <a:t>‹#›</a:t>
            </a:fld>
            <a:endParaRPr lang="en-US"/>
          </a:p>
        </p:txBody>
      </p:sp>
    </p:spTree>
    <p:extLst>
      <p:ext uri="{BB962C8B-B14F-4D97-AF65-F5344CB8AC3E}">
        <p14:creationId xmlns:p14="http://schemas.microsoft.com/office/powerpoint/2010/main" val="95254790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904240" y="1061617"/>
            <a:ext cx="10657840" cy="2367383"/>
          </a:xfrm>
        </p:spPr>
        <p:txBody>
          <a:bodyPr>
            <a:normAutofit/>
          </a:bodyPr>
          <a:lstStyle/>
          <a:p>
            <a:r>
              <a:rPr lang="ar-LB" sz="3200" b="1" dirty="0"/>
              <a:t>التصنيف القطاعي لمؤسسات التمويل الإسلامي- القضايا والتوصيات</a:t>
            </a:r>
            <a:br>
              <a:rPr lang="ar-LB" sz="3600" dirty="0"/>
            </a:br>
            <a:br>
              <a:rPr lang="ar-LB" sz="3600" dirty="0"/>
            </a:br>
            <a:r>
              <a:rPr lang="en-US" sz="2200" b="1" dirty="0"/>
              <a:t>Sectorization of Islamic financial corporations–Issues and recommendations </a:t>
            </a:r>
          </a:p>
        </p:txBody>
      </p:sp>
      <p:sp>
        <p:nvSpPr>
          <p:cNvPr id="3" name="Subtitle 2">
            <a:extLst>
              <a:ext uri="{FF2B5EF4-FFF2-40B4-BE49-F238E27FC236}">
                <a16:creationId xmlns:a16="http://schemas.microsoft.com/office/drawing/2014/main" id="{0BA36C4A-FFD3-384A-864A-A7B0D8C7B482}"/>
              </a:ext>
            </a:extLst>
          </p:cNvPr>
          <p:cNvSpPr>
            <a:spLocks noGrp="1"/>
          </p:cNvSpPr>
          <p:nvPr>
            <p:ph type="subTitle" idx="1"/>
          </p:nvPr>
        </p:nvSpPr>
        <p:spPr>
          <a:xfrm>
            <a:off x="375920" y="3429000"/>
            <a:ext cx="11186160" cy="563880"/>
          </a:xfrm>
        </p:spPr>
        <p:txBody>
          <a:bodyPr/>
          <a:lstStyle/>
          <a:p>
            <a:r>
              <a:rPr lang="en-US" sz="1600" b="1" dirty="0"/>
              <a:t>Webinar on the Statistical Treatment of Islamic Finance in the National and International Accounts</a:t>
            </a:r>
            <a:endParaRPr lang="ar-LB" sz="1600" b="1" dirty="0"/>
          </a:p>
          <a:p>
            <a:r>
              <a:rPr lang="en-US" sz="1600" b="1" dirty="0"/>
              <a:t>16 December 2021</a:t>
            </a:r>
            <a:endParaRPr lang="ar-LB" sz="1600" b="1" dirty="0"/>
          </a:p>
          <a:p>
            <a:endParaRPr lang="ar-LB" sz="1600" b="1" dirty="0"/>
          </a:p>
          <a:p>
            <a:endParaRPr lang="ar-LB" sz="1600" b="1" dirty="0"/>
          </a:p>
          <a:p>
            <a:endParaRPr lang="ar-LB" sz="1600" b="1" dirty="0"/>
          </a:p>
        </p:txBody>
      </p:sp>
    </p:spTree>
    <p:extLst>
      <p:ext uri="{BB962C8B-B14F-4D97-AF65-F5344CB8AC3E}">
        <p14:creationId xmlns:p14="http://schemas.microsoft.com/office/powerpoint/2010/main" val="2456356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p:txBody>
          <a:bodyPr/>
          <a:lstStyle/>
          <a:p>
            <a:r>
              <a:rPr lang="en-GB" dirty="0"/>
              <a:t>   </a:t>
            </a:r>
            <a:r>
              <a:rPr lang="ar-LB" dirty="0"/>
              <a:t>شكراً                        </a:t>
            </a:r>
            <a:r>
              <a:rPr lang="en-GB" dirty="0"/>
              <a:t>Thank you</a:t>
            </a:r>
            <a:endParaRPr lang="en-US" dirty="0"/>
          </a:p>
        </p:txBody>
      </p:sp>
    </p:spTree>
    <p:extLst>
      <p:ext uri="{BB962C8B-B14F-4D97-AF65-F5344CB8AC3E}">
        <p14:creationId xmlns:p14="http://schemas.microsoft.com/office/powerpoint/2010/main" val="406844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BD26FCD-2DC9-4609-9D24-4C35DD110849}"/>
              </a:ext>
            </a:extLst>
          </p:cNvPr>
          <p:cNvSpPr>
            <a:spLocks noGrp="1"/>
          </p:cNvSpPr>
          <p:nvPr>
            <p:ph type="subTitle" idx="1"/>
          </p:nvPr>
        </p:nvSpPr>
        <p:spPr/>
        <p:txBody>
          <a:bodyPr/>
          <a:lstStyle/>
          <a:p>
            <a:r>
              <a:rPr lang="ar-LB" dirty="0"/>
              <a:t>المحتويات               </a:t>
            </a:r>
            <a:r>
              <a:rPr lang="en-GB" dirty="0" err="1"/>
              <a:t>Otlines</a:t>
            </a:r>
            <a:endParaRPr lang="en-GB" dirty="0"/>
          </a:p>
          <a:p>
            <a:endParaRPr lang="en-US" dirty="0"/>
          </a:p>
        </p:txBody>
      </p:sp>
      <p:sp>
        <p:nvSpPr>
          <p:cNvPr id="3" name="Content Placeholder 2">
            <a:extLst>
              <a:ext uri="{FF2B5EF4-FFF2-40B4-BE49-F238E27FC236}">
                <a16:creationId xmlns:a16="http://schemas.microsoft.com/office/drawing/2014/main" id="{48E5A10D-B4B4-4F24-BA0B-0E895E4238A0}"/>
              </a:ext>
            </a:extLst>
          </p:cNvPr>
          <p:cNvSpPr>
            <a:spLocks noGrp="1"/>
          </p:cNvSpPr>
          <p:nvPr>
            <p:ph sz="half" idx="2"/>
          </p:nvPr>
        </p:nvSpPr>
        <p:spPr>
          <a:xfrm>
            <a:off x="1069848" y="2123090"/>
            <a:ext cx="10309115" cy="3543099"/>
          </a:xfrm>
        </p:spPr>
        <p:txBody>
          <a:bodyPr/>
          <a:lstStyle/>
          <a:p>
            <a:pPr marL="457200" indent="-457200">
              <a:spcAft>
                <a:spcPts val="2400"/>
              </a:spcAft>
              <a:buClr>
                <a:schemeClr val="tx1"/>
              </a:buClr>
              <a:buFont typeface="Wingdings" panose="05000000000000000000" pitchFamily="2" charset="2"/>
              <a:buChar char="Ø"/>
            </a:pPr>
            <a:r>
              <a:rPr lang="ar-LB" dirty="0"/>
              <a:t>القضايا                   </a:t>
            </a:r>
            <a:r>
              <a:rPr lang="en-GB" dirty="0"/>
              <a:t>Issues                    </a:t>
            </a:r>
          </a:p>
          <a:p>
            <a:pPr marL="457200" indent="-457200">
              <a:spcAft>
                <a:spcPts val="2400"/>
              </a:spcAft>
              <a:buClr>
                <a:schemeClr val="tx1"/>
              </a:buClr>
              <a:buFont typeface="Wingdings" panose="05000000000000000000" pitchFamily="2" charset="2"/>
              <a:buChar char="Ø"/>
            </a:pPr>
            <a:r>
              <a:rPr lang="ar-LB" dirty="0"/>
              <a:t>نتائج النقاش             </a:t>
            </a:r>
            <a:r>
              <a:rPr lang="en-GB" dirty="0"/>
              <a:t>Discussion results  </a:t>
            </a:r>
          </a:p>
          <a:p>
            <a:pPr marL="457200" indent="-457200">
              <a:spcAft>
                <a:spcPts val="2400"/>
              </a:spcAft>
              <a:buClr>
                <a:schemeClr val="tx1"/>
              </a:buClr>
              <a:buFont typeface="Wingdings" panose="05000000000000000000" pitchFamily="2" charset="2"/>
              <a:buChar char="Ø"/>
            </a:pPr>
            <a:r>
              <a:rPr lang="ar-LB" dirty="0"/>
              <a:t>التوصيات               </a:t>
            </a:r>
            <a:r>
              <a:rPr lang="en-GB" dirty="0"/>
              <a:t>Recommendations </a:t>
            </a:r>
          </a:p>
          <a:p>
            <a:pPr marL="457200" indent="-457200">
              <a:spcAft>
                <a:spcPts val="2400"/>
              </a:spcAft>
              <a:buClr>
                <a:schemeClr val="tx1"/>
              </a:buClr>
              <a:buFont typeface="Wingdings" panose="05000000000000000000" pitchFamily="2" charset="2"/>
              <a:buChar char="Ø"/>
            </a:pPr>
            <a:r>
              <a:rPr lang="ar-LB" dirty="0"/>
              <a:t>الأسئلة                   </a:t>
            </a:r>
            <a:r>
              <a:rPr lang="en-GB" dirty="0"/>
              <a:t>              </a:t>
            </a:r>
            <a:r>
              <a:rPr lang="ar-LB" dirty="0"/>
              <a:t> </a:t>
            </a:r>
            <a:r>
              <a:rPr lang="en-GB" dirty="0"/>
              <a:t>Questions</a:t>
            </a:r>
          </a:p>
          <a:p>
            <a:pPr marL="457200" indent="-457200">
              <a:buFont typeface="Wingdings" panose="05000000000000000000" pitchFamily="2" charset="2"/>
              <a:buChar char="Ø"/>
            </a:pPr>
            <a:endParaRPr lang="en-US" dirty="0"/>
          </a:p>
        </p:txBody>
      </p:sp>
    </p:spTree>
    <p:extLst>
      <p:ext uri="{BB962C8B-B14F-4D97-AF65-F5344CB8AC3E}">
        <p14:creationId xmlns:p14="http://schemas.microsoft.com/office/powerpoint/2010/main" val="328003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57783"/>
            <a:ext cx="11053313" cy="634028"/>
          </a:xfrm>
        </p:spPr>
        <p:txBody>
          <a:bodyPr/>
          <a:lstStyle/>
          <a:p>
            <a:r>
              <a:rPr lang="ar-LB" dirty="0"/>
              <a:t>القضايا</a:t>
            </a:r>
            <a:endParaRPr lang="en-US" dirty="0"/>
          </a:p>
        </p:txBody>
      </p:sp>
      <p:sp>
        <p:nvSpPr>
          <p:cNvPr id="5" name="Content Placeholder 2">
            <a:extLst>
              <a:ext uri="{FF2B5EF4-FFF2-40B4-BE49-F238E27FC236}">
                <a16:creationId xmlns:a16="http://schemas.microsoft.com/office/drawing/2014/main" id="{0EA70394-B703-41F4-93BB-AB72610BE233}"/>
              </a:ext>
            </a:extLst>
          </p:cNvPr>
          <p:cNvSpPr txBox="1">
            <a:spLocks/>
          </p:cNvSpPr>
          <p:nvPr/>
        </p:nvSpPr>
        <p:spPr>
          <a:xfrm>
            <a:off x="7353625" y="2424736"/>
            <a:ext cx="4990775" cy="3056409"/>
          </a:xfrm>
          <a:prstGeom prst="rect">
            <a:avLst/>
          </a:prstGeom>
        </p:spPr>
        <p:txBody>
          <a:bodyPr/>
          <a:lstStyle>
            <a:lvl1pPr marL="0" indent="0" algn="r" defTabSz="914400" rtl="1" eaLnBrk="1" latinLnBrk="0" hangingPunct="1">
              <a:lnSpc>
                <a:spcPct val="110000"/>
              </a:lnSpc>
              <a:spcBef>
                <a:spcPts val="900"/>
              </a:spcBef>
              <a:spcAft>
                <a:spcPts val="0"/>
              </a:spcAft>
              <a:buClr>
                <a:schemeClr val="bg1"/>
              </a:buClr>
              <a:buFontTx/>
              <a:buNone/>
              <a:defRPr sz="2800" b="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539750" indent="-265113" algn="r" defTabSz="914400" rtl="1" eaLnBrk="1" latinLnBrk="0" hangingPunct="1">
              <a:lnSpc>
                <a:spcPct val="100000"/>
              </a:lnSpc>
              <a:spcBef>
                <a:spcPts val="500"/>
              </a:spcBef>
              <a:buClr>
                <a:srgbClr val="0298CA"/>
              </a:buClr>
              <a:buSzPct val="120000"/>
              <a:buFont typeface="Wingdings" pitchFamily="2" charset="2"/>
              <a:buChar char="§"/>
              <a:tabLst/>
              <a:defRPr sz="2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731520" indent="-182880" algn="r" defTabSz="914400" rtl="1" eaLnBrk="1" latinLnBrk="0" hangingPunct="1">
              <a:lnSpc>
                <a:spcPct val="100000"/>
              </a:lnSpc>
              <a:spcBef>
                <a:spcPts val="500"/>
              </a:spcBef>
              <a:buClr>
                <a:srgbClr val="0298CA"/>
              </a:buClr>
              <a:buFont typeface="Wingdings" pitchFamily="2" charset="2"/>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06450" indent="-450850">
              <a:lnSpc>
                <a:spcPct val="100000"/>
              </a:lnSpc>
              <a:spcBef>
                <a:spcPts val="600"/>
              </a:spcBef>
              <a:spcAft>
                <a:spcPts val="1200"/>
              </a:spcAft>
              <a:buClr>
                <a:schemeClr val="tx1"/>
              </a:buClr>
              <a:buFont typeface="Wingdings" panose="05000000000000000000" pitchFamily="2" charset="2"/>
              <a:buChar char="ü"/>
            </a:pPr>
            <a:endParaRPr lang="ar-LB" sz="1800" b="1" dirty="0">
              <a:solidFill>
                <a:schemeClr val="tx1"/>
              </a:solidFill>
              <a:ea typeface="Arial" charset="0"/>
              <a:cs typeface="Arial" charset="0"/>
            </a:endParaRPr>
          </a:p>
        </p:txBody>
      </p:sp>
      <p:sp>
        <p:nvSpPr>
          <p:cNvPr id="7" name="Content Placeholder 6">
            <a:extLst>
              <a:ext uri="{FF2B5EF4-FFF2-40B4-BE49-F238E27FC236}">
                <a16:creationId xmlns:a16="http://schemas.microsoft.com/office/drawing/2014/main" id="{908B2040-C443-49FC-9890-0D2E6C2DDDFE}"/>
              </a:ext>
            </a:extLst>
          </p:cNvPr>
          <p:cNvSpPr>
            <a:spLocks noGrp="1"/>
          </p:cNvSpPr>
          <p:nvPr>
            <p:ph sz="half" idx="2"/>
          </p:nvPr>
        </p:nvSpPr>
        <p:spPr>
          <a:xfrm>
            <a:off x="569344" y="1869440"/>
            <a:ext cx="10809620" cy="4572000"/>
          </a:xfrm>
        </p:spPr>
        <p:txBody>
          <a:bodyPr/>
          <a:lstStyle/>
          <a:p>
            <a:pPr>
              <a:spcAft>
                <a:spcPts val="2400"/>
              </a:spcAft>
              <a:buClr>
                <a:schemeClr val="tx1"/>
              </a:buClr>
            </a:pPr>
            <a:r>
              <a:rPr lang="en-GB" sz="1800" b="1" dirty="0"/>
              <a:t> </a:t>
            </a:r>
          </a:p>
          <a:p>
            <a:pPr marL="285750" indent="-285750">
              <a:spcAft>
                <a:spcPts val="2400"/>
              </a:spcAft>
              <a:buClr>
                <a:schemeClr val="tx1"/>
              </a:buClr>
              <a:buFont typeface="Wingdings" panose="05000000000000000000" pitchFamily="2" charset="2"/>
              <a:buChar char="Ø"/>
            </a:pPr>
            <a:r>
              <a:rPr lang="ar-LB" sz="1800" b="1" dirty="0"/>
              <a:t>التصنيف القطاعي العام واحتساب المخرجات          </a:t>
            </a:r>
            <a:r>
              <a:rPr lang="en-GB" sz="1800" b="1" dirty="0" err="1">
                <a:solidFill>
                  <a:srgbClr val="C00000"/>
                </a:solidFill>
              </a:rPr>
              <a:t>ssue</a:t>
            </a:r>
            <a:r>
              <a:rPr lang="en-GB" sz="1800" b="1" dirty="0">
                <a:solidFill>
                  <a:srgbClr val="C00000"/>
                </a:solidFill>
                <a:latin typeface="Times New Roman" panose="02020603050405020304" pitchFamily="18" charset="0"/>
              </a:rPr>
              <a:t> 2.1</a:t>
            </a:r>
            <a:r>
              <a:rPr lang="en-GB" sz="1800" b="1" dirty="0">
                <a:solidFill>
                  <a:srgbClr val="000000"/>
                </a:solidFill>
                <a:latin typeface="Times New Roman" panose="02020603050405020304" pitchFamily="18" charset="0"/>
              </a:rPr>
              <a:t> </a:t>
            </a:r>
            <a:r>
              <a:rPr lang="en-GB" sz="1800" b="1" dirty="0"/>
              <a:t>    </a:t>
            </a:r>
            <a:r>
              <a:rPr lang="ar-LB" sz="1800" b="1" dirty="0">
                <a:latin typeface="Times New Roman" panose="02020603050405020304" pitchFamily="18" charset="0"/>
                <a:cs typeface="Times New Roman" panose="02020603050405020304" pitchFamily="18" charset="0"/>
              </a:rPr>
              <a:t>            </a:t>
            </a:r>
            <a:r>
              <a:rPr lang="en-GB" sz="1800" b="1" dirty="0">
                <a:latin typeface="Times New Roman" panose="02020603050405020304" pitchFamily="18" charset="0"/>
                <a:cs typeface="Times New Roman" panose="02020603050405020304" pitchFamily="18" charset="0"/>
              </a:rPr>
              <a:t>General Sectorization and Output                     </a:t>
            </a:r>
            <a:r>
              <a:rPr lang="ar-LB" sz="1800" b="1" dirty="0">
                <a:latin typeface="Times New Roman" panose="02020603050405020304" pitchFamily="18" charset="0"/>
                <a:cs typeface="Times New Roman" panose="02020603050405020304" pitchFamily="18" charset="0"/>
              </a:rPr>
              <a:t>                     </a:t>
            </a:r>
          </a:p>
          <a:p>
            <a:pPr marL="285750" indent="-285750">
              <a:spcAft>
                <a:spcPts val="2400"/>
              </a:spcAft>
              <a:buClr>
                <a:schemeClr val="tx1"/>
              </a:buClr>
              <a:buFont typeface="Wingdings" panose="05000000000000000000" pitchFamily="2" charset="2"/>
              <a:buChar char="Ø"/>
            </a:pPr>
            <a:r>
              <a:rPr lang="ar-LB" sz="1800" b="1" dirty="0"/>
              <a:t> مراجعة كيانات التمويل الإسلامي                 </a:t>
            </a:r>
            <a:r>
              <a:rPr lang="en-GB" sz="1800" b="1" dirty="0"/>
              <a:t>    </a:t>
            </a:r>
            <a:r>
              <a:rPr lang="ar-LB" sz="1800" b="1" dirty="0"/>
              <a:t>       </a:t>
            </a:r>
            <a:r>
              <a:rPr lang="en-GB" sz="1800" b="1" dirty="0">
                <a:solidFill>
                  <a:srgbClr val="C00000"/>
                </a:solidFill>
                <a:latin typeface="Times New Roman" panose="02020603050405020304" pitchFamily="18" charset="0"/>
                <a:cs typeface="Times New Roman" panose="02020603050405020304" pitchFamily="18" charset="0"/>
              </a:rPr>
              <a:t>Issue2.2 </a:t>
            </a:r>
            <a:r>
              <a:rPr lang="ar-LB" sz="1800" b="1" dirty="0">
                <a:solidFill>
                  <a:srgbClr val="C00000"/>
                </a:solidFill>
                <a:latin typeface="Times New Roman" panose="02020603050405020304" pitchFamily="18" charset="0"/>
                <a:cs typeface="Times New Roman" panose="02020603050405020304" pitchFamily="18" charset="0"/>
              </a:rPr>
              <a:t> </a:t>
            </a:r>
            <a:r>
              <a:rPr lang="en-GB" sz="1700" b="1" dirty="0">
                <a:solidFill>
                  <a:srgbClr val="C00000"/>
                </a:solidFill>
                <a:latin typeface="Times New Roman" panose="02020603050405020304" pitchFamily="18" charset="0"/>
                <a:cs typeface="Times New Roman" panose="02020603050405020304" pitchFamily="18" charset="0"/>
              </a:rPr>
              <a:t>  </a:t>
            </a:r>
            <a:r>
              <a:rPr lang="en-GB" sz="1700" b="1" dirty="0">
                <a:solidFill>
                  <a:schemeClr val="tx1"/>
                </a:solidFill>
                <a:latin typeface="Times New Roman" panose="02020603050405020304" pitchFamily="18" charset="0"/>
                <a:cs typeface="Times New Roman" panose="02020603050405020304" pitchFamily="18" charset="0"/>
              </a:rPr>
              <a:t>Review of specific Islamic finance entities                        </a:t>
            </a:r>
            <a:r>
              <a:rPr lang="ar-LB" sz="1700" b="1" dirty="0">
                <a:solidFill>
                  <a:schemeClr val="tx1"/>
                </a:solidFill>
                <a:latin typeface="Times New Roman" panose="02020603050405020304" pitchFamily="18" charset="0"/>
                <a:cs typeface="Times New Roman" panose="02020603050405020304" pitchFamily="18" charset="0"/>
              </a:rPr>
              <a:t>    </a:t>
            </a:r>
            <a:endParaRPr lang="ar-LB" sz="1800" b="1" dirty="0">
              <a:latin typeface="Times New Roman" panose="02020603050405020304" pitchFamily="18" charset="0"/>
              <a:cs typeface="Times New Roman" panose="02020603050405020304" pitchFamily="18" charset="0"/>
            </a:endParaRPr>
          </a:p>
          <a:p>
            <a:pPr marL="285750" indent="-285750">
              <a:spcAft>
                <a:spcPts val="2400"/>
              </a:spcAft>
              <a:buClr>
                <a:schemeClr val="tx1"/>
              </a:buClr>
              <a:buFont typeface="Wingdings" panose="05000000000000000000" pitchFamily="2" charset="2"/>
              <a:buChar char="Ø"/>
            </a:pPr>
            <a:r>
              <a:rPr lang="ar-LB" sz="1800" b="1" dirty="0"/>
              <a:t>ما هو التصنيف القطاعي الفرعي المناسب  لهذه الكيانات؟    </a:t>
            </a:r>
            <a:r>
              <a:rPr lang="en-GB" sz="1800" b="1" dirty="0">
                <a:latin typeface="Times New Roman" panose="02020603050405020304" pitchFamily="18" charset="0"/>
                <a:cs typeface="Times New Roman" panose="02020603050405020304" pitchFamily="18" charset="0"/>
              </a:rPr>
              <a:t>How can they be sectorized </a:t>
            </a:r>
            <a:r>
              <a:rPr lang="en-GB" sz="1800" b="1" dirty="0">
                <a:solidFill>
                  <a:srgbClr val="C00000"/>
                </a:solidFill>
                <a:latin typeface="Times New Roman" panose="02020603050405020304" pitchFamily="18" charset="0"/>
                <a:cs typeface="Times New Roman" panose="02020603050405020304" pitchFamily="18" charset="0"/>
              </a:rPr>
              <a:t>?                              Issue 2.3      </a:t>
            </a:r>
            <a:endParaRPr lang="ar-LB" sz="1800" b="1" dirty="0">
              <a:solidFill>
                <a:srgbClr val="C00000"/>
              </a:solidFill>
            </a:endParaRPr>
          </a:p>
          <a:p>
            <a:pPr marL="285750" indent="-285750">
              <a:spcAft>
                <a:spcPts val="2400"/>
              </a:spcAft>
              <a:buClr>
                <a:schemeClr val="tx1"/>
              </a:buClr>
              <a:buFont typeface="Wingdings" panose="05000000000000000000" pitchFamily="2" charset="2"/>
              <a:buChar char="Ø"/>
            </a:pPr>
            <a:r>
              <a:rPr lang="ar-LB" sz="1800" b="1" dirty="0"/>
              <a:t>كيف يمكن احتساب قيمة مخرجات هذه الكيانات؟       </a:t>
            </a:r>
            <a:r>
              <a:rPr lang="en-GB" sz="1800" b="1" dirty="0"/>
              <a:t>         </a:t>
            </a:r>
            <a:r>
              <a:rPr lang="en-GB" sz="1800" b="1" dirty="0">
                <a:solidFill>
                  <a:srgbClr val="C00000"/>
                </a:solidFill>
              </a:rPr>
              <a:t>Issue 2.4</a:t>
            </a:r>
            <a:r>
              <a:rPr lang="en-GB" sz="1800" b="1" dirty="0"/>
              <a:t>           </a:t>
            </a:r>
            <a:r>
              <a:rPr lang="ar-LB" sz="1800" b="1" dirty="0"/>
              <a:t>       </a:t>
            </a:r>
            <a:r>
              <a:rPr lang="en-GB" sz="1800" b="1" dirty="0"/>
              <a:t>   </a:t>
            </a:r>
            <a:r>
              <a:rPr lang="ar-LB" sz="1800" b="1" dirty="0"/>
              <a:t>    </a:t>
            </a:r>
            <a:r>
              <a:rPr lang="en-GB" sz="1800" b="1" dirty="0">
                <a:latin typeface="Times New Roman" panose="02020603050405020304" pitchFamily="18" charset="0"/>
                <a:cs typeface="Times New Roman" panose="02020603050405020304" pitchFamily="18" charset="0"/>
              </a:rPr>
              <a:t>How to calculate their output?</a:t>
            </a:r>
            <a:r>
              <a:rPr lang="ar-LB" sz="1800" b="1" dirty="0"/>
              <a:t> </a:t>
            </a:r>
            <a:endParaRPr lang="en-US" sz="1800" b="1" dirty="0"/>
          </a:p>
        </p:txBody>
      </p:sp>
    </p:spTree>
    <p:extLst>
      <p:ext uri="{BB962C8B-B14F-4D97-AF65-F5344CB8AC3E}">
        <p14:creationId xmlns:p14="http://schemas.microsoft.com/office/powerpoint/2010/main" val="2883846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57783"/>
            <a:ext cx="11053313" cy="634028"/>
          </a:xfrm>
        </p:spPr>
        <p:txBody>
          <a:bodyPr/>
          <a:lstStyle/>
          <a:p>
            <a:r>
              <a:rPr lang="ar-LB" dirty="0"/>
              <a:t>كيانات التمويل الإسلامي  </a:t>
            </a:r>
            <a:r>
              <a:rPr lang="en-GB" dirty="0"/>
              <a:t>Islamic Financial Entities</a:t>
            </a:r>
            <a:endParaRPr lang="en-US" dirty="0"/>
          </a:p>
        </p:txBody>
      </p:sp>
      <p:sp>
        <p:nvSpPr>
          <p:cNvPr id="5" name="Content Placeholder 2">
            <a:extLst>
              <a:ext uri="{FF2B5EF4-FFF2-40B4-BE49-F238E27FC236}">
                <a16:creationId xmlns:a16="http://schemas.microsoft.com/office/drawing/2014/main" id="{0EA70394-B703-41F4-93BB-AB72610BE233}"/>
              </a:ext>
            </a:extLst>
          </p:cNvPr>
          <p:cNvSpPr txBox="1">
            <a:spLocks/>
          </p:cNvSpPr>
          <p:nvPr/>
        </p:nvSpPr>
        <p:spPr>
          <a:xfrm>
            <a:off x="7353625" y="2424736"/>
            <a:ext cx="4990775" cy="3056409"/>
          </a:xfrm>
          <a:prstGeom prst="rect">
            <a:avLst/>
          </a:prstGeom>
        </p:spPr>
        <p:txBody>
          <a:bodyPr/>
          <a:lstStyle>
            <a:lvl1pPr marL="0" indent="0" algn="r" defTabSz="914400" rtl="1" eaLnBrk="1" latinLnBrk="0" hangingPunct="1">
              <a:lnSpc>
                <a:spcPct val="110000"/>
              </a:lnSpc>
              <a:spcBef>
                <a:spcPts val="900"/>
              </a:spcBef>
              <a:spcAft>
                <a:spcPts val="0"/>
              </a:spcAft>
              <a:buClr>
                <a:schemeClr val="bg1"/>
              </a:buClr>
              <a:buFontTx/>
              <a:buNone/>
              <a:defRPr sz="2800" b="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539750" indent="-265113" algn="r" defTabSz="914400" rtl="1" eaLnBrk="1" latinLnBrk="0" hangingPunct="1">
              <a:lnSpc>
                <a:spcPct val="100000"/>
              </a:lnSpc>
              <a:spcBef>
                <a:spcPts val="500"/>
              </a:spcBef>
              <a:buClr>
                <a:srgbClr val="0298CA"/>
              </a:buClr>
              <a:buSzPct val="120000"/>
              <a:buFont typeface="Wingdings" pitchFamily="2" charset="2"/>
              <a:buChar char="§"/>
              <a:tabLst/>
              <a:defRPr sz="2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731520" indent="-182880" algn="r" defTabSz="914400" rtl="1" eaLnBrk="1" latinLnBrk="0" hangingPunct="1">
              <a:lnSpc>
                <a:spcPct val="100000"/>
              </a:lnSpc>
              <a:spcBef>
                <a:spcPts val="500"/>
              </a:spcBef>
              <a:buClr>
                <a:srgbClr val="0298CA"/>
              </a:buClr>
              <a:buFont typeface="Wingdings" pitchFamily="2" charset="2"/>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06450" indent="-450850">
              <a:lnSpc>
                <a:spcPct val="100000"/>
              </a:lnSpc>
              <a:spcBef>
                <a:spcPts val="600"/>
              </a:spcBef>
              <a:spcAft>
                <a:spcPts val="1200"/>
              </a:spcAft>
              <a:buClr>
                <a:schemeClr val="tx1"/>
              </a:buClr>
              <a:buFont typeface="Wingdings" panose="05000000000000000000" pitchFamily="2" charset="2"/>
              <a:buChar char="ü"/>
            </a:pPr>
            <a:endParaRPr lang="ar-LB" sz="1800" b="1" dirty="0">
              <a:solidFill>
                <a:schemeClr val="tx1"/>
              </a:solidFill>
              <a:ea typeface="Arial" charset="0"/>
              <a:cs typeface="Arial" charset="0"/>
            </a:endParaRPr>
          </a:p>
        </p:txBody>
      </p:sp>
      <p:sp>
        <p:nvSpPr>
          <p:cNvPr id="7" name="Content Placeholder 6">
            <a:extLst>
              <a:ext uri="{FF2B5EF4-FFF2-40B4-BE49-F238E27FC236}">
                <a16:creationId xmlns:a16="http://schemas.microsoft.com/office/drawing/2014/main" id="{908B2040-C443-49FC-9890-0D2E6C2DDDFE}"/>
              </a:ext>
            </a:extLst>
          </p:cNvPr>
          <p:cNvSpPr>
            <a:spLocks noGrp="1"/>
          </p:cNvSpPr>
          <p:nvPr>
            <p:ph sz="half" idx="2"/>
          </p:nvPr>
        </p:nvSpPr>
        <p:spPr>
          <a:xfrm>
            <a:off x="569344" y="1869440"/>
            <a:ext cx="10809620" cy="4572000"/>
          </a:xfrm>
        </p:spPr>
        <p:txBody>
          <a:bodyPr/>
          <a:lstStyle/>
          <a:p>
            <a:pPr marL="342900" indent="-342900" algn="l" rtl="0" fontAlgn="base">
              <a:lnSpc>
                <a:spcPct val="100000"/>
              </a:lnSpc>
              <a:spcBef>
                <a:spcPts val="1200"/>
              </a:spcBef>
              <a:buClr>
                <a:schemeClr val="tx1"/>
              </a:buClr>
              <a:buFont typeface="Wingdings" panose="05000000000000000000" pitchFamily="2" charset="2"/>
              <a:buChar char="§"/>
            </a:pPr>
            <a:r>
              <a:rPr lang="en-GB" sz="2000" b="1" dirty="0">
                <a:solidFill>
                  <a:schemeClr val="bg2">
                    <a:lumMod val="50000"/>
                  </a:schemeClr>
                </a:solidFill>
                <a:latin typeface="Times New Roman" panose="02020603050405020304" pitchFamily="18" charset="0"/>
                <a:cs typeface="Times New Roman" panose="02020603050405020304" pitchFamily="18" charset="0"/>
              </a:rPr>
              <a:t>The off-balance sheet restricted investment accounts  </a:t>
            </a:r>
          </a:p>
          <a:p>
            <a:pPr algn="l" rtl="0" fontAlgn="base">
              <a:lnSpc>
                <a:spcPct val="100000"/>
              </a:lnSpc>
              <a:spcBef>
                <a:spcPts val="0"/>
              </a:spcBef>
              <a:spcAft>
                <a:spcPts val="1800"/>
              </a:spcAft>
              <a:buClr>
                <a:schemeClr val="tx1"/>
              </a:buClr>
            </a:pPr>
            <a:r>
              <a:rPr lang="en-GB" sz="2000" b="1" dirty="0">
                <a:solidFill>
                  <a:schemeClr val="bg2">
                    <a:lumMod val="50000"/>
                  </a:schemeClr>
                </a:solidFill>
                <a:latin typeface="Times New Roman" panose="02020603050405020304" pitchFamily="18" charset="0"/>
                <a:cs typeface="Times New Roman" panose="02020603050405020304" pitchFamily="18" charset="0"/>
              </a:rPr>
              <a:t>      </a:t>
            </a:r>
            <a:r>
              <a:rPr lang="ar-SA" sz="2000" b="1" dirty="0">
                <a:solidFill>
                  <a:schemeClr val="bg2">
                    <a:lumMod val="50000"/>
                  </a:schemeClr>
                </a:solidFill>
                <a:latin typeface="Times New Roman" panose="02020603050405020304" pitchFamily="18" charset="0"/>
                <a:cs typeface="Times New Roman" panose="02020603050405020304" pitchFamily="18" charset="0"/>
              </a:rPr>
              <a:t>حسابات الاستثمار المقيدة خارج الميزانية</a:t>
            </a:r>
            <a:endParaRPr lang="en-US" sz="2000" b="1" dirty="0">
              <a:solidFill>
                <a:schemeClr val="bg2">
                  <a:lumMod val="50000"/>
                </a:schemeClr>
              </a:solidFill>
              <a:latin typeface="Times New Roman" panose="02020603050405020304" pitchFamily="18" charset="0"/>
              <a:cs typeface="Times New Roman" panose="02020603050405020304" pitchFamily="18" charset="0"/>
            </a:endParaRPr>
          </a:p>
          <a:p>
            <a:pPr marL="342900" indent="-342900" algn="l" rtl="0" fontAlgn="base">
              <a:lnSpc>
                <a:spcPct val="100000"/>
              </a:lnSpc>
              <a:spcBef>
                <a:spcPts val="1200"/>
              </a:spcBef>
              <a:buClr>
                <a:schemeClr val="tx1"/>
              </a:buClr>
              <a:buFont typeface="Wingdings" panose="05000000000000000000" pitchFamily="2" charset="2"/>
              <a:buChar char="§"/>
            </a:pPr>
            <a:r>
              <a:rPr lang="en-GB" sz="2000" b="1" dirty="0">
                <a:solidFill>
                  <a:schemeClr val="bg2">
                    <a:lumMod val="50000"/>
                  </a:schemeClr>
                </a:solidFill>
                <a:latin typeface="Times New Roman" panose="02020603050405020304" pitchFamily="18" charset="0"/>
                <a:cs typeface="Times New Roman" panose="02020603050405020304" pitchFamily="18" charset="0"/>
              </a:rPr>
              <a:t>Islamic windows in conventional banks </a:t>
            </a:r>
          </a:p>
          <a:p>
            <a:pPr algn="l" rtl="0" fontAlgn="base">
              <a:lnSpc>
                <a:spcPct val="100000"/>
              </a:lnSpc>
              <a:spcBef>
                <a:spcPts val="0"/>
              </a:spcBef>
              <a:spcAft>
                <a:spcPts val="1800"/>
              </a:spcAft>
              <a:buClr>
                <a:schemeClr val="tx1"/>
              </a:buClr>
            </a:pPr>
            <a:r>
              <a:rPr lang="en-GB" sz="2000" b="1" dirty="0">
                <a:solidFill>
                  <a:schemeClr val="bg2">
                    <a:lumMod val="50000"/>
                  </a:schemeClr>
                </a:solidFill>
                <a:latin typeface="Times New Roman" panose="02020603050405020304" pitchFamily="18" charset="0"/>
                <a:cs typeface="Times New Roman" panose="02020603050405020304" pitchFamily="18" charset="0"/>
              </a:rPr>
              <a:t>      </a:t>
            </a:r>
            <a:r>
              <a:rPr lang="ar-SA" sz="2000" b="1" dirty="0">
                <a:solidFill>
                  <a:schemeClr val="bg2">
                    <a:lumMod val="50000"/>
                  </a:schemeClr>
                </a:solidFill>
                <a:latin typeface="Times New Roman" panose="02020603050405020304" pitchFamily="18" charset="0"/>
                <a:cs typeface="Times New Roman" panose="02020603050405020304" pitchFamily="18" charset="0"/>
              </a:rPr>
              <a:t>النوافذ الإسلامية في البنوك التقليدية</a:t>
            </a:r>
            <a:r>
              <a:rPr lang="en-GB" sz="2000" b="1" dirty="0">
                <a:solidFill>
                  <a:schemeClr val="bg2">
                    <a:lumMod val="50000"/>
                  </a:schemeClr>
                </a:solidFill>
                <a:latin typeface="Times New Roman" panose="02020603050405020304" pitchFamily="18" charset="0"/>
                <a:cs typeface="Times New Roman" panose="02020603050405020304" pitchFamily="18" charset="0"/>
              </a:rPr>
              <a:t> </a:t>
            </a:r>
          </a:p>
          <a:p>
            <a:pPr marL="342900" indent="-342900" algn="l" rtl="0" fontAlgn="base">
              <a:lnSpc>
                <a:spcPct val="100000"/>
              </a:lnSpc>
              <a:spcBef>
                <a:spcPts val="1200"/>
              </a:spcBef>
              <a:buClr>
                <a:schemeClr val="tx1"/>
              </a:buClr>
              <a:buFont typeface="Wingdings" panose="05000000000000000000" pitchFamily="2" charset="2"/>
              <a:buChar char="§"/>
            </a:pPr>
            <a:r>
              <a:rPr lang="en-GB" sz="2000" b="1" dirty="0">
                <a:solidFill>
                  <a:schemeClr val="bg2">
                    <a:lumMod val="50000"/>
                  </a:schemeClr>
                </a:solidFill>
                <a:latin typeface="Times New Roman" panose="02020603050405020304" pitchFamily="18" charset="0"/>
                <a:cs typeface="Times New Roman" panose="02020603050405020304" pitchFamily="18" charset="0"/>
              </a:rPr>
              <a:t>Waqf funds which are established for a defined purpose, usually for charity, and are managed by financial institutions (private or public)  </a:t>
            </a:r>
          </a:p>
          <a:p>
            <a:pPr algn="l" rtl="0" fontAlgn="base">
              <a:lnSpc>
                <a:spcPct val="100000"/>
              </a:lnSpc>
              <a:spcBef>
                <a:spcPts val="0"/>
              </a:spcBef>
              <a:spcAft>
                <a:spcPts val="1800"/>
              </a:spcAft>
              <a:buClr>
                <a:schemeClr val="tx1"/>
              </a:buClr>
            </a:pPr>
            <a:r>
              <a:rPr lang="en-GB" sz="2000" b="1" dirty="0">
                <a:solidFill>
                  <a:schemeClr val="bg2">
                    <a:lumMod val="50000"/>
                  </a:schemeClr>
                </a:solidFill>
                <a:latin typeface="Times New Roman" panose="02020603050405020304" pitchFamily="18" charset="0"/>
                <a:cs typeface="Times New Roman" panose="02020603050405020304" pitchFamily="18" charset="0"/>
              </a:rPr>
              <a:t>      </a:t>
            </a:r>
            <a:r>
              <a:rPr lang="ar-SA" sz="2000" b="1" dirty="0">
                <a:solidFill>
                  <a:schemeClr val="bg2">
                    <a:lumMod val="50000"/>
                  </a:schemeClr>
                </a:solidFill>
                <a:latin typeface="Times New Roman" panose="02020603050405020304" pitchFamily="18" charset="0"/>
                <a:cs typeface="Times New Roman" panose="02020603050405020304" pitchFamily="18" charset="0"/>
              </a:rPr>
              <a:t>الصناديق الوقفية التي يتم إنشاؤها لأغراض محددة، تكون في العادة للأعمال الخيرية، وتديرها مؤسسات مالية</a:t>
            </a:r>
            <a:r>
              <a:rPr lang="en-GB" sz="2000" b="1" dirty="0">
                <a:solidFill>
                  <a:schemeClr val="bg2">
                    <a:lumMod val="50000"/>
                  </a:schemeClr>
                </a:solidFill>
                <a:latin typeface="Times New Roman" panose="02020603050405020304" pitchFamily="18" charset="0"/>
                <a:cs typeface="Times New Roman" panose="02020603050405020304" pitchFamily="18" charset="0"/>
              </a:rPr>
              <a:t> </a:t>
            </a:r>
          </a:p>
          <a:p>
            <a:pPr marL="342900" indent="-342900" algn="l" rtl="0" fontAlgn="base">
              <a:lnSpc>
                <a:spcPct val="100000"/>
              </a:lnSpc>
              <a:spcBef>
                <a:spcPts val="1200"/>
              </a:spcBef>
              <a:buClr>
                <a:schemeClr val="tx1"/>
              </a:buClr>
              <a:buFont typeface="Wingdings" panose="05000000000000000000" pitchFamily="2" charset="2"/>
              <a:buChar char="§"/>
            </a:pPr>
            <a:r>
              <a:rPr lang="en-GB" sz="2000" b="1" dirty="0">
                <a:solidFill>
                  <a:schemeClr val="bg2">
                    <a:lumMod val="50000"/>
                  </a:schemeClr>
                </a:solidFill>
                <a:latin typeface="Times New Roman" panose="02020603050405020304" pitchFamily="18" charset="0"/>
                <a:cs typeface="Times New Roman" panose="02020603050405020304" pitchFamily="18" charset="0"/>
              </a:rPr>
              <a:t>Hajj funds which are dedicated vehicles for Muslims to save up to perform pilgrimage duties</a:t>
            </a:r>
          </a:p>
          <a:p>
            <a:pPr algn="l" rtl="0" fontAlgn="base">
              <a:lnSpc>
                <a:spcPct val="100000"/>
              </a:lnSpc>
              <a:spcBef>
                <a:spcPts val="0"/>
              </a:spcBef>
              <a:buClr>
                <a:schemeClr val="tx1"/>
              </a:buClr>
            </a:pPr>
            <a:r>
              <a:rPr lang="en-GB" sz="2000" b="1" dirty="0">
                <a:solidFill>
                  <a:schemeClr val="bg2">
                    <a:lumMod val="50000"/>
                  </a:schemeClr>
                </a:solidFill>
                <a:latin typeface="Times New Roman" panose="02020603050405020304" pitchFamily="18" charset="0"/>
                <a:cs typeface="Times New Roman" panose="02020603050405020304" pitchFamily="18" charset="0"/>
              </a:rPr>
              <a:t>      </a:t>
            </a:r>
            <a:r>
              <a:rPr lang="ar-SA" sz="2000" b="1" dirty="0">
                <a:solidFill>
                  <a:schemeClr val="bg2">
                    <a:lumMod val="50000"/>
                  </a:schemeClr>
                </a:solidFill>
                <a:latin typeface="Times New Roman" panose="02020603050405020304" pitchFamily="18" charset="0"/>
                <a:cs typeface="Times New Roman" panose="02020603050405020304" pitchFamily="18" charset="0"/>
              </a:rPr>
              <a:t>صناديق الحج وهي عبارة عن وسائل وأدوات مخصصة للمسلمين بهدف الادخار لأداء فريضة الحج</a:t>
            </a:r>
            <a:endParaRPr lang="en-US" sz="2000" b="1" dirty="0">
              <a:solidFill>
                <a:schemeClr val="bg2">
                  <a:lumMod val="50000"/>
                </a:schemeClr>
              </a:solidFill>
              <a:latin typeface="Times New Roman" panose="02020603050405020304" pitchFamily="18" charset="0"/>
              <a:cs typeface="Times New Roman" panose="02020603050405020304" pitchFamily="18" charset="0"/>
            </a:endParaRPr>
          </a:p>
          <a:p>
            <a:pPr algn="l" rtl="0" fontAlgn="base">
              <a:lnSpc>
                <a:spcPct val="100000"/>
              </a:lnSpc>
              <a:spcBef>
                <a:spcPts val="0"/>
              </a:spcBef>
              <a:buClr>
                <a:schemeClr val="tx1"/>
              </a:buClr>
            </a:pPr>
            <a:endParaRPr lang="en-GB" sz="2000" b="1" dirty="0">
              <a:solidFill>
                <a:schemeClr val="bg2">
                  <a:lumMod val="50000"/>
                </a:schemeClr>
              </a:solidFill>
              <a:latin typeface="Times New Roman" panose="02020603050405020304" pitchFamily="18" charset="0"/>
              <a:cs typeface="Times New Roman" panose="02020603050405020304" pitchFamily="18" charset="0"/>
            </a:endParaRPr>
          </a:p>
          <a:p>
            <a:pPr algn="l"/>
            <a:endParaRPr lang="en-US" sz="1800" b="1" dirty="0"/>
          </a:p>
        </p:txBody>
      </p:sp>
    </p:spTree>
    <p:extLst>
      <p:ext uri="{BB962C8B-B14F-4D97-AF65-F5344CB8AC3E}">
        <p14:creationId xmlns:p14="http://schemas.microsoft.com/office/powerpoint/2010/main" val="3430884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FAD7C33-D751-4039-9406-85845FC186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4" y="7144"/>
            <a:ext cx="11705335" cy="6486706"/>
          </a:xfrm>
          <a:prstGeom prst="rect">
            <a:avLst/>
          </a:prstGeom>
        </p:spPr>
      </p:pic>
      <p:sp>
        <p:nvSpPr>
          <p:cNvPr id="10" name="Flowchart: Sequential Access Storage 9">
            <a:extLst>
              <a:ext uri="{FF2B5EF4-FFF2-40B4-BE49-F238E27FC236}">
                <a16:creationId xmlns:a16="http://schemas.microsoft.com/office/drawing/2014/main" id="{DB2579C5-67C5-4D76-A963-9C93D805B141}"/>
              </a:ext>
            </a:extLst>
          </p:cNvPr>
          <p:cNvSpPr/>
          <p:nvPr/>
        </p:nvSpPr>
        <p:spPr>
          <a:xfrm>
            <a:off x="133829" y="1827358"/>
            <a:ext cx="3121573" cy="1067761"/>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C00000"/>
                </a:solidFill>
                <a:effectLst/>
                <a:uLnTx/>
                <a:uFillTx/>
                <a:latin typeface="Calibri" panose="020F0502020204030204"/>
                <a:ea typeface="+mn-ea"/>
                <a:cs typeface="+mn-cs"/>
              </a:rPr>
              <a:t>IAH </a:t>
            </a:r>
            <a:r>
              <a:rPr kumimoji="0" lang="en-US" sz="1400" b="1" i="0" u="none" strike="noStrike" kern="1200" cap="none" spc="0" normalizeH="0" baseline="0" noProof="0" dirty="0">
                <a:ln>
                  <a:noFill/>
                </a:ln>
                <a:solidFill>
                  <a:srgbClr val="C00000"/>
                </a:solidFill>
                <a:effectLst/>
                <a:uLnTx/>
                <a:uFillTx/>
                <a:latin typeface="Calibri" panose="020F0502020204030204"/>
                <a:ea typeface="+mn-ea"/>
                <a:cs typeface="+mn-cs"/>
              </a:rPr>
              <a:t>Funds are placed in an invest. fund managed independently from (IB)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
        <p:nvSpPr>
          <p:cNvPr id="12" name="Flowchart: Sequential Access Storage 11">
            <a:extLst>
              <a:ext uri="{FF2B5EF4-FFF2-40B4-BE49-F238E27FC236}">
                <a16:creationId xmlns:a16="http://schemas.microsoft.com/office/drawing/2014/main" id="{44F74DDD-BE07-47D2-9FC0-1961068BCC47}"/>
              </a:ext>
            </a:extLst>
          </p:cNvPr>
          <p:cNvSpPr/>
          <p:nvPr/>
        </p:nvSpPr>
        <p:spPr>
          <a:xfrm>
            <a:off x="133830" y="2895119"/>
            <a:ext cx="3121573" cy="1067761"/>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C00000"/>
                </a:solidFill>
                <a:effectLst/>
                <a:uLnTx/>
                <a:uFillTx/>
                <a:latin typeface="Calibri" panose="020F0502020204030204"/>
                <a:ea typeface="+mn-ea"/>
                <a:cs typeface="+mn-cs"/>
              </a:rPr>
              <a:t>IB funds not mixed with the IAH funds</a:t>
            </a:r>
            <a:endParaRPr kumimoji="0" lang="en-US" sz="1400" b="1"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
        <p:nvSpPr>
          <p:cNvPr id="11" name="Flowchart: Sequential Access Storage 10">
            <a:extLst>
              <a:ext uri="{FF2B5EF4-FFF2-40B4-BE49-F238E27FC236}">
                <a16:creationId xmlns:a16="http://schemas.microsoft.com/office/drawing/2014/main" id="{E75234BE-000B-45EC-9BFD-C4BDF8DCF3C8}"/>
              </a:ext>
            </a:extLst>
          </p:cNvPr>
          <p:cNvSpPr/>
          <p:nvPr/>
        </p:nvSpPr>
        <p:spPr>
          <a:xfrm>
            <a:off x="133830" y="776743"/>
            <a:ext cx="3121573" cy="1067761"/>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C00000"/>
                </a:solidFill>
                <a:effectLst/>
                <a:uLnTx/>
                <a:uFillTx/>
                <a:latin typeface="Calibri" panose="020F0502020204030204"/>
                <a:ea typeface="+mn-ea"/>
                <a:cs typeface="+mn-cs"/>
              </a:rPr>
              <a:t>Complete set of accounts, including the financial position is maintained</a:t>
            </a:r>
          </a:p>
        </p:txBody>
      </p:sp>
      <p:sp>
        <p:nvSpPr>
          <p:cNvPr id="13" name="TextBox 12">
            <a:extLst>
              <a:ext uri="{FF2B5EF4-FFF2-40B4-BE49-F238E27FC236}">
                <a16:creationId xmlns:a16="http://schemas.microsoft.com/office/drawing/2014/main" id="{AA07B2FD-882D-4833-9FF7-7018830072D0}"/>
              </a:ext>
            </a:extLst>
          </p:cNvPr>
          <p:cNvSpPr txBox="1"/>
          <p:nvPr/>
        </p:nvSpPr>
        <p:spPr>
          <a:xfrm>
            <a:off x="3749040" y="2216666"/>
            <a:ext cx="11684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Flowchart: Sequential Access Storage 13">
            <a:extLst>
              <a:ext uri="{FF2B5EF4-FFF2-40B4-BE49-F238E27FC236}">
                <a16:creationId xmlns:a16="http://schemas.microsoft.com/office/drawing/2014/main" id="{B3EFA134-B6B2-45FE-9990-C6679C43E2A7}"/>
              </a:ext>
            </a:extLst>
          </p:cNvPr>
          <p:cNvSpPr/>
          <p:nvPr/>
        </p:nvSpPr>
        <p:spPr>
          <a:xfrm>
            <a:off x="103350" y="4049314"/>
            <a:ext cx="3121573" cy="1067761"/>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C00000"/>
                </a:solidFill>
                <a:effectLst/>
                <a:uLnTx/>
                <a:uFillTx/>
                <a:latin typeface="Calibri" panose="020F0502020204030204"/>
                <a:ea typeface="+mn-ea"/>
                <a:cs typeface="+mn-cs"/>
              </a:rPr>
              <a:t>maintain a full set of accounts,</a:t>
            </a:r>
            <a:endParaRPr kumimoji="0" lang="en-US" sz="1400" b="1"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
        <p:nvSpPr>
          <p:cNvPr id="15" name="Flowchart: Sequential Access Storage 14">
            <a:extLst>
              <a:ext uri="{FF2B5EF4-FFF2-40B4-BE49-F238E27FC236}">
                <a16:creationId xmlns:a16="http://schemas.microsoft.com/office/drawing/2014/main" id="{97BC7F9E-E254-4563-938C-37DACCE8B093}"/>
              </a:ext>
            </a:extLst>
          </p:cNvPr>
          <p:cNvSpPr/>
          <p:nvPr/>
        </p:nvSpPr>
        <p:spPr>
          <a:xfrm>
            <a:off x="133828" y="5275381"/>
            <a:ext cx="3121573" cy="1067761"/>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C00000"/>
                </a:solidFill>
                <a:effectLst/>
                <a:uLnTx/>
                <a:uFillTx/>
                <a:latin typeface="Calibri" panose="020F0502020204030204"/>
                <a:ea typeface="+mn-ea"/>
                <a:cs typeface="+mn-cs"/>
              </a:rPr>
              <a:t>have an independent management</a:t>
            </a:r>
          </a:p>
        </p:txBody>
      </p:sp>
      <p:sp>
        <p:nvSpPr>
          <p:cNvPr id="16" name="TextBox 15">
            <a:extLst>
              <a:ext uri="{FF2B5EF4-FFF2-40B4-BE49-F238E27FC236}">
                <a16:creationId xmlns:a16="http://schemas.microsoft.com/office/drawing/2014/main" id="{F5BFD0E3-C4B6-49F2-9566-9CAC2B5553E9}"/>
              </a:ext>
            </a:extLst>
          </p:cNvPr>
          <p:cNvSpPr txBox="1"/>
          <p:nvPr/>
        </p:nvSpPr>
        <p:spPr>
          <a:xfrm>
            <a:off x="3749040" y="4174391"/>
            <a:ext cx="11684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14FC346E-9D51-4FB9-A2C0-A31F46D073ED}"/>
              </a:ext>
            </a:extLst>
          </p:cNvPr>
          <p:cNvSpPr txBox="1"/>
          <p:nvPr/>
        </p:nvSpPr>
        <p:spPr>
          <a:xfrm>
            <a:off x="3860800" y="4968588"/>
            <a:ext cx="11684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F02466A8-754E-4336-8421-C88FE72AB9D1}"/>
              </a:ext>
            </a:extLst>
          </p:cNvPr>
          <p:cNvSpPr txBox="1"/>
          <p:nvPr/>
        </p:nvSpPr>
        <p:spPr>
          <a:xfrm>
            <a:off x="3830320" y="5716832"/>
            <a:ext cx="11684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CBA5BF6F-A40C-4B10-B1B5-CABBF7D3BCDA}"/>
              </a:ext>
            </a:extLst>
          </p:cNvPr>
          <p:cNvSpPr txBox="1"/>
          <p:nvPr/>
        </p:nvSpPr>
        <p:spPr>
          <a:xfrm>
            <a:off x="109436" y="10534"/>
            <a:ext cx="11634953" cy="669217"/>
          </a:xfrm>
          <a:prstGeom prst="rect">
            <a:avLst/>
          </a:prstGeom>
          <a:solidFill>
            <a:schemeClr val="tx2">
              <a:lumMod val="60000"/>
              <a:lumOff val="40000"/>
            </a:schemeClr>
          </a:solidFill>
        </p:spPr>
        <p:txBody>
          <a:bodyPr wrap="square" tIns="0" bIns="36000" rtlCol="0" anchor="t" anchorCtr="0">
            <a:spAutoFit/>
          </a:bodyPr>
          <a:lstStyle/>
          <a:p>
            <a:pPr lvl="0">
              <a:lnSpc>
                <a:spcPct val="200000"/>
              </a:lnSpc>
              <a:spcBef>
                <a:spcPts val="3000"/>
              </a:spcBef>
              <a:spcAft>
                <a:spcPts val="4200"/>
              </a:spcAft>
              <a:defRPr/>
            </a:pPr>
            <a:r>
              <a:rPr lang="ar-LB" sz="2400" b="1" dirty="0">
                <a:solidFill>
                  <a:schemeClr val="bg1"/>
                </a:solidFill>
              </a:rPr>
              <a:t>مراجعة كيانات التمويل الإسلامي</a:t>
            </a:r>
            <a:r>
              <a:rPr lang="en-GB" sz="2400" b="1" dirty="0">
                <a:solidFill>
                  <a:schemeClr val="bg1"/>
                </a:solidFill>
              </a:rPr>
              <a:t>                                      R</a:t>
            </a:r>
            <a:r>
              <a:rPr lang="en-GB" sz="2400" b="1" dirty="0">
                <a:solidFill>
                  <a:schemeClr val="bg1"/>
                </a:solidFill>
                <a:latin typeface="Times New Roman" panose="02020603050405020304" pitchFamily="18" charset="0"/>
                <a:cs typeface="Times New Roman" panose="02020603050405020304" pitchFamily="18" charset="0"/>
              </a:rPr>
              <a:t>eview of specific Islamic finance entities</a:t>
            </a:r>
            <a:r>
              <a:rPr lang="en-GB" sz="2400" b="1" dirty="0">
                <a:latin typeface="Times New Roman" panose="02020603050405020304" pitchFamily="18" charset="0"/>
                <a:cs typeface="Times New Roman" panose="02020603050405020304" pitchFamily="18" charset="0"/>
              </a:rPr>
              <a:t> </a:t>
            </a:r>
            <a:r>
              <a:rPr kumimoji="0" lang="ar-LB"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GB"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endPar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21" name="Table 20">
            <a:extLst>
              <a:ext uri="{FF2B5EF4-FFF2-40B4-BE49-F238E27FC236}">
                <a16:creationId xmlns:a16="http://schemas.microsoft.com/office/drawing/2014/main" id="{55CDA444-829E-409D-B444-B6DBE4E31B6B}"/>
              </a:ext>
            </a:extLst>
          </p:cNvPr>
          <p:cNvGraphicFramePr>
            <a:graphicFrameLocks noGrp="1"/>
          </p:cNvGraphicFramePr>
          <p:nvPr>
            <p:extLst>
              <p:ext uri="{D42A27DB-BD31-4B8C-83A1-F6EECF244321}">
                <p14:modId xmlns:p14="http://schemas.microsoft.com/office/powerpoint/2010/main" val="1270912130"/>
              </p:ext>
            </p:extLst>
          </p:nvPr>
        </p:nvGraphicFramePr>
        <p:xfrm>
          <a:off x="5409096" y="654350"/>
          <a:ext cx="3514493" cy="5814099"/>
        </p:xfrm>
        <a:graphic>
          <a:graphicData uri="http://schemas.openxmlformats.org/drawingml/2006/table">
            <a:tbl>
              <a:tblPr/>
              <a:tblGrid>
                <a:gridCol w="3514493">
                  <a:extLst>
                    <a:ext uri="{9D8B030D-6E8A-4147-A177-3AD203B41FA5}">
                      <a16:colId xmlns:a16="http://schemas.microsoft.com/office/drawing/2014/main" val="3425707130"/>
                    </a:ext>
                  </a:extLst>
                </a:gridCol>
              </a:tblGrid>
              <a:tr h="883456">
                <a:tc>
                  <a:txBody>
                    <a:bodyPr/>
                    <a:lstStyle/>
                    <a:p>
                      <a:pPr algn="ctr" rtl="0" fontAlgn="base"/>
                      <a:r>
                        <a:rPr lang="en-US" sz="1800" b="1" i="0" dirty="0">
                          <a:solidFill>
                            <a:srgbClr val="000000"/>
                          </a:solidFill>
                          <a:effectLst/>
                          <a:latin typeface="Times New Roman" panose="02020603050405020304" pitchFamily="18" charset="0"/>
                        </a:rPr>
                        <a:t>Sectorization </a:t>
                      </a:r>
                      <a:r>
                        <a:rPr lang="en-US" sz="1800" b="1" i="0" dirty="0">
                          <a:solidFill>
                            <a:srgbClr val="000000"/>
                          </a:solidFill>
                          <a:effectLst/>
                          <a:latin typeface="WordVisiCarriageReturn_MSFontService"/>
                        </a:rPr>
                        <a:t> </a:t>
                      </a:r>
                      <a:br>
                        <a:rPr lang="en-US" sz="1800" b="1" i="0" dirty="0">
                          <a:solidFill>
                            <a:srgbClr val="000000"/>
                          </a:solidFill>
                          <a:effectLst/>
                          <a:latin typeface="WordVisiCarriageReturn_MSFontService"/>
                        </a:rPr>
                      </a:br>
                      <a:r>
                        <a:rPr lang="en-US" sz="1800" b="1" i="0" dirty="0">
                          <a:solidFill>
                            <a:srgbClr val="000000"/>
                          </a:solidFill>
                          <a:effectLst/>
                          <a:latin typeface="Times New Roman" panose="02020603050405020304" pitchFamily="18" charset="0"/>
                        </a:rPr>
                        <a:t>(issue 2.3) `+</a:t>
                      </a:r>
                      <a:endParaRPr lang="en-US" sz="1800" b="1" i="0" dirty="0">
                        <a:effectLst/>
                      </a:endParaRPr>
                    </a:p>
                  </a:txBody>
                  <a:tcPr marL="59141" marR="59141" marT="29571" marB="29571" anchor="ctr">
                    <a:lnL w="7620" cap="flat" cmpd="sng" algn="ctr">
                      <a:solidFill>
                        <a:srgbClr val="B07AB5"/>
                      </a:solidFill>
                      <a:prstDash val="solid"/>
                      <a:round/>
                      <a:headEnd type="none" w="med" len="med"/>
                      <a:tailEnd type="none" w="med" len="med"/>
                    </a:lnL>
                    <a:lnR w="7620" cap="flat" cmpd="sng" algn="ctr">
                      <a:solidFill>
                        <a:srgbClr val="D07AB5"/>
                      </a:solidFill>
                      <a:prstDash val="solid"/>
                      <a:round/>
                      <a:headEnd type="none" w="med" len="med"/>
                      <a:tailEnd type="none" w="med" len="med"/>
                    </a:lnR>
                    <a:lnT w="7620" cap="flat" cmpd="sng" algn="ctr">
                      <a:solidFill>
                        <a:srgbClr val="D07AB5"/>
                      </a:solidFill>
                      <a:prstDash val="solid"/>
                      <a:round/>
                      <a:headEnd type="none" w="med" len="med"/>
                      <a:tailEnd type="none" w="med" len="med"/>
                    </a:lnT>
                    <a:lnB w="7620" cap="flat" cmpd="sng" algn="ctr">
                      <a:solidFill>
                        <a:srgbClr val="D07AB5"/>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787148804"/>
                  </a:ext>
                </a:extLst>
              </a:tr>
              <a:tr h="2433253">
                <a:tc>
                  <a:txBody>
                    <a:bodyPr/>
                    <a:lstStyle/>
                    <a:p>
                      <a:pPr algn="l" rtl="0" fontAlgn="base"/>
                      <a:endParaRPr lang="en-GB" sz="1800" b="0" i="0" dirty="0">
                        <a:effectLst/>
                      </a:endParaRPr>
                    </a:p>
                  </a:txBody>
                  <a:tcPr marL="59141" marR="59141" marT="29571" marB="29571">
                    <a:lnL w="7620" cap="flat" cmpd="sng" algn="ctr">
                      <a:solidFill>
                        <a:srgbClr val="3086B5"/>
                      </a:solidFill>
                      <a:prstDash val="solid"/>
                      <a:round/>
                      <a:headEnd type="none" w="med" len="med"/>
                      <a:tailEnd type="none" w="med" len="med"/>
                    </a:lnL>
                    <a:lnR w="7620" cap="flat" cmpd="sng" algn="ctr">
                      <a:solidFill>
                        <a:srgbClr val="D088B5"/>
                      </a:solidFill>
                      <a:prstDash val="solid"/>
                      <a:round/>
                      <a:headEnd type="none" w="med" len="med"/>
                      <a:tailEnd type="none" w="med" len="med"/>
                    </a:lnR>
                    <a:lnT w="7620" cap="flat" cmpd="sng" algn="ctr">
                      <a:solidFill>
                        <a:srgbClr val="D07AB5"/>
                      </a:solidFill>
                      <a:prstDash val="solid"/>
                      <a:round/>
                      <a:headEnd type="none" w="med" len="med"/>
                      <a:tailEnd type="none" w="med" len="med"/>
                    </a:lnT>
                    <a:lnB w="7620" cap="flat" cmpd="sng" algn="ctr">
                      <a:solidFill>
                        <a:srgbClr val="D088B5"/>
                      </a:solidFill>
                      <a:prstDash val="solid"/>
                      <a:round/>
                      <a:headEnd type="none" w="med" len="med"/>
                      <a:tailEnd type="none" w="med" len="med"/>
                    </a:lnB>
                  </a:tcPr>
                </a:tc>
                <a:extLst>
                  <a:ext uri="{0D108BD9-81ED-4DB2-BD59-A6C34878D82A}">
                    <a16:rowId xmlns:a16="http://schemas.microsoft.com/office/drawing/2014/main" val="340427415"/>
                  </a:ext>
                </a:extLst>
              </a:tr>
              <a:tr h="701101">
                <a:tc>
                  <a:txBody>
                    <a:bodyPr/>
                    <a:lstStyle/>
                    <a:p>
                      <a:pPr algn="l" rtl="0" fontAlgn="base"/>
                      <a:endParaRPr lang="en-GB" sz="1800" b="0" i="0" dirty="0">
                        <a:effectLst/>
                      </a:endParaRPr>
                    </a:p>
                  </a:txBody>
                  <a:tcPr marL="59141" marR="59141" marT="29571" marB="29571">
                    <a:lnL w="7620" cap="flat" cmpd="sng" algn="ctr">
                      <a:solidFill>
                        <a:srgbClr val="108CB5"/>
                      </a:solidFill>
                      <a:prstDash val="solid"/>
                      <a:round/>
                      <a:headEnd type="none" w="med" len="med"/>
                      <a:tailEnd type="none" w="med" len="med"/>
                    </a:lnL>
                    <a:lnR w="7620" cap="flat" cmpd="sng" algn="ctr">
                      <a:solidFill>
                        <a:srgbClr val="908DB5"/>
                      </a:solidFill>
                      <a:prstDash val="solid"/>
                      <a:round/>
                      <a:headEnd type="none" w="med" len="med"/>
                      <a:tailEnd type="none" w="med" len="med"/>
                    </a:lnR>
                    <a:lnT w="7620" cap="flat" cmpd="sng" algn="ctr">
                      <a:solidFill>
                        <a:srgbClr val="D088B5"/>
                      </a:solidFill>
                      <a:prstDash val="solid"/>
                      <a:round/>
                      <a:headEnd type="none" w="med" len="med"/>
                      <a:tailEnd type="none" w="med" len="med"/>
                    </a:lnT>
                    <a:lnB w="7620" cap="flat" cmpd="sng" algn="ctr">
                      <a:solidFill>
                        <a:srgbClr val="908DB5"/>
                      </a:solidFill>
                      <a:prstDash val="solid"/>
                      <a:round/>
                      <a:headEnd type="none" w="med" len="med"/>
                      <a:tailEnd type="none" w="med" len="med"/>
                    </a:lnB>
                  </a:tcPr>
                </a:tc>
                <a:extLst>
                  <a:ext uri="{0D108BD9-81ED-4DB2-BD59-A6C34878D82A}">
                    <a16:rowId xmlns:a16="http://schemas.microsoft.com/office/drawing/2014/main" val="3878501081"/>
                  </a:ext>
                </a:extLst>
              </a:tr>
              <a:tr h="784739">
                <a:tc>
                  <a:txBody>
                    <a:bodyPr/>
                    <a:lstStyle/>
                    <a:p>
                      <a:pPr algn="l" rtl="0" fontAlgn="base"/>
                      <a:endParaRPr lang="en-GB" sz="1800" b="0" i="0" dirty="0">
                        <a:effectLst/>
                      </a:endParaRPr>
                    </a:p>
                  </a:txBody>
                  <a:tcPr marL="59141" marR="59141" marT="29571" marB="29571">
                    <a:lnL w="7620" cap="flat" cmpd="sng" algn="ctr">
                      <a:solidFill>
                        <a:srgbClr val="D094B5"/>
                      </a:solidFill>
                      <a:prstDash val="solid"/>
                      <a:round/>
                      <a:headEnd type="none" w="med" len="med"/>
                      <a:tailEnd type="none" w="med" len="med"/>
                    </a:lnL>
                    <a:lnR w="7620" cap="flat" cmpd="sng" algn="ctr">
                      <a:solidFill>
                        <a:srgbClr val="1098B5"/>
                      </a:solidFill>
                      <a:prstDash val="solid"/>
                      <a:round/>
                      <a:headEnd type="none" w="med" len="med"/>
                      <a:tailEnd type="none" w="med" len="med"/>
                    </a:lnR>
                    <a:lnT w="7620" cap="flat" cmpd="sng" algn="ctr">
                      <a:solidFill>
                        <a:srgbClr val="908DB5"/>
                      </a:solidFill>
                      <a:prstDash val="solid"/>
                      <a:round/>
                      <a:headEnd type="none" w="med" len="med"/>
                      <a:tailEnd type="none" w="med" len="med"/>
                    </a:lnT>
                    <a:lnB w="7620" cap="flat" cmpd="sng" algn="ctr">
                      <a:solidFill>
                        <a:srgbClr val="1098B5"/>
                      </a:solidFill>
                      <a:prstDash val="solid"/>
                      <a:round/>
                      <a:headEnd type="none" w="med" len="med"/>
                      <a:tailEnd type="none" w="med" len="med"/>
                    </a:lnB>
                  </a:tcPr>
                </a:tc>
                <a:extLst>
                  <a:ext uri="{0D108BD9-81ED-4DB2-BD59-A6C34878D82A}">
                    <a16:rowId xmlns:a16="http://schemas.microsoft.com/office/drawing/2014/main" val="3682691730"/>
                  </a:ext>
                </a:extLst>
              </a:tr>
              <a:tr h="1011550">
                <a:tc>
                  <a:txBody>
                    <a:bodyPr/>
                    <a:lstStyle/>
                    <a:p>
                      <a:pPr algn="l" rtl="0" fontAlgn="base"/>
                      <a:endParaRPr lang="en-GB" sz="1800" b="0" i="0" dirty="0">
                        <a:effectLst/>
                      </a:endParaRPr>
                    </a:p>
                  </a:txBody>
                  <a:tcPr marL="59141" marR="59141" marT="29571" marB="29571">
                    <a:lnL w="7620" cap="flat" cmpd="sng" algn="ctr">
                      <a:solidFill>
                        <a:srgbClr val="109BB5"/>
                      </a:solidFill>
                      <a:prstDash val="solid"/>
                      <a:round/>
                      <a:headEnd type="none" w="med" len="med"/>
                      <a:tailEnd type="none" w="med" len="med"/>
                    </a:lnL>
                    <a:lnR w="7620" cap="flat" cmpd="sng" algn="ctr">
                      <a:solidFill>
                        <a:srgbClr val="70A5B5"/>
                      </a:solidFill>
                      <a:prstDash val="solid"/>
                      <a:round/>
                      <a:headEnd type="none" w="med" len="med"/>
                      <a:tailEnd type="none" w="med" len="med"/>
                    </a:lnR>
                    <a:lnT w="7620" cap="flat" cmpd="sng" algn="ctr">
                      <a:solidFill>
                        <a:srgbClr val="1098B5"/>
                      </a:solidFill>
                      <a:prstDash val="solid"/>
                      <a:round/>
                      <a:headEnd type="none" w="med" len="med"/>
                      <a:tailEnd type="none" w="med" len="med"/>
                    </a:lnT>
                    <a:lnB w="7620" cap="flat" cmpd="sng" algn="ctr">
                      <a:solidFill>
                        <a:srgbClr val="70A5B5"/>
                      </a:solidFill>
                      <a:prstDash val="solid"/>
                      <a:round/>
                      <a:headEnd type="none" w="med" len="med"/>
                      <a:tailEnd type="none" w="med" len="med"/>
                    </a:lnB>
                  </a:tcPr>
                </a:tc>
                <a:extLst>
                  <a:ext uri="{0D108BD9-81ED-4DB2-BD59-A6C34878D82A}">
                    <a16:rowId xmlns:a16="http://schemas.microsoft.com/office/drawing/2014/main" val="4234194403"/>
                  </a:ext>
                </a:extLst>
              </a:tr>
            </a:tbl>
          </a:graphicData>
        </a:graphic>
      </p:graphicFrame>
      <p:sp>
        <p:nvSpPr>
          <p:cNvPr id="22" name="Rectangle 21">
            <a:extLst>
              <a:ext uri="{FF2B5EF4-FFF2-40B4-BE49-F238E27FC236}">
                <a16:creationId xmlns:a16="http://schemas.microsoft.com/office/drawing/2014/main" id="{43B25E18-95C7-4245-A39D-6BB92AC398DB}"/>
              </a:ext>
            </a:extLst>
          </p:cNvPr>
          <p:cNvSpPr/>
          <p:nvPr/>
        </p:nvSpPr>
        <p:spPr>
          <a:xfrm>
            <a:off x="5664891" y="2216666"/>
            <a:ext cx="3157405" cy="646331"/>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Non-money market investment funds (S124)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5508EBC7-27A4-4FCC-9161-239F7EC5312B}"/>
              </a:ext>
            </a:extLst>
          </p:cNvPr>
          <p:cNvSpPr/>
          <p:nvPr/>
        </p:nvSpPr>
        <p:spPr>
          <a:xfrm>
            <a:off x="5535781" y="3925968"/>
            <a:ext cx="3121573"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Deposit-taking corporations except the central bank (S122)</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2C9B8E45-A9D4-4E8A-9F79-1701B28FEA9A}"/>
              </a:ext>
            </a:extLst>
          </p:cNvPr>
          <p:cNvSpPr/>
          <p:nvPr/>
        </p:nvSpPr>
        <p:spPr>
          <a:xfrm>
            <a:off x="5484492" y="4673998"/>
            <a:ext cx="3221382"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Captive financial institutions and money lenders   (S127)</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5" name="Rectangle 24">
            <a:extLst>
              <a:ext uri="{FF2B5EF4-FFF2-40B4-BE49-F238E27FC236}">
                <a16:creationId xmlns:a16="http://schemas.microsoft.com/office/drawing/2014/main" id="{71AD4376-3AC8-4008-97A7-D4CD31DE08E9}"/>
              </a:ext>
            </a:extLst>
          </p:cNvPr>
          <p:cNvSpPr/>
          <p:nvPr/>
        </p:nvSpPr>
        <p:spPr>
          <a:xfrm>
            <a:off x="5504664" y="5526818"/>
            <a:ext cx="2957659" cy="646331"/>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Non-money market investment funds (S124)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26" name="Table 25">
            <a:extLst>
              <a:ext uri="{FF2B5EF4-FFF2-40B4-BE49-F238E27FC236}">
                <a16:creationId xmlns:a16="http://schemas.microsoft.com/office/drawing/2014/main" id="{7D9AB18B-B0D3-4A5E-B0B0-C36A4B73CAB4}"/>
              </a:ext>
            </a:extLst>
          </p:cNvPr>
          <p:cNvGraphicFramePr>
            <a:graphicFrameLocks noGrp="1"/>
          </p:cNvGraphicFramePr>
          <p:nvPr>
            <p:extLst>
              <p:ext uri="{D42A27DB-BD31-4B8C-83A1-F6EECF244321}">
                <p14:modId xmlns:p14="http://schemas.microsoft.com/office/powerpoint/2010/main" val="498422936"/>
              </p:ext>
            </p:extLst>
          </p:nvPr>
        </p:nvGraphicFramePr>
        <p:xfrm>
          <a:off x="8919827" y="637911"/>
          <a:ext cx="2824562" cy="5836096"/>
        </p:xfrm>
        <a:graphic>
          <a:graphicData uri="http://schemas.openxmlformats.org/drawingml/2006/table">
            <a:tbl>
              <a:tblPr/>
              <a:tblGrid>
                <a:gridCol w="2824562">
                  <a:extLst>
                    <a:ext uri="{9D8B030D-6E8A-4147-A177-3AD203B41FA5}">
                      <a16:colId xmlns:a16="http://schemas.microsoft.com/office/drawing/2014/main" val="2894344950"/>
                    </a:ext>
                  </a:extLst>
                </a:gridCol>
              </a:tblGrid>
              <a:tr h="891254">
                <a:tc>
                  <a:txBody>
                    <a:bodyPr/>
                    <a:lstStyle/>
                    <a:p>
                      <a:pPr algn="ctr" rtl="0" fontAlgn="base"/>
                      <a:r>
                        <a:rPr lang="en-GB" sz="1800" b="1" i="0" dirty="0">
                          <a:solidFill>
                            <a:srgbClr val="000000"/>
                          </a:solidFill>
                          <a:effectLst/>
                          <a:latin typeface="Times New Roman" panose="02020603050405020304" pitchFamily="18" charset="0"/>
                        </a:rPr>
                        <a:t>Methods to calculate output (issue 2.4) </a:t>
                      </a:r>
                      <a:endParaRPr lang="en-GB" sz="1800" b="1" i="0" dirty="0">
                        <a:effectLst/>
                      </a:endParaRPr>
                    </a:p>
                  </a:txBody>
                  <a:tcPr marL="59141" marR="59141" marT="29571" marB="29571" anchor="ctr">
                    <a:lnL w="7620" cap="flat" cmpd="sng" algn="ctr">
                      <a:solidFill>
                        <a:srgbClr val="D07AB5"/>
                      </a:solidFill>
                      <a:prstDash val="solid"/>
                      <a:round/>
                      <a:headEnd type="none" w="med" len="med"/>
                      <a:tailEnd type="none" w="med" len="med"/>
                    </a:lnL>
                    <a:lnR w="7620" cap="flat" cmpd="sng" algn="ctr">
                      <a:solidFill>
                        <a:srgbClr val="5081B5"/>
                      </a:solidFill>
                      <a:prstDash val="solid"/>
                      <a:round/>
                      <a:headEnd type="none" w="med" len="med"/>
                      <a:tailEnd type="none" w="med" len="med"/>
                    </a:lnR>
                    <a:lnT w="7620" cap="flat" cmpd="sng" algn="ctr">
                      <a:solidFill>
                        <a:srgbClr val="5081B5"/>
                      </a:solidFill>
                      <a:prstDash val="solid"/>
                      <a:round/>
                      <a:headEnd type="none" w="med" len="med"/>
                      <a:tailEnd type="none" w="med" len="med"/>
                    </a:lnT>
                    <a:lnB w="7620" cap="flat" cmpd="sng" algn="ctr">
                      <a:solidFill>
                        <a:srgbClr val="5081B5"/>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3684277"/>
                  </a:ext>
                </a:extLst>
              </a:tr>
              <a:tr h="2440260">
                <a:tc>
                  <a:txBody>
                    <a:bodyPr/>
                    <a:lstStyle/>
                    <a:p>
                      <a:pPr algn="l" rtl="0" fontAlgn="base"/>
                      <a:endParaRPr lang="en-GB" sz="1800" b="0" i="0" dirty="0">
                        <a:effectLst/>
                      </a:endParaRPr>
                    </a:p>
                  </a:txBody>
                  <a:tcPr marL="59141" marR="59141" marT="29571" marB="29571">
                    <a:lnL w="7620" cap="flat" cmpd="sng" algn="ctr">
                      <a:solidFill>
                        <a:srgbClr val="D088B5"/>
                      </a:solidFill>
                      <a:prstDash val="solid"/>
                      <a:round/>
                      <a:headEnd type="none" w="med" len="med"/>
                      <a:tailEnd type="none" w="med" len="med"/>
                    </a:lnL>
                    <a:lnR w="7620" cap="flat" cmpd="sng" algn="ctr">
                      <a:solidFill>
                        <a:srgbClr val="3086B5"/>
                      </a:solidFill>
                      <a:prstDash val="solid"/>
                      <a:round/>
                      <a:headEnd type="none" w="med" len="med"/>
                      <a:tailEnd type="none" w="med" len="med"/>
                    </a:lnR>
                    <a:lnT w="7620" cap="flat" cmpd="sng" algn="ctr">
                      <a:solidFill>
                        <a:srgbClr val="5081B5"/>
                      </a:solidFill>
                      <a:prstDash val="solid"/>
                      <a:round/>
                      <a:headEnd type="none" w="med" len="med"/>
                      <a:tailEnd type="none" w="med" len="med"/>
                    </a:lnT>
                    <a:lnB w="7620" cap="flat" cmpd="sng" algn="ctr">
                      <a:solidFill>
                        <a:srgbClr val="3086B5"/>
                      </a:solidFill>
                      <a:prstDash val="solid"/>
                      <a:round/>
                      <a:headEnd type="none" w="med" len="med"/>
                      <a:tailEnd type="none" w="med" len="med"/>
                    </a:lnB>
                  </a:tcPr>
                </a:tc>
                <a:extLst>
                  <a:ext uri="{0D108BD9-81ED-4DB2-BD59-A6C34878D82A}">
                    <a16:rowId xmlns:a16="http://schemas.microsoft.com/office/drawing/2014/main" val="2769779694"/>
                  </a:ext>
                </a:extLst>
              </a:tr>
              <a:tr h="703120">
                <a:tc>
                  <a:txBody>
                    <a:bodyPr/>
                    <a:lstStyle/>
                    <a:p>
                      <a:pPr algn="l" rtl="0" fontAlgn="base"/>
                      <a:endParaRPr lang="en-GB" sz="1800" b="0" i="0" dirty="0">
                        <a:effectLst/>
                      </a:endParaRPr>
                    </a:p>
                  </a:txBody>
                  <a:tcPr marL="59141" marR="59141" marT="29571" marB="29571">
                    <a:lnL w="7620" cap="flat" cmpd="sng" algn="ctr">
                      <a:solidFill>
                        <a:srgbClr val="908DB5"/>
                      </a:solidFill>
                      <a:prstDash val="solid"/>
                      <a:round/>
                      <a:headEnd type="none" w="med" len="med"/>
                      <a:tailEnd type="none" w="med" len="med"/>
                    </a:lnL>
                    <a:lnR w="7620" cap="flat" cmpd="sng" algn="ctr">
                      <a:solidFill>
                        <a:srgbClr val="1097B5"/>
                      </a:solidFill>
                      <a:prstDash val="solid"/>
                      <a:round/>
                      <a:headEnd type="none" w="med" len="med"/>
                      <a:tailEnd type="none" w="med" len="med"/>
                    </a:lnR>
                    <a:lnT w="7620" cap="flat" cmpd="sng" algn="ctr">
                      <a:solidFill>
                        <a:srgbClr val="3086B5"/>
                      </a:solidFill>
                      <a:prstDash val="solid"/>
                      <a:round/>
                      <a:headEnd type="none" w="med" len="med"/>
                      <a:tailEnd type="none" w="med" len="med"/>
                    </a:lnT>
                    <a:lnB w="7620" cap="flat" cmpd="sng" algn="ctr">
                      <a:solidFill>
                        <a:srgbClr val="1097B5"/>
                      </a:solidFill>
                      <a:prstDash val="solid"/>
                      <a:round/>
                      <a:headEnd type="none" w="med" len="med"/>
                      <a:tailEnd type="none" w="med" len="med"/>
                    </a:lnB>
                  </a:tcPr>
                </a:tc>
                <a:extLst>
                  <a:ext uri="{0D108BD9-81ED-4DB2-BD59-A6C34878D82A}">
                    <a16:rowId xmlns:a16="http://schemas.microsoft.com/office/drawing/2014/main" val="142063405"/>
                  </a:ext>
                </a:extLst>
              </a:tr>
              <a:tr h="786999">
                <a:tc>
                  <a:txBody>
                    <a:bodyPr/>
                    <a:lstStyle/>
                    <a:p>
                      <a:pPr algn="l" rtl="0" fontAlgn="base"/>
                      <a:endParaRPr lang="en-US" sz="1800" b="0" i="0" dirty="0">
                        <a:effectLst/>
                      </a:endParaRPr>
                    </a:p>
                  </a:txBody>
                  <a:tcPr marL="59141" marR="59141" marT="29571" marB="29571">
                    <a:lnL w="7620" cap="flat" cmpd="sng" algn="ctr">
                      <a:solidFill>
                        <a:srgbClr val="1098B5"/>
                      </a:solidFill>
                      <a:prstDash val="solid"/>
                      <a:round/>
                      <a:headEnd type="none" w="med" len="med"/>
                      <a:tailEnd type="none" w="med" len="med"/>
                    </a:lnL>
                    <a:lnR w="7620" cap="flat" cmpd="sng" algn="ctr">
                      <a:solidFill>
                        <a:srgbClr val="B09AB5"/>
                      </a:solidFill>
                      <a:prstDash val="solid"/>
                      <a:round/>
                      <a:headEnd type="none" w="med" len="med"/>
                      <a:tailEnd type="none" w="med" len="med"/>
                    </a:lnR>
                    <a:lnT w="7620" cap="flat" cmpd="sng" algn="ctr">
                      <a:solidFill>
                        <a:srgbClr val="1097B5"/>
                      </a:solidFill>
                      <a:prstDash val="solid"/>
                      <a:round/>
                      <a:headEnd type="none" w="med" len="med"/>
                      <a:tailEnd type="none" w="med" len="med"/>
                    </a:lnT>
                    <a:lnB w="7620" cap="flat" cmpd="sng" algn="ctr">
                      <a:solidFill>
                        <a:srgbClr val="B09AB5"/>
                      </a:solidFill>
                      <a:prstDash val="solid"/>
                      <a:round/>
                      <a:headEnd type="none" w="med" len="med"/>
                      <a:tailEnd type="none" w="med" len="med"/>
                    </a:lnB>
                  </a:tcPr>
                </a:tc>
                <a:extLst>
                  <a:ext uri="{0D108BD9-81ED-4DB2-BD59-A6C34878D82A}">
                    <a16:rowId xmlns:a16="http://schemas.microsoft.com/office/drawing/2014/main" val="1101627031"/>
                  </a:ext>
                </a:extLst>
              </a:tr>
              <a:tr h="1014463">
                <a:tc>
                  <a:txBody>
                    <a:bodyPr/>
                    <a:lstStyle/>
                    <a:p>
                      <a:pPr algn="l" rtl="0" fontAlgn="base"/>
                      <a:endParaRPr lang="en-US" sz="1800" b="0" i="0" dirty="0">
                        <a:effectLst/>
                      </a:endParaRPr>
                    </a:p>
                  </a:txBody>
                  <a:tcPr marL="59141" marR="59141" marT="29571" marB="29571">
                    <a:lnL w="7620" cap="flat" cmpd="sng" algn="ctr">
                      <a:solidFill>
                        <a:srgbClr val="70A5B5"/>
                      </a:solidFill>
                      <a:prstDash val="solid"/>
                      <a:round/>
                      <a:headEnd type="none" w="med" len="med"/>
                      <a:tailEnd type="none" w="med" len="med"/>
                    </a:lnL>
                    <a:lnR w="7620" cap="flat" cmpd="sng" algn="ctr">
                      <a:solidFill>
                        <a:srgbClr val="B0A5B5"/>
                      </a:solidFill>
                      <a:prstDash val="solid"/>
                      <a:round/>
                      <a:headEnd type="none" w="med" len="med"/>
                      <a:tailEnd type="none" w="med" len="med"/>
                    </a:lnR>
                    <a:lnT w="7620" cap="flat" cmpd="sng" algn="ctr">
                      <a:solidFill>
                        <a:srgbClr val="B09AB5"/>
                      </a:solidFill>
                      <a:prstDash val="solid"/>
                      <a:round/>
                      <a:headEnd type="none" w="med" len="med"/>
                      <a:tailEnd type="none" w="med" len="med"/>
                    </a:lnT>
                    <a:lnB w="7620" cap="flat" cmpd="sng" algn="ctr">
                      <a:solidFill>
                        <a:srgbClr val="B0A5B5"/>
                      </a:solidFill>
                      <a:prstDash val="solid"/>
                      <a:round/>
                      <a:headEnd type="none" w="med" len="med"/>
                      <a:tailEnd type="none" w="med" len="med"/>
                    </a:lnB>
                  </a:tcPr>
                </a:tc>
                <a:extLst>
                  <a:ext uri="{0D108BD9-81ED-4DB2-BD59-A6C34878D82A}">
                    <a16:rowId xmlns:a16="http://schemas.microsoft.com/office/drawing/2014/main" val="2794060465"/>
                  </a:ext>
                </a:extLst>
              </a:tr>
            </a:tbl>
          </a:graphicData>
        </a:graphic>
      </p:graphicFrame>
      <p:sp>
        <p:nvSpPr>
          <p:cNvPr id="27" name="Rectangle 26">
            <a:extLst>
              <a:ext uri="{FF2B5EF4-FFF2-40B4-BE49-F238E27FC236}">
                <a16:creationId xmlns:a16="http://schemas.microsoft.com/office/drawing/2014/main" id="{E6599B50-E733-4B86-82DA-14BA63C04F6C}"/>
              </a:ext>
            </a:extLst>
          </p:cNvPr>
          <p:cNvSpPr/>
          <p:nvPr/>
        </p:nvSpPr>
        <p:spPr>
          <a:xfrm>
            <a:off x="8919827" y="1939666"/>
            <a:ext cx="2940984" cy="1200329"/>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Sum of costs and FISIM on financing arrangements such as </a:t>
            </a:r>
            <a:r>
              <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Murabaha and Ijarah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CF229B9-556C-45BC-919F-039A5175ACC9}"/>
              </a:ext>
            </a:extLst>
          </p:cNvPr>
          <p:cNvSpPr/>
          <p:nvPr/>
        </p:nvSpPr>
        <p:spPr>
          <a:xfrm>
            <a:off x="8978038" y="3936863"/>
            <a:ext cx="2824561" cy="646331"/>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Combination of FISIM, fees and commissions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CB144EC2-9D9F-4DA1-8E11-FA4CCF539F50}"/>
              </a:ext>
            </a:extLst>
          </p:cNvPr>
          <p:cNvSpPr/>
          <p:nvPr/>
        </p:nvSpPr>
        <p:spPr>
          <a:xfrm>
            <a:off x="9018250" y="4783922"/>
            <a:ext cx="1492716"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Sum of costs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F99910C9-EB5E-4E0E-A651-6B9909C90960}"/>
              </a:ext>
            </a:extLst>
          </p:cNvPr>
          <p:cNvSpPr/>
          <p:nvPr/>
        </p:nvSpPr>
        <p:spPr>
          <a:xfrm>
            <a:off x="9077781" y="5632444"/>
            <a:ext cx="1492716"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Sum of costs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1AE87660-B918-4B1C-A6CC-35DA4AF2091B}"/>
              </a:ext>
            </a:extLst>
          </p:cNvPr>
          <p:cNvSpPr txBox="1"/>
          <p:nvPr/>
        </p:nvSpPr>
        <p:spPr>
          <a:xfrm>
            <a:off x="103350" y="41696"/>
            <a:ext cx="11634953" cy="669217"/>
          </a:xfrm>
          <a:prstGeom prst="rect">
            <a:avLst/>
          </a:prstGeom>
          <a:solidFill>
            <a:schemeClr val="tx2">
              <a:lumMod val="60000"/>
              <a:lumOff val="40000"/>
            </a:schemeClr>
          </a:solidFill>
        </p:spPr>
        <p:txBody>
          <a:bodyPr wrap="square" tIns="0" bIns="36000" rtlCol="0" anchor="t" anchorCtr="0">
            <a:spAutoFit/>
          </a:bodyPr>
          <a:lstStyle/>
          <a:p>
            <a:pPr lvl="0">
              <a:lnSpc>
                <a:spcPct val="200000"/>
              </a:lnSpc>
              <a:spcBef>
                <a:spcPts val="3000"/>
              </a:spcBef>
              <a:spcAft>
                <a:spcPts val="4200"/>
              </a:spcAft>
              <a:defRPr/>
            </a:pPr>
            <a:r>
              <a:rPr lang="ar-LB" sz="2400" b="1" dirty="0">
                <a:solidFill>
                  <a:schemeClr val="bg1"/>
                </a:solidFill>
              </a:rPr>
              <a:t>ما هو التصنيف القطاعي الفرعي المناسب</a:t>
            </a:r>
            <a:r>
              <a:rPr lang="en-GB" sz="2400" b="1" dirty="0">
                <a:solidFill>
                  <a:schemeClr val="bg1"/>
                </a:solidFill>
              </a:rPr>
              <a:t>                                     </a:t>
            </a:r>
            <a:r>
              <a:rPr lang="en-GB" sz="2400" b="1" dirty="0">
                <a:solidFill>
                  <a:schemeClr val="bg1"/>
                </a:solidFill>
                <a:latin typeface="Times New Roman" panose="02020603050405020304" pitchFamily="18" charset="0"/>
                <a:cs typeface="Times New Roman" panose="02020603050405020304" pitchFamily="18" charset="0"/>
              </a:rPr>
              <a:t>How can they be sectorized</a:t>
            </a:r>
            <a:endParaRPr kumimoji="0" lang="en-US" sz="24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9F152EF9-B16A-4FF4-99C5-510D46B245CD}"/>
              </a:ext>
            </a:extLst>
          </p:cNvPr>
          <p:cNvSpPr txBox="1"/>
          <p:nvPr/>
        </p:nvSpPr>
        <p:spPr>
          <a:xfrm>
            <a:off x="97264" y="83356"/>
            <a:ext cx="11634953" cy="669217"/>
          </a:xfrm>
          <a:prstGeom prst="rect">
            <a:avLst/>
          </a:prstGeom>
          <a:solidFill>
            <a:schemeClr val="tx2">
              <a:lumMod val="60000"/>
              <a:lumOff val="40000"/>
            </a:schemeClr>
          </a:solidFill>
        </p:spPr>
        <p:txBody>
          <a:bodyPr wrap="square" tIns="0" bIns="36000" rtlCol="0" anchor="t" anchorCtr="0">
            <a:spAutoFit/>
          </a:bodyPr>
          <a:lstStyle/>
          <a:p>
            <a:pPr lvl="0">
              <a:lnSpc>
                <a:spcPct val="200000"/>
              </a:lnSpc>
              <a:spcBef>
                <a:spcPts val="3000"/>
              </a:spcBef>
              <a:spcAft>
                <a:spcPts val="4200"/>
              </a:spcAft>
              <a:defRPr/>
            </a:pPr>
            <a:r>
              <a:rPr lang="ar-LB" sz="2400" b="1" dirty="0">
                <a:solidFill>
                  <a:schemeClr val="bg1"/>
                </a:solidFill>
              </a:rPr>
              <a:t>منهجية احتساب قيمة المخرجات</a:t>
            </a:r>
            <a:r>
              <a:rPr lang="en-GB" sz="2400" b="1" dirty="0">
                <a:solidFill>
                  <a:schemeClr val="bg1"/>
                </a:solidFill>
              </a:rPr>
              <a:t>                                                          </a:t>
            </a:r>
            <a:r>
              <a:rPr lang="en-GB" sz="2400" b="1" dirty="0">
                <a:solidFill>
                  <a:schemeClr val="bg1"/>
                </a:solidFill>
                <a:latin typeface="Times New Roman" panose="02020603050405020304" pitchFamily="18" charset="0"/>
                <a:cs typeface="Times New Roman" panose="02020603050405020304" pitchFamily="18" charset="0"/>
              </a:rPr>
              <a:t>Methods to calculate output</a:t>
            </a:r>
            <a:endParaRPr kumimoji="0" lang="en-US" sz="24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256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249"/>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1" grpId="0" animBg="1"/>
      <p:bldP spid="13" grpId="0"/>
      <p:bldP spid="14" grpId="0" animBg="1"/>
      <p:bldP spid="15" grpId="0" animBg="1"/>
      <p:bldP spid="16" grpId="0"/>
      <p:bldP spid="17" grpId="0"/>
      <p:bldP spid="18" grpId="0"/>
      <p:bldP spid="22" grpId="0"/>
      <p:bldP spid="23" grpId="0"/>
      <p:bldP spid="24" grpId="0"/>
      <p:bldP spid="25" grpId="0"/>
      <p:bldP spid="27" grpId="0"/>
      <p:bldP spid="28" grpId="0"/>
      <p:bldP spid="29" grpId="0"/>
      <p:bldP spid="30" grpId="0"/>
      <p:bldP spid="32" grpId="0" animBg="1"/>
      <p:bldP spid="3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C69DF31E-A50B-4D7B-90F3-CF1FEDD06669}"/>
              </a:ext>
            </a:extLst>
          </p:cNvPr>
          <p:cNvGraphicFramePr>
            <a:graphicFrameLocks noGrp="1"/>
          </p:cNvGraphicFramePr>
          <p:nvPr>
            <p:extLst>
              <p:ext uri="{D42A27DB-BD31-4B8C-83A1-F6EECF244321}">
                <p14:modId xmlns:p14="http://schemas.microsoft.com/office/powerpoint/2010/main" val="1337654856"/>
              </p:ext>
            </p:extLst>
          </p:nvPr>
        </p:nvGraphicFramePr>
        <p:xfrm>
          <a:off x="0" y="0"/>
          <a:ext cx="12191998" cy="7153546"/>
        </p:xfrm>
        <a:graphic>
          <a:graphicData uri="http://schemas.openxmlformats.org/drawingml/2006/table">
            <a:tbl>
              <a:tblPr firstRow="1" firstCol="1" bandRow="1">
                <a:tableStyleId>{5C22544A-7EE6-4342-B048-85BDC9FD1C3A}</a:tableStyleId>
              </a:tblPr>
              <a:tblGrid>
                <a:gridCol w="3268341">
                  <a:extLst>
                    <a:ext uri="{9D8B030D-6E8A-4147-A177-3AD203B41FA5}">
                      <a16:colId xmlns:a16="http://schemas.microsoft.com/office/drawing/2014/main" val="2383006532"/>
                    </a:ext>
                  </a:extLst>
                </a:gridCol>
                <a:gridCol w="2136923">
                  <a:extLst>
                    <a:ext uri="{9D8B030D-6E8A-4147-A177-3AD203B41FA5}">
                      <a16:colId xmlns:a16="http://schemas.microsoft.com/office/drawing/2014/main" val="1668369132"/>
                    </a:ext>
                  </a:extLst>
                </a:gridCol>
                <a:gridCol w="3393367">
                  <a:extLst>
                    <a:ext uri="{9D8B030D-6E8A-4147-A177-3AD203B41FA5}">
                      <a16:colId xmlns:a16="http://schemas.microsoft.com/office/drawing/2014/main" val="3470449809"/>
                    </a:ext>
                  </a:extLst>
                </a:gridCol>
                <a:gridCol w="3393367">
                  <a:extLst>
                    <a:ext uri="{9D8B030D-6E8A-4147-A177-3AD203B41FA5}">
                      <a16:colId xmlns:a16="http://schemas.microsoft.com/office/drawing/2014/main" val="1892443663"/>
                    </a:ext>
                  </a:extLst>
                </a:gridCol>
              </a:tblGrid>
              <a:tr h="336854">
                <a:tc>
                  <a:txBody>
                    <a:bodyPr/>
                    <a:lstStyle/>
                    <a:p>
                      <a:pPr algn="ctr">
                        <a:lnSpc>
                          <a:spcPct val="106000"/>
                        </a:lnSpc>
                        <a:spcAft>
                          <a:spcPts val="800"/>
                        </a:spcAft>
                      </a:pPr>
                      <a:r>
                        <a:rPr lang="en-US" sz="1200" b="1">
                          <a:effectLst/>
                        </a:rPr>
                        <a:t>Subsector</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gn="ctr">
                        <a:lnSpc>
                          <a:spcPct val="106000"/>
                        </a:lnSpc>
                        <a:spcAft>
                          <a:spcPts val="800"/>
                        </a:spcAft>
                      </a:pPr>
                      <a:r>
                        <a:rPr lang="en-US" sz="1200" b="1">
                          <a:effectLst/>
                        </a:rPr>
                        <a:t>Generic examples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gn="ctr">
                        <a:lnSpc>
                          <a:spcPct val="106000"/>
                        </a:lnSpc>
                        <a:spcAft>
                          <a:spcPts val="800"/>
                        </a:spcAft>
                      </a:pPr>
                      <a:r>
                        <a:rPr lang="en-US" sz="1200" b="1">
                          <a:effectLst/>
                        </a:rPr>
                        <a:t>Examples of financial services provided</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gn="ctr">
                        <a:lnSpc>
                          <a:spcPct val="106000"/>
                        </a:lnSpc>
                        <a:spcAft>
                          <a:spcPts val="800"/>
                        </a:spcAft>
                      </a:pPr>
                      <a:r>
                        <a:rPr lang="en-US" sz="1200" b="1">
                          <a:effectLst/>
                        </a:rPr>
                        <a:t>Proposed method to calculate output</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extLst>
                  <a:ext uri="{0D108BD9-81ED-4DB2-BD59-A6C34878D82A}">
                    <a16:rowId xmlns:a16="http://schemas.microsoft.com/office/drawing/2014/main" val="3381073412"/>
                  </a:ext>
                </a:extLst>
              </a:tr>
              <a:tr h="198672">
                <a:tc rowSpan="3">
                  <a:txBody>
                    <a:bodyPr/>
                    <a:lstStyle/>
                    <a:p>
                      <a:pPr>
                        <a:lnSpc>
                          <a:spcPct val="106000"/>
                        </a:lnSpc>
                        <a:spcAft>
                          <a:spcPts val="800"/>
                        </a:spcAft>
                      </a:pPr>
                      <a:r>
                        <a:rPr lang="en-US" sz="1200" b="1">
                          <a:effectLst/>
                        </a:rPr>
                        <a:t>Central Bank (S121)</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rowSpan="3">
                  <a:txBody>
                    <a:bodyPr/>
                    <a:lstStyle/>
                    <a:p>
                      <a:pPr>
                        <a:lnSpc>
                          <a:spcPts val="1200"/>
                        </a:lnSpc>
                        <a:spcAft>
                          <a:spcPts val="800"/>
                        </a:spcAft>
                      </a:pPr>
                      <a:r>
                        <a:rPr lang="en-US" sz="1200" b="1">
                          <a:effectLst/>
                        </a:rPr>
                        <a:t>Central Bank</a:t>
                      </a:r>
                    </a:p>
                    <a:p>
                      <a:pPr>
                        <a:lnSpc>
                          <a:spcPts val="1200"/>
                        </a:lnSpc>
                        <a:spcAft>
                          <a:spcPts val="800"/>
                        </a:spcAft>
                      </a:pPr>
                      <a:r>
                        <a:rPr lang="en-US" sz="1200" b="1">
                          <a:effectLst/>
                        </a:rPr>
                        <a:t>Monetary Authority</a:t>
                      </a:r>
                    </a:p>
                    <a:p>
                      <a:pPr>
                        <a:lnSpc>
                          <a:spcPct val="106000"/>
                        </a:lnSpc>
                        <a:spcAft>
                          <a:spcPts val="800"/>
                        </a:spcAft>
                      </a:pPr>
                      <a:r>
                        <a:rPr lang="en-US" sz="1200" b="1">
                          <a:effectLst/>
                        </a:rPr>
                        <a:t> </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ts val="1200"/>
                        </a:lnSpc>
                        <a:spcAft>
                          <a:spcPts val="800"/>
                        </a:spcAft>
                      </a:pPr>
                      <a:r>
                        <a:rPr lang="en-US" sz="1200" b="1">
                          <a:effectLst/>
                        </a:rPr>
                        <a:t>Monetary policy services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ts val="1200"/>
                        </a:lnSpc>
                        <a:spcAft>
                          <a:spcPts val="800"/>
                        </a:spcAft>
                      </a:pPr>
                      <a:r>
                        <a:rPr lang="en-US" sz="1200" b="1">
                          <a:effectLst/>
                        </a:rPr>
                        <a:t>Sum of Cost</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extLst>
                  <a:ext uri="{0D108BD9-81ED-4DB2-BD59-A6C34878D82A}">
                    <a16:rowId xmlns:a16="http://schemas.microsoft.com/office/drawing/2014/main" val="1873159385"/>
                  </a:ext>
                </a:extLst>
              </a:tr>
              <a:tr h="227695">
                <a:tc vMerge="1">
                  <a:txBody>
                    <a:bodyPr/>
                    <a:lstStyle/>
                    <a:p>
                      <a:endParaRPr lang="en-US"/>
                    </a:p>
                  </a:txBody>
                  <a:tcPr/>
                </a:tc>
                <a:tc vMerge="1">
                  <a:txBody>
                    <a:bodyPr/>
                    <a:lstStyle/>
                    <a:p>
                      <a:endParaRPr lang="en-US"/>
                    </a:p>
                  </a:txBody>
                  <a:tcPr/>
                </a:tc>
                <a:tc>
                  <a:txBody>
                    <a:bodyPr/>
                    <a:lstStyle/>
                    <a:p>
                      <a:pPr>
                        <a:lnSpc>
                          <a:spcPts val="1200"/>
                        </a:lnSpc>
                        <a:spcAft>
                          <a:spcPts val="800"/>
                        </a:spcAft>
                      </a:pPr>
                      <a:r>
                        <a:rPr lang="en-US" sz="1200" b="1">
                          <a:effectLst/>
                        </a:rPr>
                        <a:t>Financial intermediation services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ts val="1200"/>
                        </a:lnSpc>
                        <a:spcAft>
                          <a:spcPts val="800"/>
                        </a:spcAft>
                      </a:pPr>
                      <a:r>
                        <a:rPr lang="en-US" sz="1200" b="1">
                          <a:effectLst/>
                        </a:rPr>
                        <a:t>FISIM formula</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extLst>
                  <a:ext uri="{0D108BD9-81ED-4DB2-BD59-A6C34878D82A}">
                    <a16:rowId xmlns:a16="http://schemas.microsoft.com/office/drawing/2014/main" val="2154973322"/>
                  </a:ext>
                </a:extLst>
              </a:tr>
              <a:tr h="585193">
                <a:tc vMerge="1">
                  <a:txBody>
                    <a:bodyPr/>
                    <a:lstStyle/>
                    <a:p>
                      <a:endParaRPr lang="en-US"/>
                    </a:p>
                  </a:txBody>
                  <a:tcPr/>
                </a:tc>
                <a:tc vMerge="1">
                  <a:txBody>
                    <a:bodyPr/>
                    <a:lstStyle/>
                    <a:p>
                      <a:endParaRPr lang="en-US"/>
                    </a:p>
                  </a:txBody>
                  <a:tcPr/>
                </a:tc>
                <a:tc>
                  <a:txBody>
                    <a:bodyPr/>
                    <a:lstStyle/>
                    <a:p>
                      <a:pPr>
                        <a:lnSpc>
                          <a:spcPts val="1200"/>
                        </a:lnSpc>
                        <a:spcAft>
                          <a:spcPts val="800"/>
                        </a:spcAft>
                      </a:pPr>
                      <a:r>
                        <a:rPr lang="en-US" sz="1200" b="1">
                          <a:effectLst/>
                        </a:rPr>
                        <a:t>Borderline cases, such as supervisory services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ts val="1200"/>
                        </a:lnSpc>
                        <a:spcAft>
                          <a:spcPts val="800"/>
                        </a:spcAft>
                      </a:pPr>
                      <a:r>
                        <a:rPr lang="en-US" sz="1200" b="1">
                          <a:effectLst/>
                        </a:rPr>
                        <a:t>Market output – explicit fees</a:t>
                      </a:r>
                    </a:p>
                    <a:p>
                      <a:pPr>
                        <a:lnSpc>
                          <a:spcPts val="1200"/>
                        </a:lnSpc>
                        <a:spcAft>
                          <a:spcPts val="800"/>
                        </a:spcAft>
                      </a:pPr>
                      <a:r>
                        <a:rPr lang="en-US" sz="1200" b="1">
                          <a:effectLst/>
                        </a:rPr>
                        <a:t>Non-market output – Sum of cost</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extLst>
                  <a:ext uri="{0D108BD9-81ED-4DB2-BD59-A6C34878D82A}">
                    <a16:rowId xmlns:a16="http://schemas.microsoft.com/office/drawing/2014/main" val="1102373171"/>
                  </a:ext>
                </a:extLst>
              </a:tr>
              <a:tr h="1641266">
                <a:tc>
                  <a:txBody>
                    <a:bodyPr/>
                    <a:lstStyle/>
                    <a:p>
                      <a:pPr>
                        <a:lnSpc>
                          <a:spcPct val="106000"/>
                        </a:lnSpc>
                        <a:spcAft>
                          <a:spcPts val="800"/>
                        </a:spcAft>
                      </a:pPr>
                      <a:r>
                        <a:rPr lang="en-US" sz="1200" b="1">
                          <a:effectLst/>
                        </a:rPr>
                        <a:t>Deposit-taking corporations except the central bank (S122)</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ct val="107000"/>
                        </a:lnSpc>
                        <a:spcAft>
                          <a:spcPts val="600"/>
                        </a:spcAft>
                      </a:pPr>
                      <a:r>
                        <a:rPr lang="en-US" sz="1200" b="1">
                          <a:effectLst/>
                        </a:rPr>
                        <a:t>Islamic Banks</a:t>
                      </a:r>
                    </a:p>
                    <a:p>
                      <a:pPr>
                        <a:lnSpc>
                          <a:spcPct val="107000"/>
                        </a:lnSpc>
                        <a:spcAft>
                          <a:spcPts val="600"/>
                        </a:spcAft>
                      </a:pPr>
                      <a:r>
                        <a:rPr lang="en-US" sz="1200" b="1">
                          <a:effectLst/>
                        </a:rPr>
                        <a:t>Commerce and Development Banks</a:t>
                      </a:r>
                    </a:p>
                    <a:p>
                      <a:pPr>
                        <a:lnSpc>
                          <a:spcPct val="107000"/>
                        </a:lnSpc>
                        <a:spcAft>
                          <a:spcPts val="600"/>
                        </a:spcAft>
                      </a:pPr>
                      <a:r>
                        <a:rPr lang="en-US" sz="1200" b="1">
                          <a:effectLst/>
                        </a:rPr>
                        <a:t>Online Banks</a:t>
                      </a:r>
                    </a:p>
                    <a:p>
                      <a:pPr>
                        <a:lnSpc>
                          <a:spcPct val="107000"/>
                        </a:lnSpc>
                        <a:spcAft>
                          <a:spcPts val="600"/>
                        </a:spcAft>
                      </a:pPr>
                      <a:r>
                        <a:rPr lang="en-US" sz="1200" b="1">
                          <a:effectLst/>
                        </a:rPr>
                        <a:t>Commercial Banks</a:t>
                      </a:r>
                    </a:p>
                    <a:p>
                      <a:pPr>
                        <a:lnSpc>
                          <a:spcPct val="107000"/>
                        </a:lnSpc>
                        <a:spcAft>
                          <a:spcPts val="600"/>
                        </a:spcAft>
                      </a:pPr>
                      <a:r>
                        <a:rPr lang="en-US" sz="1200" b="1">
                          <a:effectLst/>
                        </a:rPr>
                        <a:t>Islamic Microfinance Banks</a:t>
                      </a:r>
                    </a:p>
                    <a:p>
                      <a:pPr>
                        <a:lnSpc>
                          <a:spcPct val="107000"/>
                        </a:lnSpc>
                        <a:spcAft>
                          <a:spcPts val="600"/>
                        </a:spcAft>
                      </a:pPr>
                      <a:r>
                        <a:rPr lang="en-US" sz="1200" b="1">
                          <a:effectLst/>
                        </a:rPr>
                        <a:t>Islamic Windows in conventional Banks </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ts val="1200"/>
                        </a:lnSpc>
                        <a:spcAft>
                          <a:spcPts val="800"/>
                        </a:spcAft>
                      </a:pPr>
                      <a:r>
                        <a:rPr lang="en-US" sz="1200" b="1">
                          <a:effectLst/>
                        </a:rPr>
                        <a:t>Financial intermediation services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ts val="1200"/>
                        </a:lnSpc>
                        <a:spcAft>
                          <a:spcPts val="800"/>
                        </a:spcAft>
                      </a:pPr>
                      <a:r>
                        <a:rPr lang="en-US" sz="1200" b="1">
                          <a:effectLst/>
                        </a:rPr>
                        <a:t>Output is a combination of the following:</a:t>
                      </a:r>
                    </a:p>
                    <a:p>
                      <a:pPr>
                        <a:lnSpc>
                          <a:spcPts val="1200"/>
                        </a:lnSpc>
                        <a:spcAft>
                          <a:spcPts val="800"/>
                        </a:spcAft>
                      </a:pPr>
                      <a:r>
                        <a:rPr lang="en-US" sz="1200" b="1">
                          <a:effectLst/>
                        </a:rPr>
                        <a:t>(a) For loans and deposits is calculated using the FISIM formula, i.e., (r</a:t>
                      </a:r>
                      <a:r>
                        <a:rPr lang="en-US" sz="1200" b="1" baseline="-25000">
                          <a:effectLst/>
                        </a:rPr>
                        <a:t>L</a:t>
                      </a:r>
                      <a:r>
                        <a:rPr lang="en-US" sz="1200" b="1">
                          <a:effectLst/>
                        </a:rPr>
                        <a:t>–rr)×Y</a:t>
                      </a:r>
                      <a:r>
                        <a:rPr lang="en-US" sz="1200" b="1" baseline="-25000">
                          <a:effectLst/>
                        </a:rPr>
                        <a:t>L</a:t>
                      </a:r>
                      <a:r>
                        <a:rPr lang="en-US" sz="1200" b="1">
                          <a:effectLst/>
                        </a:rPr>
                        <a:t>+(rr–r</a:t>
                      </a:r>
                      <a:r>
                        <a:rPr lang="en-US" sz="1200" b="1" baseline="-25000">
                          <a:effectLst/>
                        </a:rPr>
                        <a:t>D</a:t>
                      </a:r>
                      <a:r>
                        <a:rPr lang="en-US" sz="1200" b="1">
                          <a:effectLst/>
                        </a:rPr>
                        <a:t>)×Y</a:t>
                      </a:r>
                      <a:r>
                        <a:rPr lang="en-US" sz="1200" b="1" baseline="-25000">
                          <a:effectLst/>
                        </a:rPr>
                        <a:t>D</a:t>
                      </a:r>
                      <a:r>
                        <a:rPr lang="en-US" sz="1200" b="1">
                          <a:effectLst/>
                        </a:rPr>
                        <a:t>, where r</a:t>
                      </a:r>
                      <a:r>
                        <a:rPr lang="en-US" sz="1200" b="1" baseline="-25000">
                          <a:effectLst/>
                        </a:rPr>
                        <a:t>L</a:t>
                      </a:r>
                      <a:r>
                        <a:rPr lang="en-US" sz="1200" b="1">
                          <a:effectLst/>
                        </a:rPr>
                        <a:t>, r</a:t>
                      </a:r>
                      <a:r>
                        <a:rPr lang="en-US" sz="1200" b="1" baseline="-25000">
                          <a:effectLst/>
                        </a:rPr>
                        <a:t>D</a:t>
                      </a:r>
                      <a:r>
                        <a:rPr lang="en-US" sz="1200" b="1">
                          <a:effectLst/>
                        </a:rPr>
                        <a:t>, rr, Y</a:t>
                      </a:r>
                      <a:r>
                        <a:rPr lang="en-US" sz="1200" b="1" baseline="-25000">
                          <a:effectLst/>
                        </a:rPr>
                        <a:t>L</a:t>
                      </a:r>
                      <a:r>
                        <a:rPr lang="en-US" sz="1200" b="1">
                          <a:effectLst/>
                        </a:rPr>
                        <a:t> and Y</a:t>
                      </a:r>
                      <a:r>
                        <a:rPr lang="en-US" sz="1200" b="1" baseline="-25000">
                          <a:effectLst/>
                        </a:rPr>
                        <a:t>D</a:t>
                      </a:r>
                      <a:r>
                        <a:rPr lang="en-US" sz="1200" b="1">
                          <a:effectLst/>
                        </a:rPr>
                        <a:t> represent the loan dividend rate, deposit dividend rate, reference rate, average stock of loans and average stock of deposits respectively</a:t>
                      </a:r>
                    </a:p>
                    <a:p>
                      <a:pPr>
                        <a:lnSpc>
                          <a:spcPts val="1200"/>
                        </a:lnSpc>
                        <a:spcAft>
                          <a:spcPts val="800"/>
                        </a:spcAft>
                      </a:pPr>
                      <a:r>
                        <a:rPr lang="en-US" sz="1200" b="1">
                          <a:effectLst/>
                        </a:rPr>
                        <a:t>(b) Explicit fees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extLst>
                  <a:ext uri="{0D108BD9-81ED-4DB2-BD59-A6C34878D82A}">
                    <a16:rowId xmlns:a16="http://schemas.microsoft.com/office/drawing/2014/main" val="510044394"/>
                  </a:ext>
                </a:extLst>
              </a:tr>
              <a:tr h="2103392">
                <a:tc>
                  <a:txBody>
                    <a:bodyPr/>
                    <a:lstStyle/>
                    <a:p>
                      <a:pPr>
                        <a:lnSpc>
                          <a:spcPct val="106000"/>
                        </a:lnSpc>
                        <a:spcAft>
                          <a:spcPts val="800"/>
                        </a:spcAft>
                      </a:pPr>
                      <a:r>
                        <a:rPr lang="en-US" sz="1200" b="1">
                          <a:effectLst/>
                        </a:rPr>
                        <a:t>Money market funds (MMFs) (S123)</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ct val="106000"/>
                        </a:lnSpc>
                        <a:spcAft>
                          <a:spcPts val="800"/>
                        </a:spcAft>
                      </a:pPr>
                      <a:r>
                        <a:rPr lang="en-US" sz="1200" b="1">
                          <a:effectLst/>
                        </a:rPr>
                        <a:t>Sharī`ah-compliant MMFs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ct val="106000"/>
                        </a:lnSpc>
                        <a:spcAft>
                          <a:spcPts val="800"/>
                        </a:spcAft>
                      </a:pPr>
                      <a:r>
                        <a:rPr lang="en-US" sz="1200" b="1">
                          <a:effectLst/>
                        </a:rPr>
                        <a:t>Sharī`ah-compliant investment services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ct val="107000"/>
                        </a:lnSpc>
                        <a:spcAft>
                          <a:spcPts val="800"/>
                        </a:spcAft>
                      </a:pPr>
                      <a:r>
                        <a:rPr lang="en-US" sz="1200" b="1" dirty="0">
                          <a:effectLst/>
                        </a:rPr>
                        <a:t>For purposes of calculating the output, and thereby the value added, of Islamic MMFs, and based on the nature of ownership of shares, they could be treated in the same way as conventional MMFs. </a:t>
                      </a:r>
                    </a:p>
                    <a:p>
                      <a:pPr>
                        <a:lnSpc>
                          <a:spcPct val="107000"/>
                        </a:lnSpc>
                        <a:spcAft>
                          <a:spcPts val="800"/>
                        </a:spcAft>
                      </a:pPr>
                      <a:r>
                        <a:rPr lang="en-US" sz="1200" b="1" dirty="0">
                          <a:effectLst/>
                        </a:rPr>
                        <a:t>As such, output may be computed as the sum of various fees that MMFs charge investors on transactions, namely purchase and redemption fees, exchange fees, account fees, and operating fees. Retail fees (Bank –</a:t>
                      </a:r>
                      <a:r>
                        <a:rPr lang="en-US" sz="1200" b="1" dirty="0" err="1">
                          <a:effectLst/>
                        </a:rPr>
                        <a:t>indididual</a:t>
                      </a:r>
                      <a:r>
                        <a:rPr lang="en-US" sz="1200" b="1" dirty="0">
                          <a:effectLst/>
                        </a:rPr>
                        <a:t> investor) can differ from wholesale (Interbank market) fees.</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extLst>
                  <a:ext uri="{0D108BD9-81ED-4DB2-BD59-A6C34878D82A}">
                    <a16:rowId xmlns:a16="http://schemas.microsoft.com/office/drawing/2014/main" val="1113797517"/>
                  </a:ext>
                </a:extLst>
              </a:tr>
              <a:tr h="1764926">
                <a:tc>
                  <a:txBody>
                    <a:bodyPr/>
                    <a:lstStyle/>
                    <a:p>
                      <a:pPr>
                        <a:lnSpc>
                          <a:spcPct val="106000"/>
                        </a:lnSpc>
                        <a:spcAft>
                          <a:spcPts val="800"/>
                        </a:spcAft>
                      </a:pPr>
                      <a:r>
                        <a:rPr lang="en-US" sz="1200" b="1" dirty="0">
                          <a:effectLst/>
                        </a:rPr>
                        <a:t>Non-MMF investment funds (S124)</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ct val="107000"/>
                        </a:lnSpc>
                        <a:spcBef>
                          <a:spcPts val="600"/>
                        </a:spcBef>
                        <a:spcAft>
                          <a:spcPts val="600"/>
                        </a:spcAft>
                      </a:pPr>
                      <a:r>
                        <a:rPr lang="en-US" sz="1200" b="1">
                          <a:effectLst/>
                        </a:rPr>
                        <a:t>Sharī`ah-compliant Non-MMF investment funds</a:t>
                      </a:r>
                    </a:p>
                    <a:p>
                      <a:pPr>
                        <a:lnSpc>
                          <a:spcPct val="107000"/>
                        </a:lnSpc>
                        <a:spcAft>
                          <a:spcPts val="600"/>
                        </a:spcAft>
                      </a:pPr>
                      <a:r>
                        <a:rPr lang="en-US" sz="1200" b="1">
                          <a:effectLst/>
                        </a:rPr>
                        <a:t>The off-balance sheet investment accounts</a:t>
                      </a:r>
                    </a:p>
                    <a:p>
                      <a:pPr>
                        <a:lnSpc>
                          <a:spcPct val="107000"/>
                        </a:lnSpc>
                        <a:spcAft>
                          <a:spcPts val="600"/>
                        </a:spcAft>
                      </a:pPr>
                      <a:r>
                        <a:rPr lang="en-US" sz="1200" b="1">
                          <a:effectLst/>
                        </a:rPr>
                        <a:t>Hajj Funds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ct val="106000"/>
                        </a:lnSpc>
                        <a:spcAft>
                          <a:spcPts val="800"/>
                        </a:spcAft>
                      </a:pPr>
                      <a:r>
                        <a:rPr lang="en-US" sz="1200" b="1">
                          <a:effectLst/>
                        </a:rPr>
                        <a:t>Sharī`ah-compliant investment services</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tc>
                  <a:txBody>
                    <a:bodyPr/>
                    <a:lstStyle/>
                    <a:p>
                      <a:pPr>
                        <a:lnSpc>
                          <a:spcPct val="107000"/>
                        </a:lnSpc>
                        <a:spcAft>
                          <a:spcPts val="800"/>
                        </a:spcAft>
                      </a:pPr>
                      <a:r>
                        <a:rPr lang="en-US" sz="1200" b="1" dirty="0">
                          <a:effectLst/>
                        </a:rPr>
                        <a:t>For purposes of calculating the output, and thereby the value added, of Islamic non-MMFs, and based on the nature of ownership of shares, they could be treated in the same way as conventional non-MMFs. </a:t>
                      </a:r>
                    </a:p>
                    <a:p>
                      <a:pPr>
                        <a:lnSpc>
                          <a:spcPct val="107000"/>
                        </a:lnSpc>
                        <a:spcAft>
                          <a:spcPts val="800"/>
                        </a:spcAft>
                      </a:pPr>
                      <a:r>
                        <a:rPr lang="en-US" sz="1200" b="1" dirty="0">
                          <a:effectLst/>
                        </a:rPr>
                        <a:t>As such, output may be computed as the sum of various fees that non-MMFs charge investors on transactions, namely purchase and redemption fees, exchange fees, account fees, and operating fees.</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34648" marR="34648" marT="0" marB="0"/>
                </a:tc>
                <a:extLst>
                  <a:ext uri="{0D108BD9-81ED-4DB2-BD59-A6C34878D82A}">
                    <a16:rowId xmlns:a16="http://schemas.microsoft.com/office/drawing/2014/main" val="977634510"/>
                  </a:ext>
                </a:extLst>
              </a:tr>
            </a:tbl>
          </a:graphicData>
        </a:graphic>
      </p:graphicFrame>
    </p:spTree>
    <p:extLst>
      <p:ext uri="{BB962C8B-B14F-4D97-AF65-F5344CB8AC3E}">
        <p14:creationId xmlns:p14="http://schemas.microsoft.com/office/powerpoint/2010/main" val="215929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CB876A7-24EA-4FB8-945F-7A900A2DAE97}"/>
              </a:ext>
            </a:extLst>
          </p:cNvPr>
          <p:cNvGraphicFramePr>
            <a:graphicFrameLocks noGrp="1"/>
          </p:cNvGraphicFramePr>
          <p:nvPr>
            <p:extLst>
              <p:ext uri="{D42A27DB-BD31-4B8C-83A1-F6EECF244321}">
                <p14:modId xmlns:p14="http://schemas.microsoft.com/office/powerpoint/2010/main" val="2141225461"/>
              </p:ext>
            </p:extLst>
          </p:nvPr>
        </p:nvGraphicFramePr>
        <p:xfrm>
          <a:off x="-157654" y="0"/>
          <a:ext cx="12349654" cy="6858000"/>
        </p:xfrm>
        <a:graphic>
          <a:graphicData uri="http://schemas.openxmlformats.org/drawingml/2006/table">
            <a:tbl>
              <a:tblPr firstRow="1" firstCol="1" bandRow="1">
                <a:tableStyleId>{5C22544A-7EE6-4342-B048-85BDC9FD1C3A}</a:tableStyleId>
              </a:tblPr>
              <a:tblGrid>
                <a:gridCol w="1703695">
                  <a:extLst>
                    <a:ext uri="{9D8B030D-6E8A-4147-A177-3AD203B41FA5}">
                      <a16:colId xmlns:a16="http://schemas.microsoft.com/office/drawing/2014/main" val="970297078"/>
                    </a:ext>
                  </a:extLst>
                </a:gridCol>
                <a:gridCol w="2585586">
                  <a:extLst>
                    <a:ext uri="{9D8B030D-6E8A-4147-A177-3AD203B41FA5}">
                      <a16:colId xmlns:a16="http://schemas.microsoft.com/office/drawing/2014/main" val="3904384973"/>
                    </a:ext>
                  </a:extLst>
                </a:gridCol>
                <a:gridCol w="3954550">
                  <a:extLst>
                    <a:ext uri="{9D8B030D-6E8A-4147-A177-3AD203B41FA5}">
                      <a16:colId xmlns:a16="http://schemas.microsoft.com/office/drawing/2014/main" val="3453265435"/>
                    </a:ext>
                  </a:extLst>
                </a:gridCol>
                <a:gridCol w="4105823">
                  <a:extLst>
                    <a:ext uri="{9D8B030D-6E8A-4147-A177-3AD203B41FA5}">
                      <a16:colId xmlns:a16="http://schemas.microsoft.com/office/drawing/2014/main" val="892789894"/>
                    </a:ext>
                  </a:extLst>
                </a:gridCol>
              </a:tblGrid>
              <a:tr h="222151">
                <a:tc>
                  <a:txBody>
                    <a:bodyPr/>
                    <a:lstStyle/>
                    <a:p>
                      <a:pPr algn="ctr">
                        <a:lnSpc>
                          <a:spcPct val="106000"/>
                        </a:lnSpc>
                        <a:spcAft>
                          <a:spcPts val="800"/>
                        </a:spcAft>
                      </a:pPr>
                      <a:r>
                        <a:rPr lang="en-US" sz="1200">
                          <a:effectLst/>
                        </a:rPr>
                        <a:t>Subsector</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gn="ctr">
                        <a:lnSpc>
                          <a:spcPct val="106000"/>
                        </a:lnSpc>
                        <a:spcAft>
                          <a:spcPts val="800"/>
                        </a:spcAft>
                      </a:pPr>
                      <a:r>
                        <a:rPr lang="en-US" sz="1200">
                          <a:effectLst/>
                        </a:rPr>
                        <a:t>Generic examples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gn="ctr">
                        <a:lnSpc>
                          <a:spcPct val="106000"/>
                        </a:lnSpc>
                        <a:spcAft>
                          <a:spcPts val="800"/>
                        </a:spcAft>
                      </a:pPr>
                      <a:r>
                        <a:rPr lang="en-US" sz="1200">
                          <a:effectLst/>
                        </a:rPr>
                        <a:t>Examples of financial services provided</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gn="ctr">
                        <a:lnSpc>
                          <a:spcPct val="106000"/>
                        </a:lnSpc>
                        <a:spcAft>
                          <a:spcPts val="800"/>
                        </a:spcAft>
                      </a:pPr>
                      <a:r>
                        <a:rPr lang="en-US" sz="1200">
                          <a:effectLst/>
                        </a:rPr>
                        <a:t>Proposed method to calculate output</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extLst>
                  <a:ext uri="{0D108BD9-81ED-4DB2-BD59-A6C34878D82A}">
                    <a16:rowId xmlns:a16="http://schemas.microsoft.com/office/drawing/2014/main" val="1685984855"/>
                  </a:ext>
                </a:extLst>
              </a:tr>
              <a:tr h="1882568">
                <a:tc>
                  <a:txBody>
                    <a:bodyPr/>
                    <a:lstStyle/>
                    <a:p>
                      <a:pPr>
                        <a:lnSpc>
                          <a:spcPct val="106000"/>
                        </a:lnSpc>
                        <a:spcAft>
                          <a:spcPts val="800"/>
                        </a:spcAft>
                      </a:pPr>
                      <a:r>
                        <a:rPr lang="en-US" sz="1200">
                          <a:effectLst/>
                        </a:rPr>
                        <a:t>Other financial intermediaries except insurance corporations and pension funds (S125)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ts val="1200"/>
                        </a:lnSpc>
                        <a:spcAft>
                          <a:spcPts val="800"/>
                        </a:spcAft>
                      </a:pPr>
                      <a:r>
                        <a:rPr lang="en-US" sz="1200">
                          <a:effectLst/>
                        </a:rPr>
                        <a:t>Islamic investment banks</a:t>
                      </a:r>
                    </a:p>
                    <a:p>
                      <a:pPr>
                        <a:lnSpc>
                          <a:spcPts val="1200"/>
                        </a:lnSpc>
                        <a:spcAft>
                          <a:spcPts val="800"/>
                        </a:spcAft>
                      </a:pPr>
                      <a:r>
                        <a:rPr lang="en-US" sz="1200">
                          <a:effectLst/>
                        </a:rPr>
                        <a:t>Investment companies</a:t>
                      </a:r>
                    </a:p>
                    <a:p>
                      <a:pPr>
                        <a:lnSpc>
                          <a:spcPts val="12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ts val="1200"/>
                        </a:lnSpc>
                        <a:spcAft>
                          <a:spcPts val="800"/>
                        </a:spcAft>
                      </a:pPr>
                      <a:r>
                        <a:rPr lang="en-US" sz="1200">
                          <a:effectLst/>
                        </a:rPr>
                        <a:t>Sharī`ah-compliant (advisory) investment banking services such as structured finance (Istisna’a or Ijarah), investment placement, raising funds (often on the basis of joint Mudaraba) in equity and debt markets and trade finance (Murabaha contracts being the dominant Sharī`ah principle)</a:t>
                      </a:r>
                    </a:p>
                    <a:p>
                      <a:pPr>
                        <a:lnSpc>
                          <a:spcPts val="1200"/>
                        </a:lnSpc>
                        <a:spcAft>
                          <a:spcPts val="800"/>
                        </a:spcAft>
                      </a:pPr>
                      <a:r>
                        <a:rPr lang="en-US" sz="1200">
                          <a:effectLst/>
                        </a:rPr>
                        <a:t> </a:t>
                      </a:r>
                    </a:p>
                    <a:p>
                      <a:pPr>
                        <a:lnSpc>
                          <a:spcPts val="1200"/>
                        </a:lnSpc>
                        <a:spcAft>
                          <a:spcPts val="800"/>
                        </a:spcAft>
                      </a:pPr>
                      <a:r>
                        <a:rPr lang="en-US" sz="1200">
                          <a:effectLst/>
                        </a:rPr>
                        <a:t>Murabaha or Bai Ajel installment sales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ts val="1200"/>
                        </a:lnSpc>
                        <a:spcAft>
                          <a:spcPts val="800"/>
                        </a:spcAft>
                      </a:pPr>
                      <a:r>
                        <a:rPr lang="en-US" sz="1200">
                          <a:effectLst/>
                        </a:rPr>
                        <a:t>Output is a combination of the following:</a:t>
                      </a:r>
                    </a:p>
                    <a:p>
                      <a:pPr>
                        <a:lnSpc>
                          <a:spcPts val="1200"/>
                        </a:lnSpc>
                        <a:spcAft>
                          <a:spcPts val="800"/>
                        </a:spcAft>
                      </a:pPr>
                      <a:r>
                        <a:rPr lang="en-US" sz="1200">
                          <a:effectLst/>
                        </a:rPr>
                        <a:t>(a) Explicit fees</a:t>
                      </a:r>
                    </a:p>
                    <a:p>
                      <a:pPr>
                        <a:lnSpc>
                          <a:spcPts val="1200"/>
                        </a:lnSpc>
                        <a:spcAft>
                          <a:spcPts val="800"/>
                        </a:spcAft>
                      </a:pPr>
                      <a:r>
                        <a:rPr lang="en-US" sz="1200">
                          <a:effectLst/>
                        </a:rPr>
                        <a:t>(b) Implicit financial service charge, which is calculated as calculated as (r</a:t>
                      </a:r>
                      <a:r>
                        <a:rPr lang="en-US" sz="1200" baseline="-25000">
                          <a:effectLst/>
                        </a:rPr>
                        <a:t>L</a:t>
                      </a:r>
                      <a:r>
                        <a:rPr lang="en-US" sz="1200">
                          <a:effectLst/>
                        </a:rPr>
                        <a:t>–rr)×Y</a:t>
                      </a:r>
                      <a:r>
                        <a:rPr lang="en-US" sz="1200" baseline="-25000">
                          <a:effectLst/>
                        </a:rPr>
                        <a:t>L </a:t>
                      </a:r>
                      <a:r>
                        <a:rPr lang="en-US" sz="1200">
                          <a:effectLst/>
                        </a:rPr>
                        <a:t>,</a:t>
                      </a:r>
                    </a:p>
                    <a:p>
                      <a:pPr>
                        <a:lnSpc>
                          <a:spcPts val="1200"/>
                        </a:lnSpc>
                        <a:spcAft>
                          <a:spcPts val="800"/>
                        </a:spcAft>
                      </a:pPr>
                      <a:r>
                        <a:rPr lang="en-US" sz="1200">
                          <a:effectLst/>
                        </a:rPr>
                        <a:t>where r</a:t>
                      </a:r>
                      <a:r>
                        <a:rPr lang="en-US" sz="1200" baseline="-25000">
                          <a:effectLst/>
                        </a:rPr>
                        <a:t>L</a:t>
                      </a:r>
                      <a:r>
                        <a:rPr lang="en-US" sz="1200">
                          <a:effectLst/>
                        </a:rPr>
                        <a:t> , rr and Y</a:t>
                      </a:r>
                      <a:r>
                        <a:rPr lang="en-US" sz="1200" baseline="-25000">
                          <a:effectLst/>
                        </a:rPr>
                        <a:t>L</a:t>
                      </a:r>
                      <a:r>
                        <a:rPr lang="en-US" sz="1200">
                          <a:effectLst/>
                        </a:rPr>
                        <a:t> represent the lending return, reference rate and average stock of loans respectively</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extLst>
                  <a:ext uri="{0D108BD9-81ED-4DB2-BD59-A6C34878D82A}">
                    <a16:rowId xmlns:a16="http://schemas.microsoft.com/office/drawing/2014/main" val="2006065057"/>
                  </a:ext>
                </a:extLst>
              </a:tr>
              <a:tr h="2881656">
                <a:tc>
                  <a:txBody>
                    <a:bodyPr/>
                    <a:lstStyle/>
                    <a:p>
                      <a:pPr>
                        <a:lnSpc>
                          <a:spcPct val="106000"/>
                        </a:lnSpc>
                        <a:spcAft>
                          <a:spcPts val="800"/>
                        </a:spcAft>
                      </a:pPr>
                      <a:r>
                        <a:rPr lang="en-US" sz="1200">
                          <a:effectLst/>
                        </a:rPr>
                        <a:t>Financial auxiliaries (S126)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ts val="1200"/>
                        </a:lnSpc>
                        <a:spcAft>
                          <a:spcPts val="800"/>
                        </a:spcAft>
                      </a:pPr>
                      <a:r>
                        <a:rPr lang="en-US" sz="1200" dirty="0">
                          <a:effectLst/>
                        </a:rPr>
                        <a:t>Asset management corporations complying with </a:t>
                      </a:r>
                      <a:r>
                        <a:rPr lang="en-US" sz="1200" dirty="0" err="1">
                          <a:effectLst/>
                        </a:rPr>
                        <a:t>Sharī`ah</a:t>
                      </a:r>
                      <a:endParaRPr lang="en-US" sz="1200" dirty="0">
                        <a:effectLst/>
                      </a:endParaRPr>
                    </a:p>
                    <a:p>
                      <a:pPr>
                        <a:lnSpc>
                          <a:spcPct val="106000"/>
                        </a:lnSpc>
                        <a:spcAft>
                          <a:spcPts val="800"/>
                        </a:spcAft>
                      </a:pPr>
                      <a:r>
                        <a:rPr lang="en-US" sz="1200" dirty="0">
                          <a:effectLst/>
                        </a:rPr>
                        <a:t> </a:t>
                      </a:r>
                    </a:p>
                    <a:p>
                      <a:pPr>
                        <a:lnSpc>
                          <a:spcPct val="106000"/>
                        </a:lnSpc>
                        <a:spcAft>
                          <a:spcPts val="800"/>
                        </a:spcAft>
                      </a:pPr>
                      <a:r>
                        <a:rPr lang="en-US" sz="1200" dirty="0">
                          <a:effectLst/>
                        </a:rPr>
                        <a:t> </a:t>
                      </a:r>
                    </a:p>
                    <a:p>
                      <a:pPr>
                        <a:lnSpc>
                          <a:spcPct val="106000"/>
                        </a:lnSpc>
                        <a:spcAft>
                          <a:spcPts val="800"/>
                        </a:spcAft>
                      </a:pPr>
                      <a:r>
                        <a:rPr lang="en-US" sz="1200" dirty="0">
                          <a:effectLst/>
                        </a:rPr>
                        <a:t> </a:t>
                      </a:r>
                    </a:p>
                    <a:p>
                      <a:pPr>
                        <a:lnSpc>
                          <a:spcPct val="106000"/>
                        </a:lnSpc>
                        <a:spcAft>
                          <a:spcPts val="800"/>
                        </a:spcAft>
                      </a:pPr>
                      <a:r>
                        <a:rPr lang="en-US" sz="1200" dirty="0">
                          <a:effectLst/>
                        </a:rPr>
                        <a:t> </a:t>
                      </a:r>
                    </a:p>
                    <a:p>
                      <a:pPr>
                        <a:lnSpc>
                          <a:spcPct val="106000"/>
                        </a:lnSpc>
                        <a:spcAft>
                          <a:spcPts val="800"/>
                        </a:spcAft>
                      </a:pPr>
                      <a:r>
                        <a:rPr lang="en-US" sz="1200" dirty="0">
                          <a:effectLst/>
                        </a:rPr>
                        <a:t> </a:t>
                      </a:r>
                    </a:p>
                    <a:p>
                      <a:pPr>
                        <a:lnSpc>
                          <a:spcPct val="105000"/>
                        </a:lnSpc>
                        <a:spcAft>
                          <a:spcPts val="800"/>
                        </a:spcAft>
                      </a:pPr>
                      <a:r>
                        <a:rPr lang="en-US" sz="1200" dirty="0">
                          <a:effectLst/>
                        </a:rPr>
                        <a:t> </a:t>
                      </a:r>
                    </a:p>
                    <a:p>
                      <a:pPr>
                        <a:lnSpc>
                          <a:spcPct val="105000"/>
                        </a:lnSpc>
                        <a:spcAft>
                          <a:spcPts val="800"/>
                        </a:spcAft>
                      </a:pPr>
                      <a:r>
                        <a:rPr lang="en-US" sz="1200" dirty="0">
                          <a:effectLst/>
                        </a:rPr>
                        <a:t>Takaful operators and </a:t>
                      </a:r>
                      <a:r>
                        <a:rPr lang="en-US" sz="1200" dirty="0" err="1">
                          <a:effectLst/>
                        </a:rPr>
                        <a:t>retakaful</a:t>
                      </a:r>
                      <a:r>
                        <a:rPr lang="en-US" sz="1200" dirty="0">
                          <a:effectLst/>
                        </a:rPr>
                        <a:t> operators </a:t>
                      </a:r>
                    </a:p>
                    <a:p>
                      <a:pPr>
                        <a:lnSpc>
                          <a:spcPts val="1200"/>
                        </a:lnSpc>
                        <a:spcAft>
                          <a:spcPts val="800"/>
                        </a:spcAft>
                      </a:pPr>
                      <a:r>
                        <a:rPr lang="en-US" sz="1200" dirty="0">
                          <a:effectLst/>
                        </a:rPr>
                        <a:t>Islamic finance advisory boards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ts val="1200"/>
                        </a:lnSpc>
                        <a:spcAft>
                          <a:spcPts val="800"/>
                        </a:spcAft>
                      </a:pPr>
                      <a:r>
                        <a:rPr lang="en-US" sz="1200">
                          <a:effectLst/>
                        </a:rPr>
                        <a:t>Management of Sharī`ah-compliant investments and funds</a:t>
                      </a:r>
                    </a:p>
                    <a:p>
                      <a:pPr>
                        <a:lnSpc>
                          <a:spcPts val="1200"/>
                        </a:lnSpc>
                        <a:spcAft>
                          <a:spcPts val="800"/>
                        </a:spcAft>
                      </a:pPr>
                      <a:r>
                        <a:rPr lang="en-US" sz="1200">
                          <a:effectLst/>
                        </a:rPr>
                        <a:t>Brokerage (e.g. Takaful products)</a:t>
                      </a:r>
                    </a:p>
                    <a:p>
                      <a:pPr>
                        <a:lnSpc>
                          <a:spcPts val="1200"/>
                        </a:lnSpc>
                        <a:spcAft>
                          <a:spcPts val="800"/>
                        </a:spcAft>
                      </a:pPr>
                      <a:r>
                        <a:rPr lang="en-US" sz="1200">
                          <a:effectLst/>
                        </a:rPr>
                        <a:t>Provision of infrastructure for financial markets such as, financial software or capital market hubs</a:t>
                      </a:r>
                    </a:p>
                    <a:p>
                      <a:pPr>
                        <a:lnSpc>
                          <a:spcPct val="107000"/>
                        </a:lnSpc>
                        <a:spcAft>
                          <a:spcPts val="800"/>
                        </a:spcAft>
                      </a:pPr>
                      <a:r>
                        <a:rPr lang="en-US" sz="1200">
                          <a:effectLst/>
                        </a:rPr>
                        <a:t>Manage and administer the takaful and retakaful funds on behalf of the participants</a:t>
                      </a:r>
                    </a:p>
                    <a:p>
                      <a:pPr>
                        <a:lnSpc>
                          <a:spcPts val="1200"/>
                        </a:lnSpc>
                        <a:spcAft>
                          <a:spcPts val="800"/>
                        </a:spcAft>
                      </a:pPr>
                      <a:r>
                        <a:rPr lang="en-US" sz="1200">
                          <a:effectLst/>
                        </a:rPr>
                        <a:t>In many countries Islamic Financial Institutions need to appoint a Sharī`ah advisor.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ts val="1200"/>
                        </a:lnSpc>
                        <a:spcAft>
                          <a:spcPts val="800"/>
                        </a:spcAft>
                      </a:pPr>
                      <a:r>
                        <a:rPr lang="en-US" sz="1200">
                          <a:effectLst/>
                        </a:rPr>
                        <a:t>Explicit fees</a:t>
                      </a:r>
                    </a:p>
                    <a:p>
                      <a:pPr>
                        <a:lnSpc>
                          <a:spcPts val="1200"/>
                        </a:lnSpc>
                        <a:spcAft>
                          <a:spcPts val="800"/>
                        </a:spcAft>
                      </a:pPr>
                      <a:r>
                        <a:rPr lang="en-US" sz="1200">
                          <a:effectLst/>
                        </a:rPr>
                        <a:t> </a:t>
                      </a:r>
                    </a:p>
                    <a:p>
                      <a:pPr>
                        <a:lnSpc>
                          <a:spcPts val="1200"/>
                        </a:lnSpc>
                        <a:spcAft>
                          <a:spcPts val="800"/>
                        </a:spcAft>
                      </a:pPr>
                      <a:r>
                        <a:rPr lang="en-US" sz="1200">
                          <a:effectLst/>
                        </a:rPr>
                        <a:t>Sum of Cost</a:t>
                      </a:r>
                    </a:p>
                    <a:p>
                      <a:pPr>
                        <a:lnSpc>
                          <a:spcPts val="1200"/>
                        </a:lnSpc>
                        <a:spcAft>
                          <a:spcPts val="800"/>
                        </a:spcAft>
                      </a:pPr>
                      <a:r>
                        <a:rPr lang="en-US" sz="1200">
                          <a:effectLst/>
                        </a:rPr>
                        <a:t> </a:t>
                      </a:r>
                    </a:p>
                    <a:p>
                      <a:pPr>
                        <a:lnSpc>
                          <a:spcPts val="1200"/>
                        </a:lnSpc>
                        <a:spcAft>
                          <a:spcPts val="800"/>
                        </a:spcAft>
                      </a:pPr>
                      <a:r>
                        <a:rPr lang="en-US" sz="1200">
                          <a:effectLst/>
                        </a:rPr>
                        <a:t> </a:t>
                      </a:r>
                    </a:p>
                    <a:p>
                      <a:pPr>
                        <a:lnSpc>
                          <a:spcPts val="1200"/>
                        </a:lnSpc>
                        <a:spcAft>
                          <a:spcPts val="800"/>
                        </a:spcAft>
                      </a:pPr>
                      <a:r>
                        <a:rPr lang="en-US" sz="1200">
                          <a:effectLst/>
                        </a:rPr>
                        <a:t> </a:t>
                      </a:r>
                    </a:p>
                    <a:p>
                      <a:pPr>
                        <a:lnSpc>
                          <a:spcPts val="1200"/>
                        </a:lnSpc>
                        <a:spcAft>
                          <a:spcPts val="800"/>
                        </a:spcAft>
                      </a:pPr>
                      <a:r>
                        <a:rPr lang="en-US" sz="1200">
                          <a:effectLst/>
                        </a:rPr>
                        <a:t> </a:t>
                      </a:r>
                    </a:p>
                    <a:p>
                      <a:pPr>
                        <a:lnSpc>
                          <a:spcPts val="1200"/>
                        </a:lnSpc>
                        <a:spcAft>
                          <a:spcPts val="800"/>
                        </a:spcAft>
                      </a:pPr>
                      <a:r>
                        <a:rPr lang="en-US" sz="1200">
                          <a:effectLst/>
                        </a:rPr>
                        <a:t> </a:t>
                      </a:r>
                    </a:p>
                    <a:p>
                      <a:pPr>
                        <a:lnSpc>
                          <a:spcPts val="1200"/>
                        </a:lnSpc>
                        <a:spcAft>
                          <a:spcPts val="800"/>
                        </a:spcAft>
                      </a:pPr>
                      <a:r>
                        <a:rPr lang="en-US" sz="1200">
                          <a:effectLst/>
                        </a:rPr>
                        <a:t>The output of takaful and retakaful operators is calculated as the wakalah fees they charge to administer takaful and re-takaful funds and/or the share of profits earned from investing takaful and retakaful funds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extLst>
                  <a:ext uri="{0D108BD9-81ED-4DB2-BD59-A6C34878D82A}">
                    <a16:rowId xmlns:a16="http://schemas.microsoft.com/office/drawing/2014/main" val="3672490406"/>
                  </a:ext>
                </a:extLst>
              </a:tr>
              <a:tr h="1871625">
                <a:tc>
                  <a:txBody>
                    <a:bodyPr/>
                    <a:lstStyle/>
                    <a:p>
                      <a:pPr>
                        <a:lnSpc>
                          <a:spcPct val="106000"/>
                        </a:lnSpc>
                        <a:spcAft>
                          <a:spcPts val="800"/>
                        </a:spcAft>
                      </a:pPr>
                      <a:r>
                        <a:rPr lang="en-US" sz="1200">
                          <a:effectLst/>
                        </a:rPr>
                        <a:t>Captive financial institutions and money lenders (S127)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ct val="106000"/>
                        </a:lnSpc>
                        <a:spcAft>
                          <a:spcPts val="800"/>
                        </a:spcAft>
                      </a:pPr>
                      <a:r>
                        <a:rPr lang="en-US" sz="1200">
                          <a:effectLst/>
                        </a:rPr>
                        <a:t>Holding companies</a:t>
                      </a:r>
                    </a:p>
                    <a:p>
                      <a:pPr>
                        <a:lnSpc>
                          <a:spcPct val="106000"/>
                        </a:lnSpc>
                        <a:spcAft>
                          <a:spcPts val="800"/>
                        </a:spcAft>
                      </a:pPr>
                      <a:r>
                        <a:rPr lang="en-US" sz="1200">
                          <a:effectLst/>
                        </a:rPr>
                        <a:t>Sharī`ah-compliant money lenders</a:t>
                      </a:r>
                    </a:p>
                    <a:p>
                      <a:pPr>
                        <a:lnSpc>
                          <a:spcPct val="106000"/>
                        </a:lnSpc>
                        <a:spcAft>
                          <a:spcPts val="800"/>
                        </a:spcAft>
                      </a:pPr>
                      <a:r>
                        <a:rPr lang="en-US" sz="1200">
                          <a:effectLst/>
                        </a:rPr>
                        <a:t> </a:t>
                      </a:r>
                    </a:p>
                    <a:p>
                      <a:pPr>
                        <a:lnSpc>
                          <a:spcPct val="106000"/>
                        </a:lnSpc>
                        <a:spcAft>
                          <a:spcPts val="800"/>
                        </a:spcAft>
                      </a:pPr>
                      <a:r>
                        <a:rPr lang="en-US" sz="1200">
                          <a:effectLst/>
                        </a:rPr>
                        <a:t> </a:t>
                      </a:r>
                    </a:p>
                    <a:p>
                      <a:pPr>
                        <a:lnSpc>
                          <a:spcPct val="106000"/>
                        </a:lnSpc>
                        <a:spcAft>
                          <a:spcPts val="800"/>
                        </a:spcAft>
                      </a:pPr>
                      <a:r>
                        <a:rPr lang="en-US" sz="1200">
                          <a:effectLst/>
                        </a:rPr>
                        <a:t> </a:t>
                      </a:r>
                    </a:p>
                    <a:p>
                      <a:pPr>
                        <a:lnSpc>
                          <a:spcPct val="106000"/>
                        </a:lnSpc>
                        <a:spcAft>
                          <a:spcPts val="800"/>
                        </a:spcAft>
                      </a:pPr>
                      <a:r>
                        <a:rPr lang="en-US" sz="1200">
                          <a:effectLst/>
                        </a:rPr>
                        <a:t>Waqf Funds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ct val="106000"/>
                        </a:lnSpc>
                        <a:spcAft>
                          <a:spcPts val="800"/>
                        </a:spcAft>
                      </a:pPr>
                      <a:r>
                        <a:rPr lang="en-US" sz="1200">
                          <a:effectLst/>
                        </a:rPr>
                        <a:t>Holding of assets (i.e., controlling-levels of equity) of subsidiary corporations which provide Islamic financial services</a:t>
                      </a:r>
                    </a:p>
                    <a:p>
                      <a:pPr>
                        <a:lnSpc>
                          <a:spcPct val="106000"/>
                        </a:lnSpc>
                        <a:spcAft>
                          <a:spcPts val="800"/>
                        </a:spcAft>
                      </a:pPr>
                      <a:r>
                        <a:rPr lang="en-US" sz="1200">
                          <a:effectLst/>
                        </a:rPr>
                        <a:t>Holding the Waqf assets and working on its growth and development</a:t>
                      </a:r>
                    </a:p>
                    <a:p>
                      <a:pPr>
                        <a:lnSpc>
                          <a:spcPct val="106000"/>
                        </a:lnSpc>
                        <a:spcAft>
                          <a:spcPts val="800"/>
                        </a:spcAft>
                      </a:pPr>
                      <a:r>
                        <a:rPr lang="en-US" sz="1200">
                          <a:effectLst/>
                        </a:rPr>
                        <a:t>Sharī`ah-compliant money lending services</a:t>
                      </a:r>
                    </a:p>
                    <a:p>
                      <a:pPr>
                        <a:lnSpc>
                          <a:spcPct val="106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tc>
                  <a:txBody>
                    <a:bodyPr/>
                    <a:lstStyle/>
                    <a:p>
                      <a:pPr>
                        <a:lnSpc>
                          <a:spcPct val="106000"/>
                        </a:lnSpc>
                        <a:spcAft>
                          <a:spcPts val="800"/>
                        </a:spcAft>
                      </a:pPr>
                      <a:r>
                        <a:rPr lang="en-US" sz="1200" dirty="0">
                          <a:effectLst/>
                        </a:rPr>
                        <a:t>Output is calculated as the value of explicit fees or sum of costs</a:t>
                      </a:r>
                    </a:p>
                    <a:p>
                      <a:pPr>
                        <a:lnSpc>
                          <a:spcPct val="106000"/>
                        </a:lnSpc>
                        <a:spcAft>
                          <a:spcPts val="800"/>
                        </a:spcAft>
                      </a:pPr>
                      <a:r>
                        <a:rPr lang="en-US" sz="1200" dirty="0">
                          <a:effectLst/>
                        </a:rPr>
                        <a:t> </a:t>
                      </a:r>
                    </a:p>
                    <a:p>
                      <a:pPr>
                        <a:lnSpc>
                          <a:spcPts val="1200"/>
                        </a:lnSpc>
                        <a:spcAft>
                          <a:spcPts val="800"/>
                        </a:spcAft>
                      </a:pPr>
                      <a:r>
                        <a:rPr lang="en-US" sz="1200" dirty="0">
                          <a:effectLst/>
                        </a:rPr>
                        <a:t>Output is a combination of the following:</a:t>
                      </a:r>
                    </a:p>
                    <a:p>
                      <a:pPr>
                        <a:lnSpc>
                          <a:spcPts val="1200"/>
                        </a:lnSpc>
                        <a:spcAft>
                          <a:spcPts val="800"/>
                        </a:spcAft>
                      </a:pPr>
                      <a:r>
                        <a:rPr lang="en-US" sz="1200" dirty="0">
                          <a:effectLst/>
                        </a:rPr>
                        <a:t>(a) Explicit fees</a:t>
                      </a:r>
                    </a:p>
                    <a:p>
                      <a:pPr>
                        <a:lnSpc>
                          <a:spcPts val="1200"/>
                        </a:lnSpc>
                        <a:spcAft>
                          <a:spcPts val="800"/>
                        </a:spcAft>
                      </a:pPr>
                      <a:r>
                        <a:rPr lang="en-US" sz="1200" dirty="0">
                          <a:effectLst/>
                        </a:rPr>
                        <a:t>(b) Implicit financial service charge, which is calculated as calculated as (</a:t>
                      </a:r>
                      <a:r>
                        <a:rPr lang="en-US" sz="1200" dirty="0" err="1">
                          <a:effectLst/>
                        </a:rPr>
                        <a:t>r</a:t>
                      </a:r>
                      <a:r>
                        <a:rPr lang="en-US" sz="1200" baseline="-25000" dirty="0" err="1">
                          <a:effectLst/>
                        </a:rPr>
                        <a:t>L</a:t>
                      </a:r>
                      <a:r>
                        <a:rPr lang="en-US" sz="1200" dirty="0">
                          <a:effectLst/>
                        </a:rPr>
                        <a:t>–</a:t>
                      </a:r>
                      <a:r>
                        <a:rPr lang="en-US" sz="1200" dirty="0" err="1">
                          <a:effectLst/>
                        </a:rPr>
                        <a:t>rr</a:t>
                      </a:r>
                      <a:r>
                        <a:rPr lang="en-US" sz="1200" dirty="0">
                          <a:effectLst/>
                        </a:rPr>
                        <a:t>)×Y</a:t>
                      </a:r>
                      <a:r>
                        <a:rPr lang="en-US" sz="1200" baseline="-25000" dirty="0">
                          <a:effectLst/>
                        </a:rPr>
                        <a:t>L </a:t>
                      </a:r>
                      <a:r>
                        <a:rPr lang="en-US" sz="1200" dirty="0">
                          <a:effectLst/>
                        </a:rPr>
                        <a:t>, where </a:t>
                      </a:r>
                      <a:r>
                        <a:rPr lang="en-US" sz="1200" dirty="0" err="1">
                          <a:effectLst/>
                        </a:rPr>
                        <a:t>r</a:t>
                      </a:r>
                      <a:r>
                        <a:rPr lang="en-US" sz="1200" baseline="-25000" dirty="0" err="1">
                          <a:effectLst/>
                        </a:rPr>
                        <a:t>L</a:t>
                      </a:r>
                      <a:r>
                        <a:rPr lang="en-US" sz="1200" dirty="0">
                          <a:effectLst/>
                        </a:rPr>
                        <a:t> , </a:t>
                      </a:r>
                      <a:r>
                        <a:rPr lang="en-US" sz="1200" dirty="0" err="1">
                          <a:effectLst/>
                        </a:rPr>
                        <a:t>rr</a:t>
                      </a:r>
                      <a:r>
                        <a:rPr lang="en-US" sz="1200" dirty="0">
                          <a:effectLst/>
                        </a:rPr>
                        <a:t> and Y</a:t>
                      </a:r>
                      <a:r>
                        <a:rPr lang="en-US" sz="1200" baseline="-25000" dirty="0">
                          <a:effectLst/>
                        </a:rPr>
                        <a:t>L</a:t>
                      </a:r>
                      <a:r>
                        <a:rPr lang="en-US" sz="1200" dirty="0">
                          <a:effectLst/>
                        </a:rPr>
                        <a:t> represent the lending return, reference rate and average stock of loans respectively</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37128" marR="37128" marT="0" marB="0"/>
                </a:tc>
                <a:extLst>
                  <a:ext uri="{0D108BD9-81ED-4DB2-BD59-A6C34878D82A}">
                    <a16:rowId xmlns:a16="http://schemas.microsoft.com/office/drawing/2014/main" val="1086213791"/>
                  </a:ext>
                </a:extLst>
              </a:tr>
            </a:tbl>
          </a:graphicData>
        </a:graphic>
      </p:graphicFrame>
    </p:spTree>
    <p:extLst>
      <p:ext uri="{BB962C8B-B14F-4D97-AF65-F5344CB8AC3E}">
        <p14:creationId xmlns:p14="http://schemas.microsoft.com/office/powerpoint/2010/main" val="92311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34686DE-653D-4809-BAE9-5B9A8F76B617}"/>
              </a:ext>
            </a:extLst>
          </p:cNvPr>
          <p:cNvGraphicFramePr>
            <a:graphicFrameLocks noGrp="1"/>
          </p:cNvGraphicFramePr>
          <p:nvPr>
            <p:extLst>
              <p:ext uri="{D42A27DB-BD31-4B8C-83A1-F6EECF244321}">
                <p14:modId xmlns:p14="http://schemas.microsoft.com/office/powerpoint/2010/main" val="3292881737"/>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1681947">
                  <a:extLst>
                    <a:ext uri="{9D8B030D-6E8A-4147-A177-3AD203B41FA5}">
                      <a16:colId xmlns:a16="http://schemas.microsoft.com/office/drawing/2014/main" val="689372401"/>
                    </a:ext>
                  </a:extLst>
                </a:gridCol>
                <a:gridCol w="2552578">
                  <a:extLst>
                    <a:ext uri="{9D8B030D-6E8A-4147-A177-3AD203B41FA5}">
                      <a16:colId xmlns:a16="http://schemas.microsoft.com/office/drawing/2014/main" val="1554856315"/>
                    </a:ext>
                  </a:extLst>
                </a:gridCol>
                <a:gridCol w="3904065">
                  <a:extLst>
                    <a:ext uri="{9D8B030D-6E8A-4147-A177-3AD203B41FA5}">
                      <a16:colId xmlns:a16="http://schemas.microsoft.com/office/drawing/2014/main" val="545404"/>
                    </a:ext>
                  </a:extLst>
                </a:gridCol>
                <a:gridCol w="4053410">
                  <a:extLst>
                    <a:ext uri="{9D8B030D-6E8A-4147-A177-3AD203B41FA5}">
                      <a16:colId xmlns:a16="http://schemas.microsoft.com/office/drawing/2014/main" val="1976814421"/>
                    </a:ext>
                  </a:extLst>
                </a:gridCol>
              </a:tblGrid>
              <a:tr h="533142">
                <a:tc>
                  <a:txBody>
                    <a:bodyPr/>
                    <a:lstStyle/>
                    <a:p>
                      <a:pPr algn="ctr">
                        <a:lnSpc>
                          <a:spcPct val="106000"/>
                        </a:lnSpc>
                        <a:spcAft>
                          <a:spcPts val="800"/>
                        </a:spcAft>
                      </a:pPr>
                      <a:r>
                        <a:rPr lang="en-US" sz="1400" b="1">
                          <a:effectLst/>
                          <a:latin typeface="Times New Roman" panose="02020603050405020304" pitchFamily="18" charset="0"/>
                          <a:cs typeface="Times New Roman" panose="02020603050405020304" pitchFamily="18" charset="0"/>
                        </a:rPr>
                        <a:t>Subsector</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gn="ctr">
                        <a:lnSpc>
                          <a:spcPct val="106000"/>
                        </a:lnSpc>
                        <a:spcAft>
                          <a:spcPts val="800"/>
                        </a:spcAft>
                      </a:pPr>
                      <a:r>
                        <a:rPr lang="en-US" sz="1400" b="1">
                          <a:effectLst/>
                          <a:latin typeface="Times New Roman" panose="02020603050405020304" pitchFamily="18" charset="0"/>
                          <a:cs typeface="Times New Roman" panose="02020603050405020304" pitchFamily="18" charset="0"/>
                        </a:rPr>
                        <a:t>Generic examples</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gn="ctr">
                        <a:lnSpc>
                          <a:spcPct val="106000"/>
                        </a:lnSpc>
                        <a:spcAft>
                          <a:spcPts val="800"/>
                        </a:spcAft>
                      </a:pPr>
                      <a:r>
                        <a:rPr lang="en-US" sz="1400" b="1">
                          <a:effectLst/>
                          <a:latin typeface="Times New Roman" panose="02020603050405020304" pitchFamily="18" charset="0"/>
                          <a:cs typeface="Times New Roman" panose="02020603050405020304" pitchFamily="18" charset="0"/>
                        </a:rPr>
                        <a:t>Examples of financial services provided</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gn="ctr">
                        <a:lnSpc>
                          <a:spcPct val="106000"/>
                        </a:lnSpc>
                        <a:spcAft>
                          <a:spcPts val="800"/>
                        </a:spcAft>
                      </a:pPr>
                      <a:r>
                        <a:rPr lang="en-US" sz="1400" b="1">
                          <a:effectLst/>
                          <a:latin typeface="Times New Roman" panose="02020603050405020304" pitchFamily="18" charset="0"/>
                          <a:cs typeface="Times New Roman" panose="02020603050405020304" pitchFamily="18" charset="0"/>
                        </a:rPr>
                        <a:t>Proposed method to calculate output</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extLst>
                  <a:ext uri="{0D108BD9-81ED-4DB2-BD59-A6C34878D82A}">
                    <a16:rowId xmlns:a16="http://schemas.microsoft.com/office/drawing/2014/main" val="3177903122"/>
                  </a:ext>
                </a:extLst>
              </a:tr>
              <a:tr h="5299972">
                <a:tc>
                  <a:txBody>
                    <a:bodyPr/>
                    <a:lstStyle/>
                    <a:p>
                      <a:pPr>
                        <a:lnSpc>
                          <a:spcPct val="106000"/>
                        </a:lnSpc>
                        <a:spcAft>
                          <a:spcPts val="800"/>
                        </a:spcAft>
                      </a:pPr>
                      <a:r>
                        <a:rPr lang="en-US" sz="1400" b="1">
                          <a:effectLst/>
                          <a:latin typeface="Times New Roman" panose="02020603050405020304" pitchFamily="18" charset="0"/>
                          <a:cs typeface="Times New Roman" panose="02020603050405020304" pitchFamily="18" charset="0"/>
                        </a:rPr>
                        <a:t>Insurance corporations (S128)</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nSpc>
                          <a:spcPct val="106000"/>
                        </a:lnSpc>
                        <a:spcAft>
                          <a:spcPts val="800"/>
                        </a:spcAft>
                      </a:pPr>
                      <a:r>
                        <a:rPr lang="en-US" sz="1400" b="1" dirty="0">
                          <a:effectLst/>
                          <a:latin typeface="Times New Roman" panose="02020603050405020304" pitchFamily="18" charset="0"/>
                          <a:cs typeface="Times New Roman" panose="02020603050405020304" pitchFamily="18" charset="0"/>
                        </a:rPr>
                        <a:t>Takaful funds</a:t>
                      </a:r>
                    </a:p>
                    <a:p>
                      <a:pPr>
                        <a:lnSpc>
                          <a:spcPct val="106000"/>
                        </a:lnSpc>
                        <a:spcAft>
                          <a:spcPts val="800"/>
                        </a:spcAft>
                      </a:pPr>
                      <a:r>
                        <a:rPr lang="en-US" sz="1400" b="1" dirty="0">
                          <a:effectLst/>
                          <a:latin typeface="Times New Roman" panose="02020603050405020304" pitchFamily="18" charset="0"/>
                          <a:cs typeface="Times New Roman" panose="02020603050405020304" pitchFamily="18" charset="0"/>
                        </a:rPr>
                        <a:t>Re-takaful funds</a:t>
                      </a:r>
                    </a:p>
                    <a:p>
                      <a:pPr>
                        <a:lnSpc>
                          <a:spcPct val="106000"/>
                        </a:lnSpc>
                        <a:spcAft>
                          <a:spcPts val="800"/>
                        </a:spcAft>
                      </a:pPr>
                      <a:r>
                        <a:rPr lang="en-US" sz="1400" b="1" dirty="0">
                          <a:effectLst/>
                          <a:latin typeface="Times New Roman" panose="02020603050405020304" pitchFamily="18" charset="0"/>
                          <a:cs typeface="Times New Roman" panose="02020603050405020304" pitchFamily="18" charset="0"/>
                        </a:rPr>
                        <a:t>Takaful Windows</a:t>
                      </a:r>
                    </a:p>
                    <a:p>
                      <a:pPr>
                        <a:lnSpc>
                          <a:spcPct val="106000"/>
                        </a:lnSpc>
                        <a:spcAft>
                          <a:spcPts val="800"/>
                        </a:spcAft>
                      </a:pPr>
                      <a:r>
                        <a:rPr lang="en-US" sz="1400" b="1" dirty="0">
                          <a:effectLst/>
                          <a:latin typeface="Times New Roman" panose="02020603050405020304" pitchFamily="18" charset="0"/>
                          <a:cs typeface="Times New Roman" panose="02020603050405020304" pitchFamily="18" charset="0"/>
                        </a:rPr>
                        <a:t> </a:t>
                      </a:r>
                    </a:p>
                    <a:p>
                      <a:pPr>
                        <a:lnSpc>
                          <a:spcPct val="106000"/>
                        </a:lnSpc>
                        <a:spcAft>
                          <a:spcPts val="800"/>
                        </a:spcAft>
                      </a:pPr>
                      <a:r>
                        <a:rPr lang="en-US" sz="1400" b="1" dirty="0">
                          <a:effectLst/>
                          <a:latin typeface="Times New Roman" panose="02020603050405020304" pitchFamily="18" charset="0"/>
                          <a:cs typeface="Times New Roman" panose="02020603050405020304" pitchFamily="18" charset="0"/>
                        </a:rPr>
                        <a:t>The “light” version of takaful observed in some economies (i.e. less complex/compliant arrangements where insurance contracts do not have to segregate takaful operators and takaful funds) is considered similar to conventional insurance arrangements and thus, the combined unit is sectorized into the insurance corporations subsector (S128)</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Family takaful plans</a:t>
                      </a:r>
                    </a:p>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General takaful plans</a:t>
                      </a:r>
                    </a:p>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Re-takaful undertakings</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The output of takaful and </a:t>
                      </a:r>
                      <a:r>
                        <a:rPr lang="en-US" sz="1400" b="1" dirty="0" err="1">
                          <a:effectLst/>
                          <a:latin typeface="Times New Roman" panose="02020603050405020304" pitchFamily="18" charset="0"/>
                          <a:cs typeface="Times New Roman" panose="02020603050405020304" pitchFamily="18" charset="0"/>
                        </a:rPr>
                        <a:t>retakaful</a:t>
                      </a:r>
                      <a:r>
                        <a:rPr lang="en-US" sz="1400" b="1" dirty="0">
                          <a:effectLst/>
                          <a:latin typeface="Times New Roman" panose="02020603050405020304" pitchFamily="18" charset="0"/>
                          <a:cs typeface="Times New Roman" panose="02020603050405020304" pitchFamily="18" charset="0"/>
                        </a:rPr>
                        <a:t> funds is computed as the </a:t>
                      </a:r>
                      <a:r>
                        <a:rPr lang="en-US" sz="1400" b="1" dirty="0" err="1">
                          <a:effectLst/>
                          <a:latin typeface="Times New Roman" panose="02020603050405020304" pitchFamily="18" charset="0"/>
                          <a:cs typeface="Times New Roman" panose="02020603050405020304" pitchFamily="18" charset="0"/>
                        </a:rPr>
                        <a:t>wakalah</a:t>
                      </a:r>
                      <a:r>
                        <a:rPr lang="en-US" sz="1400" b="1" dirty="0">
                          <a:effectLst/>
                          <a:latin typeface="Times New Roman" panose="02020603050405020304" pitchFamily="18" charset="0"/>
                          <a:cs typeface="Times New Roman" panose="02020603050405020304" pitchFamily="18" charset="0"/>
                        </a:rPr>
                        <a:t> fees they pay to takaful operators and/or the share of profit payable to takaful operators plus other intermediate consumption, if any.</a:t>
                      </a:r>
                    </a:p>
                    <a:p>
                      <a:pPr>
                        <a:lnSpc>
                          <a:spcPts val="1200"/>
                        </a:lnSpc>
                        <a:spcAft>
                          <a:spcPts val="800"/>
                        </a:spcAft>
                      </a:pPr>
                      <a:endParaRPr lang="en-US" sz="1400" b="1" dirty="0">
                        <a:effectLst/>
                        <a:latin typeface="Times New Roman" panose="02020603050405020304" pitchFamily="18" charset="0"/>
                        <a:cs typeface="Times New Roman" panose="02020603050405020304" pitchFamily="18" charset="0"/>
                      </a:endParaRPr>
                    </a:p>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The output of Takaful Windows calculated as sum of costs</a:t>
                      </a:r>
                    </a:p>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 </a:t>
                      </a:r>
                    </a:p>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 </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extLst>
                  <a:ext uri="{0D108BD9-81ED-4DB2-BD59-A6C34878D82A}">
                    <a16:rowId xmlns:a16="http://schemas.microsoft.com/office/drawing/2014/main" val="3465305652"/>
                  </a:ext>
                </a:extLst>
              </a:tr>
              <a:tr h="1024886">
                <a:tc>
                  <a:txBody>
                    <a:bodyPr/>
                    <a:lstStyle/>
                    <a:p>
                      <a:pPr>
                        <a:lnSpc>
                          <a:spcPct val="106000"/>
                        </a:lnSpc>
                        <a:spcAft>
                          <a:spcPts val="800"/>
                        </a:spcAft>
                      </a:pPr>
                      <a:r>
                        <a:rPr lang="en-US" sz="1400" b="1">
                          <a:effectLst/>
                          <a:latin typeface="Times New Roman" panose="02020603050405020304" pitchFamily="18" charset="0"/>
                          <a:cs typeface="Times New Roman" panose="02020603050405020304" pitchFamily="18" charset="0"/>
                        </a:rPr>
                        <a:t>Pension funds (S129)</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nSpc>
                          <a:spcPct val="106000"/>
                        </a:lnSpc>
                        <a:spcAft>
                          <a:spcPts val="800"/>
                        </a:spcAft>
                      </a:pPr>
                      <a:r>
                        <a:rPr lang="en-US" sz="1400" b="1">
                          <a:effectLst/>
                          <a:latin typeface="Times New Roman" panose="02020603050405020304" pitchFamily="18" charset="0"/>
                          <a:cs typeface="Times New Roman" panose="02020603050405020304" pitchFamily="18" charset="0"/>
                        </a:rPr>
                        <a:t>Defined contribution pension funds</a:t>
                      </a:r>
                    </a:p>
                    <a:p>
                      <a:pPr>
                        <a:lnSpc>
                          <a:spcPct val="106000"/>
                        </a:lnSpc>
                        <a:spcAft>
                          <a:spcPts val="800"/>
                        </a:spcAft>
                      </a:pPr>
                      <a:r>
                        <a:rPr lang="en-US" sz="1400" b="1">
                          <a:effectLst/>
                          <a:latin typeface="Times New Roman" panose="02020603050405020304" pitchFamily="18" charset="0"/>
                          <a:cs typeface="Times New Roman" panose="02020603050405020304" pitchFamily="18" charset="0"/>
                        </a:rPr>
                        <a:t>Defined benefit pension funds</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nSpc>
                          <a:spcPts val="1200"/>
                        </a:lnSpc>
                        <a:spcAft>
                          <a:spcPts val="800"/>
                        </a:spcAft>
                      </a:pPr>
                      <a:r>
                        <a:rPr lang="en-US" sz="1400" b="1">
                          <a:effectLst/>
                          <a:latin typeface="Times New Roman" panose="02020603050405020304" pitchFamily="18" charset="0"/>
                          <a:cs typeface="Times New Roman" panose="02020603050405020304" pitchFamily="18" charset="0"/>
                        </a:rPr>
                        <a:t>Pension fund services</a:t>
                      </a:r>
                      <a:endParaRPr lang="en-US" sz="1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tc>
                  <a:txBody>
                    <a:bodyPr/>
                    <a:lstStyle/>
                    <a:p>
                      <a:pPr>
                        <a:lnSpc>
                          <a:spcPts val="1200"/>
                        </a:lnSpc>
                        <a:spcAft>
                          <a:spcPts val="800"/>
                        </a:spcAft>
                      </a:pPr>
                      <a:r>
                        <a:rPr lang="en-US" sz="1400" b="1" dirty="0">
                          <a:effectLst/>
                          <a:latin typeface="Times New Roman" panose="02020603050405020304" pitchFamily="18" charset="0"/>
                          <a:cs typeface="Times New Roman" panose="02020603050405020304" pitchFamily="18" charset="0"/>
                        </a:rPr>
                        <a:t>Sum of costs</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083" marR="68083" marT="0" marB="0"/>
                </a:tc>
                <a:extLst>
                  <a:ext uri="{0D108BD9-81ED-4DB2-BD59-A6C34878D82A}">
                    <a16:rowId xmlns:a16="http://schemas.microsoft.com/office/drawing/2014/main" val="695459728"/>
                  </a:ext>
                </a:extLst>
              </a:tr>
            </a:tbl>
          </a:graphicData>
        </a:graphic>
      </p:graphicFrame>
    </p:spTree>
    <p:extLst>
      <p:ext uri="{BB962C8B-B14F-4D97-AF65-F5344CB8AC3E}">
        <p14:creationId xmlns:p14="http://schemas.microsoft.com/office/powerpoint/2010/main" val="1075501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B6E0CB2-1DA5-4FF7-A5B0-6A890B5ECD6B}"/>
              </a:ext>
            </a:extLst>
          </p:cNvPr>
          <p:cNvSpPr>
            <a:spLocks noGrp="1"/>
          </p:cNvSpPr>
          <p:nvPr>
            <p:ph type="subTitle" idx="1"/>
          </p:nvPr>
        </p:nvSpPr>
        <p:spPr/>
        <p:txBody>
          <a:bodyPr/>
          <a:lstStyle/>
          <a:p>
            <a:r>
              <a:rPr lang="en-GB" dirty="0"/>
              <a:t>Questions  </a:t>
            </a:r>
            <a:r>
              <a:rPr lang="ar-LB" dirty="0"/>
              <a:t>                الأسئلة</a:t>
            </a:r>
            <a:endParaRPr lang="en-US" dirty="0"/>
          </a:p>
        </p:txBody>
      </p:sp>
      <p:sp>
        <p:nvSpPr>
          <p:cNvPr id="3" name="Content Placeholder 2">
            <a:extLst>
              <a:ext uri="{FF2B5EF4-FFF2-40B4-BE49-F238E27FC236}">
                <a16:creationId xmlns:a16="http://schemas.microsoft.com/office/drawing/2014/main" id="{77083456-F9E1-47F5-A236-72EA916E9665}"/>
              </a:ext>
            </a:extLst>
          </p:cNvPr>
          <p:cNvSpPr>
            <a:spLocks noGrp="1"/>
          </p:cNvSpPr>
          <p:nvPr>
            <p:ph sz="half" idx="2"/>
          </p:nvPr>
        </p:nvSpPr>
        <p:spPr>
          <a:xfrm>
            <a:off x="1069848" y="1917700"/>
            <a:ext cx="10309115" cy="4382517"/>
          </a:xfrm>
        </p:spPr>
        <p:txBody>
          <a:bodyPr/>
          <a:lstStyle/>
          <a:p>
            <a:pPr marL="457200" indent="-457200">
              <a:buClr>
                <a:schemeClr val="tx1"/>
              </a:buClr>
              <a:buFont typeface="Wingdings" panose="05000000000000000000" pitchFamily="2" charset="2"/>
              <a:buChar char="Ø"/>
            </a:pPr>
            <a:r>
              <a:rPr lang="ar-SA" dirty="0"/>
              <a:t>هل توافق على التصنيف القطاعي الشامل الموصَ به بخصوص مؤسسات المالية الإسلامية وطرق احتساب مخرجاتها كما وردت في الملحق دال (القضية 2.1)؟</a:t>
            </a:r>
            <a:endParaRPr lang="ar-LB" dirty="0"/>
          </a:p>
          <a:p>
            <a:pPr marL="457200" indent="-457200">
              <a:buClr>
                <a:schemeClr val="tx1"/>
              </a:buClr>
              <a:buFont typeface="Wingdings" panose="05000000000000000000" pitchFamily="2" charset="2"/>
              <a:buChar char="Ø"/>
            </a:pPr>
            <a:r>
              <a:rPr lang="ar-SA" dirty="0"/>
              <a:t>هل توافق على التوصيات الواردة أدناه بخصوص كيانات التمويل الاسلامي في الجدول 1؟</a:t>
            </a:r>
            <a:endParaRPr lang="en-US" dirty="0"/>
          </a:p>
          <a:p>
            <a:pPr marL="901700" indent="-457200">
              <a:buClr>
                <a:schemeClr val="tx1"/>
              </a:buClr>
              <a:buFont typeface="Wingdings" panose="05000000000000000000" pitchFamily="2" charset="2"/>
              <a:buChar char="ü"/>
            </a:pPr>
            <a:r>
              <a:rPr lang="ar-LB" dirty="0"/>
              <a:t> </a:t>
            </a:r>
            <a:r>
              <a:rPr lang="ar-SA" dirty="0"/>
              <a:t>تصنيفها كوحدات مؤسسية (القضية 2.2)؟</a:t>
            </a:r>
            <a:endParaRPr lang="en-US" dirty="0"/>
          </a:p>
          <a:p>
            <a:pPr marL="901700" indent="-457200">
              <a:buClr>
                <a:schemeClr val="tx1"/>
              </a:buClr>
              <a:buFont typeface="Wingdings" panose="05000000000000000000" pitchFamily="2" charset="2"/>
              <a:buChar char="ü"/>
            </a:pPr>
            <a:r>
              <a:rPr lang="ar-SA" dirty="0"/>
              <a:t>تصنيفها ضمن القطاعات الفرعية لقطاع المؤسسات المالية (القضية 2.3)؟</a:t>
            </a:r>
            <a:endParaRPr lang="ar-LB" dirty="0"/>
          </a:p>
          <a:p>
            <a:pPr marL="901700" indent="-457200">
              <a:buClr>
                <a:schemeClr val="tx1"/>
              </a:buClr>
              <a:buFont typeface="Wingdings" panose="05000000000000000000" pitchFamily="2" charset="2"/>
              <a:buChar char="ü"/>
            </a:pPr>
            <a:r>
              <a:rPr lang="ar-SA"/>
              <a:t>طرق احتساب المخرجات (القضية 2.4)؟</a:t>
            </a:r>
            <a:endParaRPr lang="ar-LB"/>
          </a:p>
          <a:p>
            <a:pPr>
              <a:buClr>
                <a:schemeClr val="tx1"/>
              </a:buClr>
            </a:pPr>
            <a:endParaRPr lang="ar-LB" dirty="0"/>
          </a:p>
          <a:p>
            <a:pPr marL="457200" indent="-457200">
              <a:buClr>
                <a:schemeClr val="tx1"/>
              </a:buClr>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2674555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_2SEEDS">
      <a:dk1>
        <a:srgbClr val="000000"/>
      </a:dk1>
      <a:lt1>
        <a:srgbClr val="FFFFFF"/>
      </a:lt1>
      <a:dk2>
        <a:srgbClr val="243041"/>
      </a:dk2>
      <a:lt2>
        <a:srgbClr val="E2E3E8"/>
      </a:lt2>
      <a:accent1>
        <a:srgbClr val="BD9B84"/>
      </a:accent1>
      <a:accent2>
        <a:srgbClr val="ABA175"/>
      </a:accent2>
      <a:accent3>
        <a:srgbClr val="9CA57D"/>
      </a:accent3>
      <a:accent4>
        <a:srgbClr val="7FA3BA"/>
      </a:accent4>
      <a:accent5>
        <a:srgbClr val="969FC6"/>
      </a:accent5>
      <a:accent6>
        <a:srgbClr val="8C7FBA"/>
      </a:accent6>
      <a:hlink>
        <a:srgbClr val="6976AE"/>
      </a:hlink>
      <a:folHlink>
        <a:srgbClr val="7F7F7F"/>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potx" id="{59AC46BB-7687-498A-A5C3-42C3A1C8419A}" vid="{5CEC9FB8-0404-4BD9-8108-8E569EDB9D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DC9717E1C14144A678B5BB6ED3A978" ma:contentTypeVersion="13" ma:contentTypeDescription="Create a new document." ma:contentTypeScope="" ma:versionID="7329a12aa77c3c5208e22657b5f34ad9">
  <xsd:schema xmlns:xsd="http://www.w3.org/2001/XMLSchema" xmlns:xs="http://www.w3.org/2001/XMLSchema" xmlns:p="http://schemas.microsoft.com/office/2006/metadata/properties" xmlns:ns2="5f6722c4-4b54-4565-9073-6b2cdb56319d" xmlns:ns3="015a1b56-f9db-44b0-a971-80694ead8fc0" targetNamespace="http://schemas.microsoft.com/office/2006/metadata/properties" ma:root="true" ma:fieldsID="22adb9f34e21f7054d59ce5d922990e6" ns2:_="" ns3:_="">
    <xsd:import namespace="5f6722c4-4b54-4565-9073-6b2cdb56319d"/>
    <xsd:import namespace="015a1b56-f9db-44b0-a971-80694ead8f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722c4-4b54-4565-9073-6b2cdb5631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15a1b56-f9db-44b0-a971-80694ead8fc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5C0BAB-482D-427F-B4F1-F1DE3C3FBB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6722c4-4b54-4565-9073-6b2cdb56319d"/>
    <ds:schemaRef ds:uri="015a1b56-f9db-44b0-a971-80694ead8f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0A1CE7-34B5-4F60-B456-3A38528EFF1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A207E1F-3C0C-4E48-BC9B-451CB739B3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ESCWA_Logo-Motto_PPT-Ar</Template>
  <TotalTime>34879</TotalTime>
  <Words>1358</Words>
  <Application>Microsoft Office PowerPoint</Application>
  <PresentationFormat>Widescreen</PresentationFormat>
  <Paragraphs>170</Paragraphs>
  <Slides>10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vt:i4>
      </vt:variant>
    </vt:vector>
  </HeadingPairs>
  <TitlesOfParts>
    <vt:vector size="20" baseType="lpstr">
      <vt:lpstr>Arial</vt:lpstr>
      <vt:lpstr>Calibri</vt:lpstr>
      <vt:lpstr>Calibri Light</vt:lpstr>
      <vt:lpstr>Garamond</vt:lpstr>
      <vt:lpstr>Selawik Light</vt:lpstr>
      <vt:lpstr>Times New Roman</vt:lpstr>
      <vt:lpstr>Wingdings</vt:lpstr>
      <vt:lpstr>WordVisiCarriageReturn_MSFontService</vt:lpstr>
      <vt:lpstr>SavonVTI</vt:lpstr>
      <vt:lpstr>Office Theme</vt:lpstr>
      <vt:lpstr>التصنيف القطاعي لمؤسسات التمويل الإسلامي- القضايا والتوصيات  Sectorization of Islamic financial corporations–Issues and recommendations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شكراً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خدمات التعاون الفني 2019 شعبة الاحصاء</dc:title>
  <dc:creator>Omar Hakouz</dc:creator>
  <cp:lastModifiedBy>Wafa Aboul Hosn</cp:lastModifiedBy>
  <cp:revision>73</cp:revision>
  <dcterms:created xsi:type="dcterms:W3CDTF">2019-12-19T21:09:36Z</dcterms:created>
  <dcterms:modified xsi:type="dcterms:W3CDTF">2021-12-21T10:34:02Z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0x0101006BDC9717E1C14144A678B5BB6ED3A978</vt:lpwstr>
  </property>
</Properties>
</file>