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9A060-C8C1-CCBB-2476-92D73377BD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C3A216-C7EA-479E-63D5-AE5572F83C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0B3BDC-5E2D-A6B0-072D-D686B50E051B}"/>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80D34D61-2AF4-04E4-2CAB-E5B6BB99C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F6137-4F50-AB04-E482-A07915F4684B}"/>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62157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B83F-6706-2BD2-74E4-1AD3CACD92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8C5994-5EA8-90B7-7F55-FBA68C8F5B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B920FD-1E3D-A54B-1D39-C50D19546A58}"/>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ED886C21-CAEA-B645-E424-3366AD6CB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37C09-70E2-ED0C-F4B9-E43C5C597855}"/>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291989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8E54A5-78F0-EF40-24A2-EDB78A5F31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9E6976-8B60-3AF6-20AD-7A2918BF77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6FA9BF-DB7D-7FC1-498F-36EB0664619C}"/>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81AB41F2-33F7-D8F9-1A11-3B87A140BC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A1BD8-4B1B-0520-7739-617957EDA666}"/>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207226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8D33-684A-AD9D-17B8-F716AB0DF4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9D31E-E9D6-6B54-1FC4-C908828346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FE3F1-200E-68DB-BEA3-95A5EFDED70F}"/>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A39470E0-526D-1AAF-9E02-85D8861954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3B37E1-57D2-DA39-0706-52102233AAF5}"/>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142022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03BA-111C-F4A6-3593-5B2D2A040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2151AB-21DE-1141-AB87-F7209901F6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5C1E36-1921-62A0-DAA3-8E72F322BFA5}"/>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EE4569B7-2BDB-5231-14AF-90DA5F110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7840BE-35DA-450B-A089-49C01850D1F2}"/>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1235109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10429-8F3C-E792-E0FE-F1E4486056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46F5F8-DB53-D2DC-C487-D85E8DB178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A41FCD-8EA3-0310-3C0F-F835349ED8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3A25A4-EC68-D01D-42B2-E4386AD43DEA}"/>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6" name="Footer Placeholder 5">
            <a:extLst>
              <a:ext uri="{FF2B5EF4-FFF2-40B4-BE49-F238E27FC236}">
                <a16:creationId xmlns:a16="http://schemas.microsoft.com/office/drawing/2014/main" id="{8E779E0D-17AB-A684-F1B2-5AF1A66B8C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C8FA48-8788-8771-25D9-34890F90D6B4}"/>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324339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ED0C-49C7-7998-C506-508DB6266E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C355C1-4624-0E19-84F3-551F7401ED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88325D-48D3-236C-5803-4C85325BFF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E98B0A-21CC-6447-9FDF-C2D85E2047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A05234-E8B2-945F-9078-6DB34B9A1D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5FAE68-F2C5-53B7-E344-BB87A62DC2C1}"/>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8" name="Footer Placeholder 7">
            <a:extLst>
              <a:ext uri="{FF2B5EF4-FFF2-40B4-BE49-F238E27FC236}">
                <a16:creationId xmlns:a16="http://schemas.microsoft.com/office/drawing/2014/main" id="{CB86F39C-CC6E-9E47-8A01-56D1ECDC71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8099B3-E2E2-93E8-C163-A65D9033B86D}"/>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162061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A79A9-1419-BB7B-7D74-15D7EC6AC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EBE3A1-14B0-3C44-A621-7BFAACF05C3D}"/>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4" name="Footer Placeholder 3">
            <a:extLst>
              <a:ext uri="{FF2B5EF4-FFF2-40B4-BE49-F238E27FC236}">
                <a16:creationId xmlns:a16="http://schemas.microsoft.com/office/drawing/2014/main" id="{614A0960-6912-A726-EFF4-B6F62E5C58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9E722C-C334-8269-2C32-7EF54E80E6DD}"/>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158394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89E731-21FC-49A6-26B6-14176BB12253}"/>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3" name="Footer Placeholder 2">
            <a:extLst>
              <a:ext uri="{FF2B5EF4-FFF2-40B4-BE49-F238E27FC236}">
                <a16:creationId xmlns:a16="http://schemas.microsoft.com/office/drawing/2014/main" id="{673DC85A-8EB2-1E35-38FC-9FAF0BD00D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523399-347F-4D6E-AB0C-0AB775D99832}"/>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3879421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86364-5C10-9A1C-4816-FD8C51A0F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96633B-CD8F-ED89-7D50-7B854904A3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332383-13B9-92A9-916A-FF563CBA1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FA5F34-C9DC-E210-BE04-588404E5A73E}"/>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6" name="Footer Placeholder 5">
            <a:extLst>
              <a:ext uri="{FF2B5EF4-FFF2-40B4-BE49-F238E27FC236}">
                <a16:creationId xmlns:a16="http://schemas.microsoft.com/office/drawing/2014/main" id="{7B474C54-B8C0-CC97-0FD8-365FB65516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58315-D080-DA76-B742-26AF5A6A096A}"/>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300526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4718E-264C-3B01-F512-6393FFC3E0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5AE40B-10D4-FD04-275F-7AC8464280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5347FD-AF69-8285-0286-EC6584479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0287EC-EFC1-AE2F-753D-1B3575BFF295}"/>
              </a:ext>
            </a:extLst>
          </p:cNvPr>
          <p:cNvSpPr>
            <a:spLocks noGrp="1"/>
          </p:cNvSpPr>
          <p:nvPr>
            <p:ph type="dt" sz="half" idx="10"/>
          </p:nvPr>
        </p:nvSpPr>
        <p:spPr/>
        <p:txBody>
          <a:bodyPr/>
          <a:lstStyle/>
          <a:p>
            <a:fld id="{999A0E45-B212-4323-8BE1-0F068762DF44}" type="datetimeFigureOut">
              <a:rPr lang="en-US" smtClean="0"/>
              <a:t>6/23/2022</a:t>
            </a:fld>
            <a:endParaRPr lang="en-US"/>
          </a:p>
        </p:txBody>
      </p:sp>
      <p:sp>
        <p:nvSpPr>
          <p:cNvPr id="6" name="Footer Placeholder 5">
            <a:extLst>
              <a:ext uri="{FF2B5EF4-FFF2-40B4-BE49-F238E27FC236}">
                <a16:creationId xmlns:a16="http://schemas.microsoft.com/office/drawing/2014/main" id="{63F7D94A-EA4E-F5BF-5664-1DE17C22C8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CA0AE8-B854-54D9-B761-5087101E4D05}"/>
              </a:ext>
            </a:extLst>
          </p:cNvPr>
          <p:cNvSpPr>
            <a:spLocks noGrp="1"/>
          </p:cNvSpPr>
          <p:nvPr>
            <p:ph type="sldNum" sz="quarter" idx="12"/>
          </p:nvPr>
        </p:nvSpPr>
        <p:spPr/>
        <p:txBody>
          <a:bodyPr/>
          <a:lstStyle/>
          <a:p>
            <a:fld id="{EB002BF7-8A3F-453D-8066-4904CB939CC3}" type="slidenum">
              <a:rPr lang="en-US" smtClean="0"/>
              <a:t>‹#›</a:t>
            </a:fld>
            <a:endParaRPr lang="en-US"/>
          </a:p>
        </p:txBody>
      </p:sp>
    </p:spTree>
    <p:extLst>
      <p:ext uri="{BB962C8B-B14F-4D97-AF65-F5344CB8AC3E}">
        <p14:creationId xmlns:p14="http://schemas.microsoft.com/office/powerpoint/2010/main" val="28239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840462-FDA3-C475-9015-993B125CD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B51439-D314-5B82-DF7C-4C8FFA3683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4DF36-3646-0F3D-9D09-5A673CBD2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A0E45-B212-4323-8BE1-0F068762DF44}" type="datetimeFigureOut">
              <a:rPr lang="en-US" smtClean="0"/>
              <a:t>6/23/2022</a:t>
            </a:fld>
            <a:endParaRPr lang="en-US"/>
          </a:p>
        </p:txBody>
      </p:sp>
      <p:sp>
        <p:nvSpPr>
          <p:cNvPr id="5" name="Footer Placeholder 4">
            <a:extLst>
              <a:ext uri="{FF2B5EF4-FFF2-40B4-BE49-F238E27FC236}">
                <a16:creationId xmlns:a16="http://schemas.microsoft.com/office/drawing/2014/main" id="{AF7F647A-AB18-30A3-E6B4-058C117F7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93B8C3-0D0E-5A1B-D3B2-962D86FFCB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02BF7-8A3F-453D-8066-4904CB939CC3}" type="slidenum">
              <a:rPr lang="en-US" smtClean="0"/>
              <a:t>‹#›</a:t>
            </a:fld>
            <a:endParaRPr lang="en-US"/>
          </a:p>
        </p:txBody>
      </p:sp>
    </p:spTree>
    <p:extLst>
      <p:ext uri="{BB962C8B-B14F-4D97-AF65-F5344CB8AC3E}">
        <p14:creationId xmlns:p14="http://schemas.microsoft.com/office/powerpoint/2010/main" val="2711668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A3CC0-3EC4-3701-9C1E-973F99471858}"/>
              </a:ext>
            </a:extLst>
          </p:cNvPr>
          <p:cNvSpPr>
            <a:spLocks noGrp="1"/>
          </p:cNvSpPr>
          <p:nvPr>
            <p:ph type="ctrTitle"/>
          </p:nvPr>
        </p:nvSpPr>
        <p:spPr>
          <a:xfrm>
            <a:off x="1678744" y="3124908"/>
            <a:ext cx="9144000" cy="2387600"/>
          </a:xfrm>
        </p:spPr>
        <p:txBody>
          <a:bodyPr>
            <a:normAutofit fontScale="90000"/>
          </a:bodyPr>
          <a:lstStyle/>
          <a:p>
            <a:r>
              <a:rPr lang="ar-SA" sz="3600" b="1" dirty="0">
                <a:effectLst/>
                <a:ea typeface="Calibri" panose="020F0502020204030204" pitchFamily="34" charset="0"/>
                <a:cs typeface="Calibri" panose="020F0502020204030204" pitchFamily="34" charset="0"/>
              </a:rPr>
              <a:t>دور الشباب في مكافحة الجفاف والتصحر</a:t>
            </a:r>
            <a:br>
              <a:rPr lang="ar-SA" sz="3600" b="1" dirty="0">
                <a:effectLst/>
                <a:ea typeface="Calibri" panose="020F0502020204030204" pitchFamily="34" charset="0"/>
                <a:cs typeface="Calibri" panose="020F0502020204030204" pitchFamily="34" charset="0"/>
              </a:rPr>
            </a:br>
            <a:br>
              <a:rPr lang="ar-SA" sz="3600" b="1" dirty="0">
                <a:effectLst/>
                <a:ea typeface="Calibri" panose="020F0502020204030204" pitchFamily="34" charset="0"/>
                <a:cs typeface="Calibri" panose="020F0502020204030204" pitchFamily="34" charset="0"/>
              </a:rPr>
            </a:br>
            <a:br>
              <a:rPr lang="ar-SA" sz="3600" b="1" dirty="0">
                <a:effectLst/>
                <a:ea typeface="Calibri" panose="020F0502020204030204" pitchFamily="34" charset="0"/>
                <a:cs typeface="Calibri" panose="020F0502020204030204" pitchFamily="34" charset="0"/>
              </a:rPr>
            </a:br>
            <a:br>
              <a:rPr lang="ar-SA" sz="3600" b="1" dirty="0">
                <a:effectLst/>
                <a:ea typeface="Calibri" panose="020F0502020204030204" pitchFamily="34" charset="0"/>
                <a:cs typeface="Calibri" panose="020F0502020204030204" pitchFamily="34" charset="0"/>
              </a:rPr>
            </a:br>
            <a:r>
              <a:rPr lang="ar-SA" sz="3600" b="1" dirty="0">
                <a:effectLst/>
                <a:ea typeface="Calibri" panose="020F0502020204030204" pitchFamily="34" charset="0"/>
                <a:cs typeface="Calibri" panose="020F0502020204030204" pitchFamily="34" charset="0"/>
              </a:rPr>
              <a:t>طارق حسان </a:t>
            </a:r>
            <a:br>
              <a:rPr lang="ar-SA" sz="3600" b="1" dirty="0">
                <a:effectLst/>
                <a:ea typeface="Calibri" panose="020F0502020204030204" pitchFamily="34" charset="0"/>
                <a:cs typeface="Calibri" panose="020F0502020204030204" pitchFamily="34" charset="0"/>
              </a:rPr>
            </a:br>
            <a:r>
              <a:rPr lang="ar-SA" sz="3600" b="1" dirty="0">
                <a:effectLst/>
                <a:ea typeface="Calibri" panose="020F0502020204030204" pitchFamily="34" charset="0"/>
                <a:cs typeface="Calibri" panose="020F0502020204030204" pitchFamily="34" charset="0"/>
              </a:rPr>
              <a:t>مؤسس ورئيس شبكة الشباب العربي للتنمية المستدامة </a:t>
            </a:r>
            <a:endParaRPr lang="en-US" sz="9600" b="1" dirty="0"/>
          </a:p>
        </p:txBody>
      </p:sp>
      <p:sp>
        <p:nvSpPr>
          <p:cNvPr id="3" name="Subtitle 2">
            <a:extLst>
              <a:ext uri="{FF2B5EF4-FFF2-40B4-BE49-F238E27FC236}">
                <a16:creationId xmlns:a16="http://schemas.microsoft.com/office/drawing/2014/main" id="{E7E69033-CBF0-D624-4C8F-45744CF66A9C}"/>
              </a:ext>
            </a:extLst>
          </p:cNvPr>
          <p:cNvSpPr>
            <a:spLocks noGrp="1"/>
          </p:cNvSpPr>
          <p:nvPr>
            <p:ph type="subTitle" idx="1"/>
          </p:nvPr>
        </p:nvSpPr>
        <p:spPr>
          <a:xfrm>
            <a:off x="1777218" y="983958"/>
            <a:ext cx="9144000" cy="1655762"/>
          </a:xfrm>
        </p:spPr>
        <p:txBody>
          <a:bodyPr/>
          <a:lstStyle/>
          <a:p>
            <a:r>
              <a:rPr lang="ar-SA" sz="1800" b="1" i="0" dirty="0">
                <a:solidFill>
                  <a:srgbClr val="000000"/>
                </a:solidFill>
                <a:effectLst/>
                <a:latin typeface="TimesNewRomanPS-BoldMT"/>
              </a:rPr>
              <a:t>اللجنة الاقتصادية والاجتماعية لغربي آسيا (الإسكوا)</a:t>
            </a:r>
            <a:br>
              <a:rPr lang="ar-SA" sz="1800" b="1" i="0" dirty="0">
                <a:solidFill>
                  <a:srgbClr val="000000"/>
                </a:solidFill>
                <a:effectLst/>
                <a:latin typeface="TimesNewRomanPS-BoldMT"/>
              </a:rPr>
            </a:br>
            <a:r>
              <a:rPr lang="ar-SA" sz="1800" b="0" i="0" dirty="0">
                <a:solidFill>
                  <a:srgbClr val="000000"/>
                </a:solidFill>
                <a:effectLst/>
                <a:latin typeface="TimesNewRomanPSMT"/>
              </a:rPr>
              <a:t>اجتماع فريق الخبراء حول سبل حشد الشباب من أجل مكافحة التصحر والجفاف</a:t>
            </a:r>
            <a:r>
              <a:rPr lang="ar-SA" dirty="0"/>
              <a:t> </a:t>
            </a:r>
            <a:br>
              <a:rPr lang="ar-SA" dirty="0"/>
            </a:br>
            <a:r>
              <a:rPr lang="ar-SA" dirty="0"/>
              <a:t>بيت الأمم المتحدة، بيروت، الجمهورية اللبنانية، يوم الخميس  23حزيران/</a:t>
            </a:r>
            <a:r>
              <a:rPr lang="ar-MA" dirty="0"/>
              <a:t>يونيو </a:t>
            </a:r>
            <a:r>
              <a:rPr lang="ar-SA" dirty="0"/>
              <a:t>2022</a:t>
            </a:r>
            <a:endParaRPr lang="en-US" dirty="0"/>
          </a:p>
        </p:txBody>
      </p:sp>
    </p:spTree>
    <p:extLst>
      <p:ext uri="{BB962C8B-B14F-4D97-AF65-F5344CB8AC3E}">
        <p14:creationId xmlns:p14="http://schemas.microsoft.com/office/powerpoint/2010/main" val="341860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4E45-A11E-59A2-7E49-4D61515B74F2}"/>
              </a:ext>
            </a:extLst>
          </p:cNvPr>
          <p:cNvSpPr>
            <a:spLocks noGrp="1"/>
          </p:cNvSpPr>
          <p:nvPr>
            <p:ph type="title"/>
          </p:nvPr>
        </p:nvSpPr>
        <p:spPr/>
        <p:txBody>
          <a:bodyPr/>
          <a:lstStyle/>
          <a:p>
            <a:pPr algn="r" rtl="1"/>
            <a:r>
              <a:rPr lang="ar-SA" sz="4400" b="1" dirty="0">
                <a:effectLst/>
                <a:ea typeface="Calibri" panose="020F0502020204030204" pitchFamily="34" charset="0"/>
                <a:cs typeface="Calibri" panose="020F0502020204030204" pitchFamily="34" charset="0"/>
              </a:rPr>
              <a:t>دور الشباب في مكافحة الجفاف والتصحر بحسب رؤية الأطراف المشاركين في مؤتمر ستوكهولهم 50+،</a:t>
            </a:r>
            <a:endParaRPr lang="en-US" dirty="0"/>
          </a:p>
        </p:txBody>
      </p:sp>
      <p:sp>
        <p:nvSpPr>
          <p:cNvPr id="3" name="Content Placeholder 2">
            <a:extLst>
              <a:ext uri="{FF2B5EF4-FFF2-40B4-BE49-F238E27FC236}">
                <a16:creationId xmlns:a16="http://schemas.microsoft.com/office/drawing/2014/main" id="{68611693-5884-DEA3-A2B5-58FC3E737293}"/>
              </a:ext>
            </a:extLst>
          </p:cNvPr>
          <p:cNvSpPr>
            <a:spLocks noGrp="1"/>
          </p:cNvSpPr>
          <p:nvPr>
            <p:ph idx="1"/>
          </p:nvPr>
        </p:nvSpPr>
        <p:spPr/>
        <p:txBody>
          <a:bodyPr>
            <a:normAutofit fontScale="85000" lnSpcReduction="20000"/>
          </a:bodyPr>
          <a:lstStyle/>
          <a:p>
            <a:pPr algn="r" rtl="1"/>
            <a:r>
              <a:rPr lang="ar-SA" b="0" i="0" dirty="0">
                <a:solidFill>
                  <a:srgbClr val="050505"/>
                </a:solidFill>
                <a:effectLst/>
                <a:latin typeface="Segoe UI Historic" panose="020B0502040204020203" pitchFamily="34" charset="0"/>
              </a:rPr>
              <a:t>نحن نقف عند نقطة تحول في تاريخ البشرية. ما قررناه في ستوكهولم + 50 سيشكل المستقبل للأجيال القادمة. حان الوقت لتغيير المد. (رئيس الجمعية العامة للأمم  المتحدة)</a:t>
            </a:r>
          </a:p>
          <a:p>
            <a:pPr algn="r" rtl="1"/>
            <a:r>
              <a:rPr lang="ar-SA" b="0" i="0" dirty="0">
                <a:solidFill>
                  <a:srgbClr val="050505"/>
                </a:solidFill>
                <a:effectLst/>
                <a:latin typeface="Segoe UI Historic" panose="020B0502040204020203" pitchFamily="34" charset="0"/>
              </a:rPr>
              <a:t>يعيش ما يقرب من 160 مليون طفل في مناطق تكون فيها شدة الجفاف مرتفعة أو شديدة الارتفاع. وفقًا للهيئة الحكومية الدولية المعنية بتغير المناخ ، فإن تأثيرات تغير المناخ ستؤدي فقط إلى زيادة تواتر الظواهر الجوية المتطرفة. وهذا له آثار عميقة على الشباب ، الذين يتأثرون في كثير من الأحيان بشكل فريد من خلال تدهور الأراضي.</a:t>
            </a:r>
          </a:p>
          <a:p>
            <a:pPr algn="r" rtl="1"/>
            <a:r>
              <a:rPr lang="ar-SA" b="0" i="0" dirty="0">
                <a:solidFill>
                  <a:srgbClr val="050505"/>
                </a:solidFill>
                <a:effectLst/>
                <a:latin typeface="Segoe UI Historic" panose="020B0502040204020203" pitchFamily="34" charset="0"/>
              </a:rPr>
              <a:t> جيل الشباب هو الجيل  الذي سيساعد في تحديد هذه الحلول ؛ وهو الذي سيتخذ خطوات ما من شانها مكافحة التصحر والجفاف . </a:t>
            </a:r>
          </a:p>
          <a:p>
            <a:pPr algn="r" rtl="1"/>
            <a:r>
              <a:rPr lang="ar-SA" dirty="0">
                <a:solidFill>
                  <a:srgbClr val="050505"/>
                </a:solidFill>
                <a:latin typeface="Segoe UI Historic" panose="020B0502040204020203" pitchFamily="34" charset="0"/>
              </a:rPr>
              <a:t>ومن الضروري للإطراف المشاركة في مؤتمر استوكهولم أن تسلم بأن العالم يضم اليوم ً جيلا من الشباب لم يسبق له مثيل من حيث كثرة العدد، وأن تتخذ الخطوات اللازمة لاستغلال هؤلاء الشباب باعتبارهم من عوامل التغيير. ويجب على المنظمات الدولية والأممية أن تؤيد بقوة مسألة تمكين الشباب على جميع مستويات السياسات والبرامج المتصلة بتغير المناخ.  </a:t>
            </a:r>
          </a:p>
          <a:p>
            <a:pPr algn="r" rtl="1"/>
            <a:r>
              <a:rPr lang="ar-SA" dirty="0">
                <a:solidFill>
                  <a:srgbClr val="050505"/>
                </a:solidFill>
                <a:latin typeface="Segoe UI Historic" panose="020B0502040204020203" pitchFamily="34" charset="0"/>
              </a:rPr>
              <a:t>الشباب اليوم يعملوا في مبادرات رائعة ما من شائنها التخفيف من تغيرات المناخ ومكافحة </a:t>
            </a:r>
            <a:r>
              <a:rPr lang="ar-SA">
                <a:solidFill>
                  <a:srgbClr val="050505"/>
                </a:solidFill>
                <a:latin typeface="Segoe UI Historic" panose="020B0502040204020203" pitchFamily="34" charset="0"/>
              </a:rPr>
              <a:t>التصحر والجفاف لما له من مستقبل أمن ومستدام .</a:t>
            </a:r>
            <a:endParaRPr lang="en-US" dirty="0"/>
          </a:p>
        </p:txBody>
      </p:sp>
    </p:spTree>
    <p:extLst>
      <p:ext uri="{BB962C8B-B14F-4D97-AF65-F5344CB8AC3E}">
        <p14:creationId xmlns:p14="http://schemas.microsoft.com/office/powerpoint/2010/main" val="993522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C7411-4CC6-B1A5-75D3-AC62E8BCE35B}"/>
              </a:ext>
            </a:extLst>
          </p:cNvPr>
          <p:cNvSpPr>
            <a:spLocks noGrp="1"/>
          </p:cNvSpPr>
          <p:nvPr>
            <p:ph type="title"/>
          </p:nvPr>
        </p:nvSpPr>
        <p:spPr/>
        <p:txBody>
          <a:bodyPr/>
          <a:lstStyle/>
          <a:p>
            <a:pPr algn="r" rtl="1"/>
            <a:r>
              <a:rPr lang="ar-SA" sz="1800" dirty="0">
                <a:effectLst/>
                <a:ea typeface="Calibri" panose="020F0502020204030204" pitchFamily="34" charset="0"/>
                <a:cs typeface="Calibri" panose="020F0502020204030204" pitchFamily="34" charset="0"/>
              </a:rPr>
              <a:t>كيفية </a:t>
            </a:r>
            <a:r>
              <a:rPr lang="ar-SA" sz="1800" b="1" dirty="0">
                <a:effectLst/>
                <a:ea typeface="Calibri" panose="020F0502020204030204" pitchFamily="34" charset="0"/>
                <a:cs typeface="Calibri" panose="020F0502020204030204" pitchFamily="34" charset="0"/>
              </a:rPr>
              <a:t>إدماج</a:t>
            </a:r>
            <a:r>
              <a:rPr lang="en-US" sz="1800" b="1" dirty="0">
                <a:effectLst/>
                <a:ea typeface="Calibri" panose="020F0502020204030204" pitchFamily="34" charset="0"/>
                <a:cs typeface="Calibri" panose="020F0502020204030204" pitchFamily="34" charset="0"/>
              </a:rPr>
              <a:t> </a:t>
            </a:r>
            <a:r>
              <a:rPr lang="ar-SA" sz="1800" b="1" dirty="0">
                <a:effectLst/>
                <a:ea typeface="Calibri" panose="020F0502020204030204" pitchFamily="34" charset="0"/>
                <a:cs typeface="Calibri" panose="020F0502020204030204" pitchFamily="34" charset="0"/>
              </a:rPr>
              <a:t> الشباب </a:t>
            </a:r>
            <a:r>
              <a:rPr lang="ar-SA" sz="1800" dirty="0">
                <a:effectLst/>
                <a:ea typeface="Calibri" panose="020F0502020204030204" pitchFamily="34" charset="0"/>
                <a:cs typeface="Calibri" panose="020F0502020204030204" pitchFamily="34" charset="0"/>
              </a:rPr>
              <a:t>في صنع السياسات وأنشطة المكافحة على المستوى الاقليمي والوطني ودون الوطني</a:t>
            </a:r>
            <a:endParaRPr lang="en-US" dirty="0"/>
          </a:p>
        </p:txBody>
      </p:sp>
      <p:sp>
        <p:nvSpPr>
          <p:cNvPr id="3" name="Content Placeholder 2">
            <a:extLst>
              <a:ext uri="{FF2B5EF4-FFF2-40B4-BE49-F238E27FC236}">
                <a16:creationId xmlns:a16="http://schemas.microsoft.com/office/drawing/2014/main" id="{57172168-B7D2-AB39-6279-7EEE4CAC1F37}"/>
              </a:ext>
            </a:extLst>
          </p:cNvPr>
          <p:cNvSpPr>
            <a:spLocks noGrp="1"/>
          </p:cNvSpPr>
          <p:nvPr>
            <p:ph idx="1"/>
          </p:nvPr>
        </p:nvSpPr>
        <p:spPr/>
        <p:txBody>
          <a:bodyPr>
            <a:normAutofit fontScale="92500" lnSpcReduction="10000"/>
          </a:bodyPr>
          <a:lstStyle/>
          <a:p>
            <a:pPr algn="r" rtl="1"/>
            <a:r>
              <a:rPr lang="ar-SA" dirty="0"/>
              <a:t>أشراك الشباب على المستوئ المحلي في صناعة القرار من خلال تمكينهم واتاحة الفرصة لهم . </a:t>
            </a:r>
          </a:p>
          <a:p>
            <a:pPr algn="r" rtl="1"/>
            <a:r>
              <a:rPr lang="ar-SA" dirty="0"/>
              <a:t>تضخيم أصوات الفقراء والشباب والنساء ومجموعات السكان الأصليين والمحليين المجتمعات والمجموعات المهمشة الأخرى ؛ و التأثير في المناقشات الوطنية والعالمية التي تأخذ في الاعتبار آراء جميع أصحاب المصلحة.</a:t>
            </a:r>
          </a:p>
          <a:p>
            <a:pPr algn="r" rtl="1"/>
            <a:r>
              <a:rPr lang="ar-SA" dirty="0"/>
              <a:t>الإستشمار في التعليم الجيد للشباب ولاسيما في مجال البيئة والأرض والجفاف والتصحر . </a:t>
            </a:r>
          </a:p>
          <a:p>
            <a:pPr algn="r" rtl="1"/>
            <a:r>
              <a:rPr lang="ar-SA" dirty="0"/>
              <a:t>تأهيل خريجي الجامعات من الشباب ومساعدتهم للحصول على اعمال وتمكنيهم في مجال البيئة ومكافحة التصحر والجفاف</a:t>
            </a:r>
          </a:p>
          <a:p>
            <a:pPr algn="r" rtl="1"/>
            <a:r>
              <a:rPr lang="ar-SA" dirty="0"/>
              <a:t>يجب إعطاء الشباب ً دورا ً حاسما في ميدان التكيف مع تغير المناخ والتخفيف منه. ومن الحري بالحكومات وهيئات وضع السياسات أن تشجع مشاركة الشباب على جميع مستويات المناقشا الدائرة بشأن موضوعي التكيف والتخفيف</a:t>
            </a:r>
          </a:p>
          <a:p>
            <a:pPr algn="r" rtl="1"/>
            <a:r>
              <a:rPr lang="ar-SA" dirty="0"/>
              <a:t>إشراك الشباب في المشاروات المحلية والإقليمية المعنية بأنشطة مكافحة الجفاف والتصحر .</a:t>
            </a:r>
          </a:p>
          <a:p>
            <a:pPr algn="r" rtl="1"/>
            <a:endParaRPr lang="ar-SA" dirty="0"/>
          </a:p>
        </p:txBody>
      </p:sp>
    </p:spTree>
    <p:extLst>
      <p:ext uri="{BB962C8B-B14F-4D97-AF65-F5344CB8AC3E}">
        <p14:creationId xmlns:p14="http://schemas.microsoft.com/office/powerpoint/2010/main" val="1230405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401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Segoe UI Historic</vt:lpstr>
      <vt:lpstr>TimesNewRomanPS-BoldMT</vt:lpstr>
      <vt:lpstr>TimesNewRomanPSMT</vt:lpstr>
      <vt:lpstr>Office Theme</vt:lpstr>
      <vt:lpstr>دور الشباب في مكافحة الجفاف والتصحر    طارق حسان  مؤسس ورئيس شبكة الشباب العربي للتنمية المستدامة </vt:lpstr>
      <vt:lpstr>دور الشباب في مكافحة الجفاف والتصحر بحسب رؤية الأطراف المشاركين في مؤتمر ستوكهولهم 50+،</vt:lpstr>
      <vt:lpstr>كيفية إدماج  الشباب في صنع السياسات وأنشطة المكافحة على المستوى الاقليمي والوطني ودون الوطني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الشباب في مكافحة الجفاف والتصحر بحسب رؤية الأطراف المشاركين في مؤتمر ستوكهوت 50+،</dc:title>
  <dc:creator>ADMIN</dc:creator>
  <cp:lastModifiedBy>ADMIN</cp:lastModifiedBy>
  <cp:revision>4</cp:revision>
  <dcterms:created xsi:type="dcterms:W3CDTF">2022-06-20T21:17:52Z</dcterms:created>
  <dcterms:modified xsi:type="dcterms:W3CDTF">2022-06-23T04:55:29Z</dcterms:modified>
</cp:coreProperties>
</file>