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diagrams/drawing2.xml" ContentType="application/vnd.ms-office.drawingml.diagramDrawing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9" r:id="rId2"/>
    <p:sldId id="352" r:id="rId3"/>
    <p:sldId id="354" r:id="rId4"/>
    <p:sldId id="355" r:id="rId5"/>
    <p:sldId id="357" r:id="rId6"/>
    <p:sldId id="358" r:id="rId7"/>
    <p:sldId id="350" r:id="rId8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3D3D3"/>
    <a:srgbClr val="56858E"/>
    <a:srgbClr val="999999"/>
    <a:srgbClr val="856921"/>
    <a:srgbClr val="D6DCE5"/>
    <a:srgbClr val="EBD08E"/>
    <a:srgbClr val="F0F5F6"/>
    <a:srgbClr val="F9F9F9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364" autoAdjust="0"/>
  </p:normalViewPr>
  <p:slideViewPr>
    <p:cSldViewPr snapToGrid="0">
      <p:cViewPr varScale="1">
        <p:scale>
          <a:sx n="45" d="100"/>
          <a:sy n="45" d="100"/>
        </p:scale>
        <p:origin x="6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519D4-ECA1-46B0-8436-A7A99E9592F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45BC94-83FF-43D2-B8B4-C7E049049E46}">
      <dgm:prSet/>
      <dgm:spPr/>
      <dgm:t>
        <a:bodyPr/>
        <a:lstStyle/>
        <a:p>
          <a:r>
            <a:rPr lang="en-US" b="1" dirty="0"/>
            <a:t>Benchmarking</a:t>
          </a:r>
          <a:r>
            <a:rPr lang="en-US" dirty="0"/>
            <a:t>: Benchmark SUT is compiled revery 5 years, after the economic census (EC) and comprehensive household income and expenditure survey (HIES).</a:t>
          </a:r>
        </a:p>
      </dgm:t>
    </dgm:pt>
    <dgm:pt modelId="{A571EADD-3FF3-42D9-91B1-BB78B7292B8B}" type="parTrans" cxnId="{80E38BE7-7963-4F9D-909A-3BDA88C18162}">
      <dgm:prSet/>
      <dgm:spPr/>
      <dgm:t>
        <a:bodyPr/>
        <a:lstStyle/>
        <a:p>
          <a:endParaRPr lang="en-US"/>
        </a:p>
      </dgm:t>
    </dgm:pt>
    <dgm:pt modelId="{C885308F-D9FC-4232-9C2C-618D9A371BCA}" type="sibTrans" cxnId="{80E38BE7-7963-4F9D-909A-3BDA88C18162}">
      <dgm:prSet/>
      <dgm:spPr/>
      <dgm:t>
        <a:bodyPr/>
        <a:lstStyle/>
        <a:p>
          <a:endParaRPr lang="en-US"/>
        </a:p>
      </dgm:t>
    </dgm:pt>
    <dgm:pt modelId="{6C1FB75B-D044-4C73-BB6B-BDF95456DDE9}">
      <dgm:prSet/>
      <dgm:spPr/>
      <dgm:t>
        <a:bodyPr/>
        <a:lstStyle/>
        <a:p>
          <a:r>
            <a:rPr lang="en-US" b="1" dirty="0"/>
            <a:t>Revision</a:t>
          </a:r>
          <a:r>
            <a:rPr lang="en-US" dirty="0"/>
            <a:t>: Old data series of the last 5 years estimated on the basis of the previous benchmarked SUT will be revised to match the new data provided by SUT.</a:t>
          </a:r>
        </a:p>
      </dgm:t>
    </dgm:pt>
    <dgm:pt modelId="{720B0AD0-063E-4B61-BAA4-37BB41BB955B}" type="parTrans" cxnId="{B1F12465-7707-4051-9142-0C8BCAFBD321}">
      <dgm:prSet/>
      <dgm:spPr/>
      <dgm:t>
        <a:bodyPr/>
        <a:lstStyle/>
        <a:p>
          <a:endParaRPr lang="en-US"/>
        </a:p>
      </dgm:t>
    </dgm:pt>
    <dgm:pt modelId="{768B9A6D-2FA9-4DA4-9E2E-8EB39B2C0F82}" type="sibTrans" cxnId="{B1F12465-7707-4051-9142-0C8BCAFBD321}">
      <dgm:prSet/>
      <dgm:spPr/>
      <dgm:t>
        <a:bodyPr/>
        <a:lstStyle/>
        <a:p>
          <a:endParaRPr lang="en-US"/>
        </a:p>
      </dgm:t>
    </dgm:pt>
    <dgm:pt modelId="{4513AB65-1956-48D5-96BD-07DF56AEA2F3}">
      <dgm:prSet/>
      <dgm:spPr/>
      <dgm:t>
        <a:bodyPr/>
        <a:lstStyle/>
        <a:p>
          <a:r>
            <a:rPr lang="en-US" b="1" dirty="0"/>
            <a:t>Analytical improvement</a:t>
          </a:r>
          <a:r>
            <a:rPr lang="en-US" dirty="0"/>
            <a:t>: Possible works after revision for improving analytical capability:</a:t>
          </a:r>
        </a:p>
      </dgm:t>
    </dgm:pt>
    <dgm:pt modelId="{2B55C480-DEB2-4B16-82BE-F53C7C57BE68}" type="parTrans" cxnId="{BA5A2175-5111-4898-972F-E182845D32E7}">
      <dgm:prSet/>
      <dgm:spPr/>
      <dgm:t>
        <a:bodyPr/>
        <a:lstStyle/>
        <a:p>
          <a:endParaRPr lang="en-US"/>
        </a:p>
      </dgm:t>
    </dgm:pt>
    <dgm:pt modelId="{28E6218A-1916-485D-AB30-5C718312DD00}" type="sibTrans" cxnId="{BA5A2175-5111-4898-972F-E182845D32E7}">
      <dgm:prSet/>
      <dgm:spPr/>
      <dgm:t>
        <a:bodyPr/>
        <a:lstStyle/>
        <a:p>
          <a:endParaRPr lang="en-US"/>
        </a:p>
      </dgm:t>
    </dgm:pt>
    <dgm:pt modelId="{603435F3-FC10-4649-AAEB-D676AAF43F60}">
      <dgm:prSet/>
      <dgm:spPr/>
      <dgm:t>
        <a:bodyPr/>
        <a:lstStyle/>
        <a:p>
          <a:r>
            <a:rPr lang="en-US" b="1" dirty="0"/>
            <a:t>Chain indexing </a:t>
          </a:r>
          <a:r>
            <a:rPr lang="en-US" dirty="0"/>
            <a:t>data to the previous year data to capture more accurate rates of growth since it will take into account new structural changes from the point of the benchmark.</a:t>
          </a:r>
        </a:p>
      </dgm:t>
    </dgm:pt>
    <dgm:pt modelId="{9B8BD9D3-DD75-4EEE-95AC-D516D2EF85D5}" type="parTrans" cxnId="{83A68F2F-CD33-446B-BBCB-CE2EE8B19C41}">
      <dgm:prSet/>
      <dgm:spPr/>
      <dgm:t>
        <a:bodyPr/>
        <a:lstStyle/>
        <a:p>
          <a:endParaRPr lang="en-US"/>
        </a:p>
      </dgm:t>
    </dgm:pt>
    <dgm:pt modelId="{DE5FB0D2-F95B-400D-929E-DAF2B33A2F8F}" type="sibTrans" cxnId="{83A68F2F-CD33-446B-BBCB-CE2EE8B19C41}">
      <dgm:prSet/>
      <dgm:spPr/>
      <dgm:t>
        <a:bodyPr/>
        <a:lstStyle/>
        <a:p>
          <a:endParaRPr lang="en-US"/>
        </a:p>
      </dgm:t>
    </dgm:pt>
    <dgm:pt modelId="{06A85237-1C1D-4451-AA5E-B5585CC1D13A}">
      <dgm:prSet/>
      <dgm:spPr/>
      <dgm:t>
        <a:bodyPr/>
        <a:lstStyle/>
        <a:p>
          <a:r>
            <a:rPr lang="en-US" b="1" dirty="0"/>
            <a:t>Seasonal adjustment</a:t>
          </a:r>
          <a:r>
            <a:rPr lang="en-US" dirty="0"/>
            <a:t> to remove seasonal factors to taint the actual short-term  performance of the economy.  </a:t>
          </a:r>
        </a:p>
      </dgm:t>
    </dgm:pt>
    <dgm:pt modelId="{2CFF1663-18A4-4A44-8CE0-375A76E0909A}" type="parTrans" cxnId="{2366C709-DF30-4551-B8EF-040E785263C5}">
      <dgm:prSet/>
      <dgm:spPr/>
      <dgm:t>
        <a:bodyPr/>
        <a:lstStyle/>
        <a:p>
          <a:endParaRPr lang="en-US"/>
        </a:p>
      </dgm:t>
    </dgm:pt>
    <dgm:pt modelId="{409379C7-9C95-43F5-8DD5-EAAF98EC4E0E}" type="sibTrans" cxnId="{2366C709-DF30-4551-B8EF-040E785263C5}">
      <dgm:prSet/>
      <dgm:spPr/>
      <dgm:t>
        <a:bodyPr/>
        <a:lstStyle/>
        <a:p>
          <a:endParaRPr lang="en-US"/>
        </a:p>
      </dgm:t>
    </dgm:pt>
    <dgm:pt modelId="{448E669C-96CF-4433-A53C-EAB4D96CAD4E}" type="pres">
      <dgm:prSet presAssocID="{ED1519D4-ECA1-46B0-8436-A7A99E9592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3B93E7-1B35-4112-A15B-548022020832}" type="pres">
      <dgm:prSet presAssocID="{C145BC94-83FF-43D2-B8B4-C7E049049E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7920E-0DA2-4E10-B9F9-768922B8400E}" type="pres">
      <dgm:prSet presAssocID="{C885308F-D9FC-4232-9C2C-618D9A371BCA}" presName="spacer" presStyleCnt="0"/>
      <dgm:spPr/>
    </dgm:pt>
    <dgm:pt modelId="{C14ABD90-C1AB-48B3-BBDC-DA92191DA8FC}" type="pres">
      <dgm:prSet presAssocID="{6C1FB75B-D044-4C73-BB6B-BDF95456DD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4A80D-2306-470C-83BC-7D76B9ACCB5F}" type="pres">
      <dgm:prSet presAssocID="{768B9A6D-2FA9-4DA4-9E2E-8EB39B2C0F82}" presName="spacer" presStyleCnt="0"/>
      <dgm:spPr/>
    </dgm:pt>
    <dgm:pt modelId="{AC8A4CCA-917E-4DE8-8BF2-041A4755D774}" type="pres">
      <dgm:prSet presAssocID="{4513AB65-1956-48D5-96BD-07DF56AEA2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188AC-39C0-4260-B5DE-A4EEA8632A57}" type="pres">
      <dgm:prSet presAssocID="{4513AB65-1956-48D5-96BD-07DF56AEA2F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12465-7707-4051-9142-0C8BCAFBD321}" srcId="{ED1519D4-ECA1-46B0-8436-A7A99E9592FC}" destId="{6C1FB75B-D044-4C73-BB6B-BDF95456DDE9}" srcOrd="1" destOrd="0" parTransId="{720B0AD0-063E-4B61-BAA4-37BB41BB955B}" sibTransId="{768B9A6D-2FA9-4DA4-9E2E-8EB39B2C0F82}"/>
    <dgm:cxn modelId="{39D07C35-2877-4EAF-B93F-D78397850E0A}" type="presOf" srcId="{C145BC94-83FF-43D2-B8B4-C7E049049E46}" destId="{7A3B93E7-1B35-4112-A15B-548022020832}" srcOrd="0" destOrd="0" presId="urn:microsoft.com/office/officeart/2005/8/layout/vList2"/>
    <dgm:cxn modelId="{80E38BE7-7963-4F9D-909A-3BDA88C18162}" srcId="{ED1519D4-ECA1-46B0-8436-A7A99E9592FC}" destId="{C145BC94-83FF-43D2-B8B4-C7E049049E46}" srcOrd="0" destOrd="0" parTransId="{A571EADD-3FF3-42D9-91B1-BB78B7292B8B}" sibTransId="{C885308F-D9FC-4232-9C2C-618D9A371BCA}"/>
    <dgm:cxn modelId="{97A63C9D-ECDD-45BC-890A-E70E4E9C44A9}" type="presOf" srcId="{6C1FB75B-D044-4C73-BB6B-BDF95456DDE9}" destId="{C14ABD90-C1AB-48B3-BBDC-DA92191DA8FC}" srcOrd="0" destOrd="0" presId="urn:microsoft.com/office/officeart/2005/8/layout/vList2"/>
    <dgm:cxn modelId="{1A562A31-24DC-4B10-9F40-A8100FCB208B}" type="presOf" srcId="{06A85237-1C1D-4451-AA5E-B5585CC1D13A}" destId="{9EA188AC-39C0-4260-B5DE-A4EEA8632A57}" srcOrd="0" destOrd="1" presId="urn:microsoft.com/office/officeart/2005/8/layout/vList2"/>
    <dgm:cxn modelId="{E974D4A6-C85A-4FDD-A8B5-8C3AF10894BF}" type="presOf" srcId="{4513AB65-1956-48D5-96BD-07DF56AEA2F3}" destId="{AC8A4CCA-917E-4DE8-8BF2-041A4755D774}" srcOrd="0" destOrd="0" presId="urn:microsoft.com/office/officeart/2005/8/layout/vList2"/>
    <dgm:cxn modelId="{83A68F2F-CD33-446B-BBCB-CE2EE8B19C41}" srcId="{4513AB65-1956-48D5-96BD-07DF56AEA2F3}" destId="{603435F3-FC10-4649-AAEB-D676AAF43F60}" srcOrd="0" destOrd="0" parTransId="{9B8BD9D3-DD75-4EEE-95AC-D516D2EF85D5}" sibTransId="{DE5FB0D2-F95B-400D-929E-DAF2B33A2F8F}"/>
    <dgm:cxn modelId="{E1DACFA2-B36B-4C7B-A928-16948345A515}" type="presOf" srcId="{ED1519D4-ECA1-46B0-8436-A7A99E9592FC}" destId="{448E669C-96CF-4433-A53C-EAB4D96CAD4E}" srcOrd="0" destOrd="0" presId="urn:microsoft.com/office/officeart/2005/8/layout/vList2"/>
    <dgm:cxn modelId="{C3B61AEA-92C8-4FD9-9B79-5DFC00DDE60B}" type="presOf" srcId="{603435F3-FC10-4649-AAEB-D676AAF43F60}" destId="{9EA188AC-39C0-4260-B5DE-A4EEA8632A57}" srcOrd="0" destOrd="0" presId="urn:microsoft.com/office/officeart/2005/8/layout/vList2"/>
    <dgm:cxn modelId="{2366C709-DF30-4551-B8EF-040E785263C5}" srcId="{4513AB65-1956-48D5-96BD-07DF56AEA2F3}" destId="{06A85237-1C1D-4451-AA5E-B5585CC1D13A}" srcOrd="1" destOrd="0" parTransId="{2CFF1663-18A4-4A44-8CE0-375A76E0909A}" sibTransId="{409379C7-9C95-43F5-8DD5-EAAF98EC4E0E}"/>
    <dgm:cxn modelId="{BA5A2175-5111-4898-972F-E182845D32E7}" srcId="{ED1519D4-ECA1-46B0-8436-A7A99E9592FC}" destId="{4513AB65-1956-48D5-96BD-07DF56AEA2F3}" srcOrd="2" destOrd="0" parTransId="{2B55C480-DEB2-4B16-82BE-F53C7C57BE68}" sibTransId="{28E6218A-1916-485D-AB30-5C718312DD00}"/>
    <dgm:cxn modelId="{2EE9B314-A37A-44C0-AA71-828FCF233841}" type="presParOf" srcId="{448E669C-96CF-4433-A53C-EAB4D96CAD4E}" destId="{7A3B93E7-1B35-4112-A15B-548022020832}" srcOrd="0" destOrd="0" presId="urn:microsoft.com/office/officeart/2005/8/layout/vList2"/>
    <dgm:cxn modelId="{5CDD8AF6-8C74-4DB0-9D89-298F2A9A432A}" type="presParOf" srcId="{448E669C-96CF-4433-A53C-EAB4D96CAD4E}" destId="{E527920E-0DA2-4E10-B9F9-768922B8400E}" srcOrd="1" destOrd="0" presId="urn:microsoft.com/office/officeart/2005/8/layout/vList2"/>
    <dgm:cxn modelId="{2E5BF962-5CAB-4DD9-ADA8-DDFCD4B9AA5D}" type="presParOf" srcId="{448E669C-96CF-4433-A53C-EAB4D96CAD4E}" destId="{C14ABD90-C1AB-48B3-BBDC-DA92191DA8FC}" srcOrd="2" destOrd="0" presId="urn:microsoft.com/office/officeart/2005/8/layout/vList2"/>
    <dgm:cxn modelId="{2C836194-E872-4892-8A2E-9115A6C8033D}" type="presParOf" srcId="{448E669C-96CF-4433-A53C-EAB4D96CAD4E}" destId="{1A74A80D-2306-470C-83BC-7D76B9ACCB5F}" srcOrd="3" destOrd="0" presId="urn:microsoft.com/office/officeart/2005/8/layout/vList2"/>
    <dgm:cxn modelId="{029508B7-D262-4357-9C35-5B0C2F454A02}" type="presParOf" srcId="{448E669C-96CF-4433-A53C-EAB4D96CAD4E}" destId="{AC8A4CCA-917E-4DE8-8BF2-041A4755D774}" srcOrd="4" destOrd="0" presId="urn:microsoft.com/office/officeart/2005/8/layout/vList2"/>
    <dgm:cxn modelId="{DCE24DB8-02BD-442B-9AB9-B6F0CC65F0BF}" type="presParOf" srcId="{448E669C-96CF-4433-A53C-EAB4D96CAD4E}" destId="{9EA188AC-39C0-4260-B5DE-A4EEA8632A5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1AAA6-2485-4809-8644-A813DA86C1B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A964CF-53DC-4625-9032-FB3E242A01E4}">
      <dgm:prSet custT="1"/>
      <dgm:spPr/>
      <dgm:t>
        <a:bodyPr/>
        <a:lstStyle/>
        <a:p>
          <a:r>
            <a:rPr lang="en-US" sz="1800" dirty="0"/>
            <a:t>Bahrain: No new plan since SUT2013 due to lack of staff. </a:t>
          </a:r>
        </a:p>
      </dgm:t>
    </dgm:pt>
    <dgm:pt modelId="{B3FC1A08-5683-44BB-B987-B7FB85BF53D8}" type="parTrans" cxnId="{DC52E049-91C5-4610-BAC5-A71215A6E8B2}">
      <dgm:prSet/>
      <dgm:spPr/>
      <dgm:t>
        <a:bodyPr/>
        <a:lstStyle/>
        <a:p>
          <a:endParaRPr lang="en-US"/>
        </a:p>
      </dgm:t>
    </dgm:pt>
    <dgm:pt modelId="{18302BF7-BB6C-4E15-B2B8-4B7038437612}" type="sibTrans" cxnId="{DC52E049-91C5-4610-BAC5-A71215A6E8B2}">
      <dgm:prSet/>
      <dgm:spPr/>
      <dgm:t>
        <a:bodyPr/>
        <a:lstStyle/>
        <a:p>
          <a:endParaRPr lang="en-US"/>
        </a:p>
      </dgm:t>
    </dgm:pt>
    <dgm:pt modelId="{A7060618-D08B-4453-A1B8-915994FC1A57}">
      <dgm:prSet custT="1"/>
      <dgm:spPr/>
      <dgm:t>
        <a:bodyPr/>
        <a:lstStyle/>
        <a:p>
          <a:r>
            <a:rPr lang="en-US" sz="1800" dirty="0"/>
            <a:t>Kuwait: SUT2015. Not prepared for the use of compiling national accounts.</a:t>
          </a:r>
        </a:p>
      </dgm:t>
    </dgm:pt>
    <dgm:pt modelId="{D9541FB3-8512-4E6A-96FA-C548DE5D86D6}" type="parTrans" cxnId="{DE222D54-F756-4DB2-B4CE-DD2839C527A3}">
      <dgm:prSet/>
      <dgm:spPr/>
      <dgm:t>
        <a:bodyPr/>
        <a:lstStyle/>
        <a:p>
          <a:endParaRPr lang="en-US"/>
        </a:p>
      </dgm:t>
    </dgm:pt>
    <dgm:pt modelId="{FBD121CC-28B9-4A38-8367-36C48E6E41F0}" type="sibTrans" cxnId="{DE222D54-F756-4DB2-B4CE-DD2839C527A3}">
      <dgm:prSet/>
      <dgm:spPr/>
      <dgm:t>
        <a:bodyPr/>
        <a:lstStyle/>
        <a:p>
          <a:endParaRPr lang="en-US"/>
        </a:p>
      </dgm:t>
    </dgm:pt>
    <dgm:pt modelId="{9F9A66CD-5193-46FF-9497-C0C52A9DF7A4}">
      <dgm:prSet custT="1"/>
      <dgm:spPr/>
      <dgm:t>
        <a:bodyPr/>
        <a:lstStyle/>
        <a:p>
          <a:r>
            <a:rPr lang="en-US" sz="1800" dirty="0"/>
            <a:t>Oman: Get some experiences in compiling it for internal use. </a:t>
          </a:r>
        </a:p>
      </dgm:t>
    </dgm:pt>
    <dgm:pt modelId="{A05D7E31-13B6-420C-A998-C03457E524A5}" type="parTrans" cxnId="{BA6F9A28-4C42-4070-A30B-21C3AB0EDEBC}">
      <dgm:prSet/>
      <dgm:spPr/>
      <dgm:t>
        <a:bodyPr/>
        <a:lstStyle/>
        <a:p>
          <a:endParaRPr lang="en-US"/>
        </a:p>
      </dgm:t>
    </dgm:pt>
    <dgm:pt modelId="{D9A3E1AE-8175-4E47-AE73-1C5D65A472FD}" type="sibTrans" cxnId="{BA6F9A28-4C42-4070-A30B-21C3AB0EDEBC}">
      <dgm:prSet/>
      <dgm:spPr/>
      <dgm:t>
        <a:bodyPr/>
        <a:lstStyle/>
        <a:p>
          <a:endParaRPr lang="en-US"/>
        </a:p>
      </dgm:t>
    </dgm:pt>
    <dgm:pt modelId="{6B7DFF01-290F-4F87-95A9-DBA868BA7449}">
      <dgm:prSet custT="1"/>
      <dgm:spPr/>
      <dgm:t>
        <a:bodyPr/>
        <a:lstStyle/>
        <a:p>
          <a:r>
            <a:rPr lang="en-US" sz="1800" dirty="0"/>
            <a:t>Qatar: </a:t>
          </a:r>
          <a:r>
            <a:rPr lang="en-US" sz="1800" dirty="0" smtClean="0"/>
            <a:t>SUT2014, SUT2016 being finalized. Experimenting with benchmarking, chain indexing and seasonal adjustment.</a:t>
          </a:r>
        </a:p>
      </dgm:t>
    </dgm:pt>
    <dgm:pt modelId="{55A800C3-BD7F-44AC-B56C-3082A2C9F1DC}" type="parTrans" cxnId="{925F48D3-7CF2-4D6B-BB8B-528019D916A1}">
      <dgm:prSet/>
      <dgm:spPr/>
      <dgm:t>
        <a:bodyPr/>
        <a:lstStyle/>
        <a:p>
          <a:endParaRPr lang="en-US"/>
        </a:p>
      </dgm:t>
    </dgm:pt>
    <dgm:pt modelId="{7FCCC3A7-8E81-420E-8B62-0B54A98031A9}" type="sibTrans" cxnId="{925F48D3-7CF2-4D6B-BB8B-528019D916A1}">
      <dgm:prSet/>
      <dgm:spPr/>
      <dgm:t>
        <a:bodyPr/>
        <a:lstStyle/>
        <a:p>
          <a:endParaRPr lang="en-US"/>
        </a:p>
      </dgm:t>
    </dgm:pt>
    <dgm:pt modelId="{5BF3766A-12CB-4B53-A37A-C29A96C56F40}">
      <dgm:prSet custT="1"/>
      <dgm:spPr/>
      <dgm:t>
        <a:bodyPr/>
        <a:lstStyle/>
        <a:p>
          <a:r>
            <a:rPr lang="en-US" sz="1800" dirty="0"/>
            <a:t>UAE: Does not have SUT at the Federal level, although states have experimented at the state level</a:t>
          </a:r>
          <a:r>
            <a:rPr lang="en-US" sz="1400" dirty="0"/>
            <a:t>.</a:t>
          </a:r>
        </a:p>
      </dgm:t>
    </dgm:pt>
    <dgm:pt modelId="{1A998FF7-77BD-4A15-9690-AA8890162578}" type="parTrans" cxnId="{C5382A10-6B4B-469A-89E2-15238F763E17}">
      <dgm:prSet/>
      <dgm:spPr/>
      <dgm:t>
        <a:bodyPr/>
        <a:lstStyle/>
        <a:p>
          <a:endParaRPr lang="en-US"/>
        </a:p>
      </dgm:t>
    </dgm:pt>
    <dgm:pt modelId="{2760A4D2-2530-42D5-A0CC-4D01D363D5C8}" type="sibTrans" cxnId="{C5382A10-6B4B-469A-89E2-15238F763E17}">
      <dgm:prSet/>
      <dgm:spPr/>
      <dgm:t>
        <a:bodyPr/>
        <a:lstStyle/>
        <a:p>
          <a:endParaRPr lang="en-US"/>
        </a:p>
      </dgm:t>
    </dgm:pt>
    <dgm:pt modelId="{8F086B44-DF88-4EC1-9B82-440DBC42958F}">
      <dgm:prSet custT="1"/>
      <dgm:spPr/>
      <dgm:t>
        <a:bodyPr/>
        <a:lstStyle/>
        <a:p>
          <a:r>
            <a:rPr lang="en-US" sz="1800" dirty="0"/>
            <a:t>KSA: SUT2014, SUT2015, SUT2017, </a:t>
          </a:r>
          <a:r>
            <a:rPr lang="en-US" sz="1800" b="0" i="0" dirty="0"/>
            <a:t>SUT2018 &amp; IOT for 2018. Working on SUT2019, will be available on September. Economic surveys for the years 2019 and 2020 were suspended due to COVID-19.  </a:t>
          </a:r>
          <a:endParaRPr lang="en-US" sz="1800" dirty="0"/>
        </a:p>
      </dgm:t>
    </dgm:pt>
    <dgm:pt modelId="{A0932182-3041-4CDF-A828-7136C53C3D4E}" type="parTrans" cxnId="{5C1CBA40-4D18-4485-86B4-567C8CDA593A}">
      <dgm:prSet/>
      <dgm:spPr/>
      <dgm:t>
        <a:bodyPr/>
        <a:lstStyle/>
        <a:p>
          <a:endParaRPr lang="en-US"/>
        </a:p>
      </dgm:t>
    </dgm:pt>
    <dgm:pt modelId="{A9821920-0B2B-4E28-8569-0F3E64E386DB}" type="sibTrans" cxnId="{5C1CBA40-4D18-4485-86B4-567C8CDA593A}">
      <dgm:prSet/>
      <dgm:spPr/>
      <dgm:t>
        <a:bodyPr/>
        <a:lstStyle/>
        <a:p>
          <a:endParaRPr lang="en-US"/>
        </a:p>
      </dgm:t>
    </dgm:pt>
    <dgm:pt modelId="{A09595F1-E615-4802-BBD8-2D374F8F609E}" type="pres">
      <dgm:prSet presAssocID="{DD91AAA6-2485-4809-8644-A813DA86C1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56D36-198C-4CFD-8520-2D23E5984D3A}" type="pres">
      <dgm:prSet presAssocID="{51A964CF-53DC-4625-9032-FB3E242A01E4}" presName="parentText" presStyleLbl="node1" presStyleIdx="0" presStyleCnt="6" custLinFactY="960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FD48F-B7D7-4A82-8C7B-A36CBC621AC3}" type="pres">
      <dgm:prSet presAssocID="{18302BF7-BB6C-4E15-B2B8-4B7038437612}" presName="spacer" presStyleCnt="0"/>
      <dgm:spPr/>
    </dgm:pt>
    <dgm:pt modelId="{DA553D13-3D3B-4C53-BD12-F2B10662999D}" type="pres">
      <dgm:prSet presAssocID="{A7060618-D08B-4453-A1B8-915994FC1A57}" presName="parentText" presStyleLbl="node1" presStyleIdx="1" presStyleCnt="6" custLinFactY="378271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55F0F-43A1-4AEB-9F63-1E64FBE4B5AE}" type="pres">
      <dgm:prSet presAssocID="{FBD121CC-28B9-4A38-8367-36C48E6E41F0}" presName="spacer" presStyleCnt="0"/>
      <dgm:spPr/>
    </dgm:pt>
    <dgm:pt modelId="{BD0AA7E4-92E9-483C-8A51-DCFFC93EC450}" type="pres">
      <dgm:prSet presAssocID="{9F9A66CD-5193-46FF-9497-C0C52A9DF7A4}" presName="parentText" presStyleLbl="node1" presStyleIdx="2" presStyleCnt="6" custLinFactY="852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40948-0202-4292-B83B-A3C38DC9B4F2}" type="pres">
      <dgm:prSet presAssocID="{D9A3E1AE-8175-4E47-AE73-1C5D65A472FD}" presName="spacer" presStyleCnt="0"/>
      <dgm:spPr/>
    </dgm:pt>
    <dgm:pt modelId="{D2F379A4-ACDA-4C4C-91B4-39B9ECAD70B8}" type="pres">
      <dgm:prSet presAssocID="{6B7DFF01-290F-4F87-95A9-DBA868BA7449}" presName="parentText" presStyleLbl="node1" presStyleIdx="3" presStyleCnt="6" custLinFactY="833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FE033-3D12-459B-81D8-6DF032ACAC9B}" type="pres">
      <dgm:prSet presAssocID="{7FCCC3A7-8E81-420E-8B62-0B54A98031A9}" presName="spacer" presStyleCnt="0"/>
      <dgm:spPr/>
    </dgm:pt>
    <dgm:pt modelId="{B502AD47-D965-48A1-ABF5-52BE94A430B3}" type="pres">
      <dgm:prSet presAssocID="{5BF3766A-12CB-4B53-A37A-C29A96C56F40}" presName="parentText" presStyleLbl="node1" presStyleIdx="4" presStyleCnt="6" custLinFactY="-397280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113B6-119E-415F-A535-B7762EFAC334}" type="pres">
      <dgm:prSet presAssocID="{2760A4D2-2530-42D5-A0CC-4D01D363D5C8}" presName="spacer" presStyleCnt="0"/>
      <dgm:spPr/>
    </dgm:pt>
    <dgm:pt modelId="{155EC32A-9CCD-4540-B4CA-CA7AB1ADA1F3}" type="pres">
      <dgm:prSet presAssocID="{8F086B44-DF88-4EC1-9B82-440DBC42958F}" presName="parentText" presStyleLbl="node1" presStyleIdx="5" presStyleCnt="6" custLinFactY="-300000" custLinFactNeighborY="-3697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252D4-7A61-4A7D-85DA-93AEF1FAA12E}" type="presOf" srcId="{8F086B44-DF88-4EC1-9B82-440DBC42958F}" destId="{155EC32A-9CCD-4540-B4CA-CA7AB1ADA1F3}" srcOrd="0" destOrd="0" presId="urn:microsoft.com/office/officeart/2005/8/layout/vList2"/>
    <dgm:cxn modelId="{925F48D3-7CF2-4D6B-BB8B-528019D916A1}" srcId="{DD91AAA6-2485-4809-8644-A813DA86C1BA}" destId="{6B7DFF01-290F-4F87-95A9-DBA868BA7449}" srcOrd="3" destOrd="0" parTransId="{55A800C3-BD7F-44AC-B56C-3082A2C9F1DC}" sibTransId="{7FCCC3A7-8E81-420E-8B62-0B54A98031A9}"/>
    <dgm:cxn modelId="{F62F7E6D-79D4-47F5-B173-8B62EFA83864}" type="presOf" srcId="{DD91AAA6-2485-4809-8644-A813DA86C1BA}" destId="{A09595F1-E615-4802-BBD8-2D374F8F609E}" srcOrd="0" destOrd="0" presId="urn:microsoft.com/office/officeart/2005/8/layout/vList2"/>
    <dgm:cxn modelId="{FEACE32F-F94C-4746-97DA-40A233D15771}" type="presOf" srcId="{51A964CF-53DC-4625-9032-FB3E242A01E4}" destId="{A5B56D36-198C-4CFD-8520-2D23E5984D3A}" srcOrd="0" destOrd="0" presId="urn:microsoft.com/office/officeart/2005/8/layout/vList2"/>
    <dgm:cxn modelId="{5C1CBA40-4D18-4485-86B4-567C8CDA593A}" srcId="{DD91AAA6-2485-4809-8644-A813DA86C1BA}" destId="{8F086B44-DF88-4EC1-9B82-440DBC42958F}" srcOrd="5" destOrd="0" parTransId="{A0932182-3041-4CDF-A828-7136C53C3D4E}" sibTransId="{A9821920-0B2B-4E28-8569-0F3E64E386DB}"/>
    <dgm:cxn modelId="{0A9174B1-0A3E-4DCD-B0F3-62075E9D7BCC}" type="presOf" srcId="{5BF3766A-12CB-4B53-A37A-C29A96C56F40}" destId="{B502AD47-D965-48A1-ABF5-52BE94A430B3}" srcOrd="0" destOrd="0" presId="urn:microsoft.com/office/officeart/2005/8/layout/vList2"/>
    <dgm:cxn modelId="{BA6F9A28-4C42-4070-A30B-21C3AB0EDEBC}" srcId="{DD91AAA6-2485-4809-8644-A813DA86C1BA}" destId="{9F9A66CD-5193-46FF-9497-C0C52A9DF7A4}" srcOrd="2" destOrd="0" parTransId="{A05D7E31-13B6-420C-A998-C03457E524A5}" sibTransId="{D9A3E1AE-8175-4E47-AE73-1C5D65A472FD}"/>
    <dgm:cxn modelId="{468934E2-24DB-4546-86FA-ED8D9C5F5723}" type="presOf" srcId="{A7060618-D08B-4453-A1B8-915994FC1A57}" destId="{DA553D13-3D3B-4C53-BD12-F2B10662999D}" srcOrd="0" destOrd="0" presId="urn:microsoft.com/office/officeart/2005/8/layout/vList2"/>
    <dgm:cxn modelId="{DE222D54-F756-4DB2-B4CE-DD2839C527A3}" srcId="{DD91AAA6-2485-4809-8644-A813DA86C1BA}" destId="{A7060618-D08B-4453-A1B8-915994FC1A57}" srcOrd="1" destOrd="0" parTransId="{D9541FB3-8512-4E6A-96FA-C548DE5D86D6}" sibTransId="{FBD121CC-28B9-4A38-8367-36C48E6E41F0}"/>
    <dgm:cxn modelId="{4E2C5285-C7B2-45A6-9D1D-480B927CCB9D}" type="presOf" srcId="{9F9A66CD-5193-46FF-9497-C0C52A9DF7A4}" destId="{BD0AA7E4-92E9-483C-8A51-DCFFC93EC450}" srcOrd="0" destOrd="0" presId="urn:microsoft.com/office/officeart/2005/8/layout/vList2"/>
    <dgm:cxn modelId="{F2E47990-00FE-48A7-B0E2-6738AB993048}" type="presOf" srcId="{6B7DFF01-290F-4F87-95A9-DBA868BA7449}" destId="{D2F379A4-ACDA-4C4C-91B4-39B9ECAD70B8}" srcOrd="0" destOrd="0" presId="urn:microsoft.com/office/officeart/2005/8/layout/vList2"/>
    <dgm:cxn modelId="{DC52E049-91C5-4610-BAC5-A71215A6E8B2}" srcId="{DD91AAA6-2485-4809-8644-A813DA86C1BA}" destId="{51A964CF-53DC-4625-9032-FB3E242A01E4}" srcOrd="0" destOrd="0" parTransId="{B3FC1A08-5683-44BB-B987-B7FB85BF53D8}" sibTransId="{18302BF7-BB6C-4E15-B2B8-4B7038437612}"/>
    <dgm:cxn modelId="{C5382A10-6B4B-469A-89E2-15238F763E17}" srcId="{DD91AAA6-2485-4809-8644-A813DA86C1BA}" destId="{5BF3766A-12CB-4B53-A37A-C29A96C56F40}" srcOrd="4" destOrd="0" parTransId="{1A998FF7-77BD-4A15-9690-AA8890162578}" sibTransId="{2760A4D2-2530-42D5-A0CC-4D01D363D5C8}"/>
    <dgm:cxn modelId="{A6532746-DC25-48B9-90C4-8D6BBF80DE79}" type="presParOf" srcId="{A09595F1-E615-4802-BBD8-2D374F8F609E}" destId="{A5B56D36-198C-4CFD-8520-2D23E5984D3A}" srcOrd="0" destOrd="0" presId="urn:microsoft.com/office/officeart/2005/8/layout/vList2"/>
    <dgm:cxn modelId="{FDC8FC58-B804-4892-AC98-602AF1A1673E}" type="presParOf" srcId="{A09595F1-E615-4802-BBD8-2D374F8F609E}" destId="{205FD48F-B7D7-4A82-8C7B-A36CBC621AC3}" srcOrd="1" destOrd="0" presId="urn:microsoft.com/office/officeart/2005/8/layout/vList2"/>
    <dgm:cxn modelId="{A8CF4E09-922D-4E4C-8B59-0DC01BC05E2C}" type="presParOf" srcId="{A09595F1-E615-4802-BBD8-2D374F8F609E}" destId="{DA553D13-3D3B-4C53-BD12-F2B10662999D}" srcOrd="2" destOrd="0" presId="urn:microsoft.com/office/officeart/2005/8/layout/vList2"/>
    <dgm:cxn modelId="{F9946F2A-348F-44B8-94F3-4D371D378BB3}" type="presParOf" srcId="{A09595F1-E615-4802-BBD8-2D374F8F609E}" destId="{49955F0F-43A1-4AEB-9F63-1E64FBE4B5AE}" srcOrd="3" destOrd="0" presId="urn:microsoft.com/office/officeart/2005/8/layout/vList2"/>
    <dgm:cxn modelId="{A67E35BC-38FA-41B3-8E1F-5B348D2CA445}" type="presParOf" srcId="{A09595F1-E615-4802-BBD8-2D374F8F609E}" destId="{BD0AA7E4-92E9-483C-8A51-DCFFC93EC450}" srcOrd="4" destOrd="0" presId="urn:microsoft.com/office/officeart/2005/8/layout/vList2"/>
    <dgm:cxn modelId="{9DED3E70-1A2B-4755-9501-1B2A60AB7D98}" type="presParOf" srcId="{A09595F1-E615-4802-BBD8-2D374F8F609E}" destId="{8D340948-0202-4292-B83B-A3C38DC9B4F2}" srcOrd="5" destOrd="0" presId="urn:microsoft.com/office/officeart/2005/8/layout/vList2"/>
    <dgm:cxn modelId="{03F0A264-FA33-44F9-B8F1-8CFC5A66237E}" type="presParOf" srcId="{A09595F1-E615-4802-BBD8-2D374F8F609E}" destId="{D2F379A4-ACDA-4C4C-91B4-39B9ECAD70B8}" srcOrd="6" destOrd="0" presId="urn:microsoft.com/office/officeart/2005/8/layout/vList2"/>
    <dgm:cxn modelId="{B0F4104F-0A7B-44CE-97D0-9895B127208A}" type="presParOf" srcId="{A09595F1-E615-4802-BBD8-2D374F8F609E}" destId="{BD9FE033-3D12-459B-81D8-6DF032ACAC9B}" srcOrd="7" destOrd="0" presId="urn:microsoft.com/office/officeart/2005/8/layout/vList2"/>
    <dgm:cxn modelId="{547F5584-1D10-4F8D-B527-5058D8A023E3}" type="presParOf" srcId="{A09595F1-E615-4802-BBD8-2D374F8F609E}" destId="{B502AD47-D965-48A1-ABF5-52BE94A430B3}" srcOrd="8" destOrd="0" presId="urn:microsoft.com/office/officeart/2005/8/layout/vList2"/>
    <dgm:cxn modelId="{0B629BBD-AC02-41B6-B830-CECCBDE141B5}" type="presParOf" srcId="{A09595F1-E615-4802-BBD8-2D374F8F609E}" destId="{FC1113B6-119E-415F-A535-B7762EFAC334}" srcOrd="9" destOrd="0" presId="urn:microsoft.com/office/officeart/2005/8/layout/vList2"/>
    <dgm:cxn modelId="{140E8A5F-DB41-47FA-AAFE-464FF3F6DE36}" type="presParOf" srcId="{A09595F1-E615-4802-BBD8-2D374F8F609E}" destId="{155EC32A-9CCD-4540-B4CA-CA7AB1ADA1F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B93E7-1B35-4112-A15B-548022020832}">
      <dsp:nvSpPr>
        <dsp:cNvPr id="0" name=""/>
        <dsp:cNvSpPr/>
      </dsp:nvSpPr>
      <dsp:spPr>
        <a:xfrm>
          <a:off x="0" y="415075"/>
          <a:ext cx="6263640" cy="1099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Benchmarking</a:t>
          </a:r>
          <a:r>
            <a:rPr lang="en-US" sz="2000" kern="1200" dirty="0"/>
            <a:t>: Benchmark SUT is compiled revery 5 years, after the economic census (EC) and comprehensive household income and expenditure survey (HIES).</a:t>
          </a:r>
        </a:p>
      </dsp:txBody>
      <dsp:txXfrm>
        <a:off x="53688" y="468763"/>
        <a:ext cx="6156264" cy="992424"/>
      </dsp:txXfrm>
    </dsp:sp>
    <dsp:sp modelId="{C14ABD90-C1AB-48B3-BBDC-DA92191DA8FC}">
      <dsp:nvSpPr>
        <dsp:cNvPr id="0" name=""/>
        <dsp:cNvSpPr/>
      </dsp:nvSpPr>
      <dsp:spPr>
        <a:xfrm>
          <a:off x="0" y="1572475"/>
          <a:ext cx="6263640" cy="10998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Revision</a:t>
          </a:r>
          <a:r>
            <a:rPr lang="en-US" sz="2000" kern="1200" dirty="0"/>
            <a:t>: Old data series of the last 5 years estimated on the basis of the previous benchmarked SUT will be revised to match the new data provided by SUT.</a:t>
          </a:r>
        </a:p>
      </dsp:txBody>
      <dsp:txXfrm>
        <a:off x="53688" y="1626163"/>
        <a:ext cx="6156264" cy="992424"/>
      </dsp:txXfrm>
    </dsp:sp>
    <dsp:sp modelId="{AC8A4CCA-917E-4DE8-8BF2-041A4755D774}">
      <dsp:nvSpPr>
        <dsp:cNvPr id="0" name=""/>
        <dsp:cNvSpPr/>
      </dsp:nvSpPr>
      <dsp:spPr>
        <a:xfrm>
          <a:off x="0" y="2729876"/>
          <a:ext cx="6263640" cy="10998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Analytical improvement</a:t>
          </a:r>
          <a:r>
            <a:rPr lang="en-US" sz="2000" kern="1200" dirty="0"/>
            <a:t>: Possible works after revision for improving analytical capability:</a:t>
          </a:r>
        </a:p>
      </dsp:txBody>
      <dsp:txXfrm>
        <a:off x="53688" y="2783564"/>
        <a:ext cx="6156264" cy="992424"/>
      </dsp:txXfrm>
    </dsp:sp>
    <dsp:sp modelId="{9EA188AC-39C0-4260-B5DE-A4EEA8632A57}">
      <dsp:nvSpPr>
        <dsp:cNvPr id="0" name=""/>
        <dsp:cNvSpPr/>
      </dsp:nvSpPr>
      <dsp:spPr>
        <a:xfrm>
          <a:off x="0" y="3829676"/>
          <a:ext cx="6263640" cy="122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kern="1200" dirty="0"/>
            <a:t>Chain indexing </a:t>
          </a:r>
          <a:r>
            <a:rPr lang="en-US" sz="1600" kern="1200" dirty="0"/>
            <a:t>data to the previous year data to capture more accurate rates of growth since it will take into account new structural changes from the point of the benchmark.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kern="1200" dirty="0"/>
            <a:t>Seasonal adjustment</a:t>
          </a:r>
          <a:r>
            <a:rPr lang="en-US" sz="1600" kern="1200" dirty="0"/>
            <a:t> to remove seasonal factors to taint the actual short-term  performance of the economy.  </a:t>
          </a:r>
        </a:p>
      </dsp:txBody>
      <dsp:txXfrm>
        <a:off x="0" y="3829676"/>
        <a:ext cx="6263640" cy="1221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56D36-198C-4CFD-8520-2D23E5984D3A}">
      <dsp:nvSpPr>
        <dsp:cNvPr id="0" name=""/>
        <dsp:cNvSpPr/>
      </dsp:nvSpPr>
      <dsp:spPr>
        <a:xfrm>
          <a:off x="0" y="882503"/>
          <a:ext cx="7185660" cy="9029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Bahrain: No new plan since SUT2013 due to lack of staff. </a:t>
          </a:r>
        </a:p>
      </dsp:txBody>
      <dsp:txXfrm>
        <a:off x="44076" y="926579"/>
        <a:ext cx="7097508" cy="814759"/>
      </dsp:txXfrm>
    </dsp:sp>
    <dsp:sp modelId="{DA553D13-3D3B-4C53-BD12-F2B10662999D}">
      <dsp:nvSpPr>
        <dsp:cNvPr id="0" name=""/>
        <dsp:cNvSpPr/>
      </dsp:nvSpPr>
      <dsp:spPr>
        <a:xfrm>
          <a:off x="0" y="4385067"/>
          <a:ext cx="7185660" cy="902911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Kuwait: SUT2015. Not prepared for the use of compiling national accounts.</a:t>
          </a:r>
        </a:p>
      </dsp:txBody>
      <dsp:txXfrm>
        <a:off x="44076" y="4429143"/>
        <a:ext cx="7097508" cy="814759"/>
      </dsp:txXfrm>
    </dsp:sp>
    <dsp:sp modelId="{BD0AA7E4-92E9-483C-8A51-DCFFC93EC450}">
      <dsp:nvSpPr>
        <dsp:cNvPr id="0" name=""/>
        <dsp:cNvSpPr/>
      </dsp:nvSpPr>
      <dsp:spPr>
        <a:xfrm>
          <a:off x="0" y="2616296"/>
          <a:ext cx="7185660" cy="902911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Oman: Get some experiences in compiling it for internal use. </a:t>
          </a:r>
        </a:p>
      </dsp:txBody>
      <dsp:txXfrm>
        <a:off x="44076" y="2660372"/>
        <a:ext cx="7097508" cy="814759"/>
      </dsp:txXfrm>
    </dsp:sp>
    <dsp:sp modelId="{D2F379A4-ACDA-4C4C-91B4-39B9ECAD70B8}">
      <dsp:nvSpPr>
        <dsp:cNvPr id="0" name=""/>
        <dsp:cNvSpPr/>
      </dsp:nvSpPr>
      <dsp:spPr>
        <a:xfrm>
          <a:off x="0" y="3514731"/>
          <a:ext cx="7185660" cy="902911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Qatar: </a:t>
          </a:r>
          <a:r>
            <a:rPr lang="en-US" sz="1800" kern="1200" dirty="0" smtClean="0"/>
            <a:t>SUT2014, SUT2016 being finalized. Experimenting with benchmarking, chain indexing and seasonal adjustment.</a:t>
          </a:r>
        </a:p>
      </dsp:txBody>
      <dsp:txXfrm>
        <a:off x="44076" y="3558807"/>
        <a:ext cx="7097508" cy="814759"/>
      </dsp:txXfrm>
    </dsp:sp>
    <dsp:sp modelId="{B502AD47-D965-48A1-ABF5-52BE94A430B3}">
      <dsp:nvSpPr>
        <dsp:cNvPr id="0" name=""/>
        <dsp:cNvSpPr/>
      </dsp:nvSpPr>
      <dsp:spPr>
        <a:xfrm>
          <a:off x="0" y="26784"/>
          <a:ext cx="7185660" cy="902911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UAE: Does not have SUT at the Federal level, although states have experimented at the state level</a:t>
          </a:r>
          <a:r>
            <a:rPr lang="en-US" sz="1400" kern="1200" dirty="0"/>
            <a:t>.</a:t>
          </a:r>
        </a:p>
      </dsp:txBody>
      <dsp:txXfrm>
        <a:off x="44076" y="70860"/>
        <a:ext cx="7097508" cy="814759"/>
      </dsp:txXfrm>
    </dsp:sp>
    <dsp:sp modelId="{155EC32A-9CCD-4540-B4CA-CA7AB1ADA1F3}">
      <dsp:nvSpPr>
        <dsp:cNvPr id="0" name=""/>
        <dsp:cNvSpPr/>
      </dsp:nvSpPr>
      <dsp:spPr>
        <a:xfrm>
          <a:off x="0" y="1824840"/>
          <a:ext cx="7185660" cy="90291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KSA: SUT2014, SUT2015, SUT2017, </a:t>
          </a:r>
          <a:r>
            <a:rPr lang="en-US" sz="1800" b="0" i="0" kern="1200" dirty="0"/>
            <a:t>SUT2018 &amp; IOT for 2018. Working on SUT2019, will be available on September. Economic surveys for the years 2019 and 2020 were suspended due to COVID-19.  </a:t>
          </a:r>
          <a:endParaRPr lang="en-US" sz="1800" kern="1200" dirty="0"/>
        </a:p>
      </dsp:txBody>
      <dsp:txXfrm>
        <a:off x="44076" y="1868916"/>
        <a:ext cx="7097508" cy="814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48711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48711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16A857D6-5997-4BB7-B529-CE2F50E2882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366"/>
            <a:ext cx="4002299" cy="348710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1366"/>
            <a:ext cx="4002299" cy="348710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E74DE66E-23F9-491A-9DBF-070B5945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8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129" cy="348902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895" y="0"/>
            <a:ext cx="4002129" cy="348902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r">
              <a:defRPr sz="800"/>
            </a:lvl1pPr>
          </a:lstStyle>
          <a:p>
            <a:fld id="{6C6611E5-783F-42A4-A6F9-2231745B0E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868363"/>
            <a:ext cx="4165600" cy="2344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28" tIns="31414" rIns="62828" bIns="314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120" y="3344759"/>
            <a:ext cx="7388860" cy="2736417"/>
          </a:xfrm>
          <a:prstGeom prst="rect">
            <a:avLst/>
          </a:prstGeom>
        </p:spPr>
        <p:txBody>
          <a:bodyPr vert="horz" lIns="62828" tIns="31414" rIns="62828" bIns="314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174"/>
            <a:ext cx="4002129" cy="348902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895" y="6601174"/>
            <a:ext cx="4002129" cy="348902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r">
              <a:defRPr sz="800"/>
            </a:lvl1pPr>
          </a:lstStyle>
          <a:p>
            <a:fld id="{F9AD6040-BC0A-4C0A-BD8C-7F34EA6C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AF26-C86B-4876-8377-DDBE234D7905}" type="datetime1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6237-C1BC-45E7-8322-3CE4AC906A4A}" type="datetime1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8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8561-C17C-484D-84D1-17CE8AF907B5}" type="datetime1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0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29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8EF-6F9F-4029-9CCF-EF6EDD32D142}" type="datetime1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2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EBED-FA7B-42E7-9397-78A8135167E4}" type="datetime1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7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79F9-DEA6-4767-ADC9-730FEBBDCE20}" type="datetime1">
              <a:rPr lang="en-GB" smtClean="0"/>
              <a:t>07/07/2021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9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BB26-F047-4F7F-8558-5E3D63F3DBD9}" type="datetime1">
              <a:rPr lang="en-GB" smtClean="0"/>
              <a:t>07/07/2021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5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C68-6B7A-406F-B507-0D682CF34BC8}" type="datetime1">
              <a:rPr lang="en-GB" smtClean="0"/>
              <a:t>07/07/2021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7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360-2C7C-4ED9-8FC0-DACBDF384ED4}" type="datetime1">
              <a:rPr lang="en-GB" smtClean="0"/>
              <a:t>07/07/2021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8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583A-7B76-4A3F-9766-3D3D936C842F}" type="datetime1">
              <a:rPr lang="en-GB" smtClean="0"/>
              <a:t>07/07/2021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4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02FB-11B5-45D0-A352-72409B4E0457}" type="datetime1">
              <a:rPr lang="en-GB" smtClean="0"/>
              <a:t>07/07/2021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DE72-960D-46F9-BA00-A84CD66BDEBC}" type="datetime1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E9DD-23B7-45FC-A939-0A202084C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13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7720" y="2525877"/>
            <a:ext cx="7178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Advances in Compiling SUTs in GCC Countries </a:t>
            </a:r>
          </a:p>
          <a:p>
            <a:pPr algn="ctr"/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Dr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Viet Vu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GCC-Stat Advisor</a:t>
            </a:r>
          </a:p>
        </p:txBody>
      </p:sp>
    </p:spTree>
    <p:extLst>
      <p:ext uri="{BB962C8B-B14F-4D97-AF65-F5344CB8AC3E}">
        <p14:creationId xmlns:p14="http://schemas.microsoft.com/office/powerpoint/2010/main" val="15373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44D6A9C-796A-45F6-BC89-05674DDCEFF4}"/>
              </a:ext>
            </a:extLst>
          </p:cNvPr>
          <p:cNvSpPr txBox="1">
            <a:spLocks/>
          </p:cNvSpPr>
          <p:nvPr/>
        </p:nvSpPr>
        <p:spPr>
          <a:xfrm>
            <a:off x="1058844" y="2130109"/>
            <a:ext cx="3200400" cy="4461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GCC objectives in National Accounts related to SUT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-157640" y="1385319"/>
            <a:ext cx="4416884" cy="5107556"/>
          </a:xfrm>
          <a:prstGeom prst="ellipse">
            <a:avLst/>
          </a:prstGeom>
          <a:solidFill>
            <a:srgbClr val="D3D3D3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A60E137-F590-453E-9CAE-C5F4E0F670D1}"/>
              </a:ext>
            </a:extLst>
          </p:cNvPr>
          <p:cNvSpPr txBox="1">
            <a:spLocks/>
          </p:cNvSpPr>
          <p:nvPr/>
        </p:nvSpPr>
        <p:spPr>
          <a:xfrm>
            <a:off x="11468762" y="6408709"/>
            <a:ext cx="1812235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65EE9DD-23B7-45FC-A939-0A202084C108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6B9387-D359-4C8F-9CF1-F4DCE98D91D5}"/>
              </a:ext>
            </a:extLst>
          </p:cNvPr>
          <p:cNvSpPr txBox="1">
            <a:spLocks/>
          </p:cNvSpPr>
          <p:nvPr/>
        </p:nvSpPr>
        <p:spPr>
          <a:xfrm>
            <a:off x="4259244" y="1301152"/>
            <a:ext cx="6898623" cy="529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GCC countries working on implementing 2008 SNA recommendations as core objective, based on National Accounts Working Program for GCC countries (2021-2025) related to SUT: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1700" dirty="0"/>
              <a:t>A proposal on a common structure of industries and products for the compilation of SUT, to be agreed with countries</a:t>
            </a:r>
            <a:r>
              <a:rPr lang="en-US" sz="1700" dirty="0" smtClean="0"/>
              <a:t>.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(DONE</a:t>
            </a:r>
            <a:r>
              <a:rPr lang="en-US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700" dirty="0"/>
          </a:p>
          <a:p>
            <a:pPr marL="228600" lvl="1">
              <a:spcBef>
                <a:spcPts val="1000"/>
              </a:spcBef>
            </a:pPr>
            <a:r>
              <a:rPr lang="en-US" sz="1700" dirty="0"/>
              <a:t>A proposal on the timing of initial compilation and transmission of SUT in current and constant prices to be agreed upon between </a:t>
            </a:r>
            <a:r>
              <a:rPr lang="en-US" sz="1700" dirty="0" smtClean="0"/>
              <a:t>countries </a:t>
            </a:r>
            <a:r>
              <a:rPr lang="en-US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(2021-2022)</a:t>
            </a:r>
            <a:endParaRPr lang="en-US" sz="1700" dirty="0"/>
          </a:p>
          <a:p>
            <a:pPr marL="228600" lvl="1">
              <a:spcBef>
                <a:spcPts val="1000"/>
              </a:spcBef>
            </a:pPr>
            <a:r>
              <a:rPr lang="en-US" sz="1700" dirty="0"/>
              <a:t>Using the Supply-Use Tables as  framework to achieve consistency between different GDP </a:t>
            </a:r>
            <a:r>
              <a:rPr lang="en-US" sz="1700" dirty="0" smtClean="0"/>
              <a:t>estimates </a:t>
            </a:r>
            <a:r>
              <a:rPr lang="en-US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(2023-2024)</a:t>
            </a:r>
            <a:endParaRPr lang="en-US" sz="1700" dirty="0"/>
          </a:p>
          <a:p>
            <a:pPr marL="228600" lvl="1">
              <a:spcBef>
                <a:spcPts val="1000"/>
              </a:spcBef>
            </a:pPr>
            <a:r>
              <a:rPr lang="en-US" sz="1700" dirty="0"/>
              <a:t>A proposal on the role of double deflation in compilation of GDP in constant prices, to be agreed with countries. (GDP in volume terms</a:t>
            </a:r>
            <a:r>
              <a:rPr lang="en-US" sz="1700" dirty="0" smtClean="0"/>
              <a:t>)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(2023-2024)</a:t>
            </a:r>
            <a:endParaRPr lang="en-US" sz="1700" dirty="0"/>
          </a:p>
          <a:p>
            <a:pPr marL="228600" lvl="1">
              <a:spcBef>
                <a:spcPts val="1000"/>
              </a:spcBef>
            </a:pPr>
            <a:r>
              <a:rPr lang="en-US" sz="1700" dirty="0" smtClean="0"/>
              <a:t>Develop </a:t>
            </a:r>
            <a:r>
              <a:rPr lang="en-US" sz="1700" dirty="0"/>
              <a:t>a proposal on estimating the non-observed </a:t>
            </a:r>
            <a:r>
              <a:rPr lang="en-US" sz="1700" dirty="0" smtClean="0"/>
              <a:t>economy </a:t>
            </a:r>
            <a:r>
              <a:rPr lang="en-US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(By 2024)</a:t>
            </a:r>
            <a:endParaRPr lang="en-US" sz="1700" dirty="0"/>
          </a:p>
          <a:p>
            <a:endParaRPr lang="en-US" sz="17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0615" t="68124" r="8829" b="18750"/>
          <a:stretch/>
        </p:blipFill>
        <p:spPr>
          <a:xfrm>
            <a:off x="1845062" y="52804"/>
            <a:ext cx="267462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615" t="68124" r="8829" b="18750"/>
          <a:stretch/>
        </p:blipFill>
        <p:spPr>
          <a:xfrm>
            <a:off x="1845062" y="52804"/>
            <a:ext cx="2674620" cy="9601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157640" y="1385319"/>
            <a:ext cx="4416884" cy="5107556"/>
          </a:xfrm>
          <a:prstGeom prst="ellipse">
            <a:avLst/>
          </a:prstGeom>
          <a:solidFill>
            <a:srgbClr val="D3D3D3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4D6A9C-796A-45F6-BC89-05674DDCEFF4}"/>
              </a:ext>
            </a:extLst>
          </p:cNvPr>
          <p:cNvSpPr txBox="1">
            <a:spLocks/>
          </p:cNvSpPr>
          <p:nvPr/>
        </p:nvSpPr>
        <p:spPr>
          <a:xfrm>
            <a:off x="1058844" y="2861629"/>
            <a:ext cx="3200400" cy="4461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Benchmark Supply and use 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D9244B-773D-4E37-8862-C33BD65F8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140" y="1822606"/>
            <a:ext cx="7188199" cy="2752199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00BE7C-79F3-4CDD-9DDD-5608A6204EA5}"/>
              </a:ext>
            </a:extLst>
          </p:cNvPr>
          <p:cNvSpPr txBox="1">
            <a:spLocks/>
          </p:cNvSpPr>
          <p:nvPr/>
        </p:nvSpPr>
        <p:spPr>
          <a:xfrm>
            <a:off x="11691468" y="6310312"/>
            <a:ext cx="56000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65EE9DD-23B7-45FC-A939-0A202084C108}" type="slidenum">
              <a:rPr lang="en-US" smtClean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2C722C6-C2C1-4813-BBA6-5F735EF8E3E1}"/>
              </a:ext>
            </a:extLst>
          </p:cNvPr>
          <p:cNvSpPr/>
          <p:nvPr/>
        </p:nvSpPr>
        <p:spPr>
          <a:xfrm>
            <a:off x="7917949" y="4129745"/>
            <a:ext cx="169682" cy="1259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1982A3-B91C-4D2C-A03F-AB30197D03AF}"/>
              </a:ext>
            </a:extLst>
          </p:cNvPr>
          <p:cNvSpPr/>
          <p:nvPr/>
        </p:nvSpPr>
        <p:spPr>
          <a:xfrm>
            <a:off x="8002790" y="5389694"/>
            <a:ext cx="3519340" cy="73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 structure of HPC price index, not the same as CPI (based only on market transactions</a:t>
            </a:r>
          </a:p>
        </p:txBody>
      </p:sp>
      <p:sp>
        <p:nvSpPr>
          <p:cNvPr id="13" name="Arrow: Down 13">
            <a:extLst>
              <a:ext uri="{FF2B5EF4-FFF2-40B4-BE49-F238E27FC236}">
                <a16:creationId xmlns:a16="http://schemas.microsoft.com/office/drawing/2014/main" id="{A668A7A9-C1B9-47DA-BF88-56FAEF98A32F}"/>
              </a:ext>
            </a:extLst>
          </p:cNvPr>
          <p:cNvSpPr/>
          <p:nvPr/>
        </p:nvSpPr>
        <p:spPr>
          <a:xfrm>
            <a:off x="6817858" y="4612348"/>
            <a:ext cx="169682" cy="735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5F32C5-CCFD-4D40-A4D1-4DD4B7958787}"/>
              </a:ext>
            </a:extLst>
          </p:cNvPr>
          <p:cNvSpPr/>
          <p:nvPr/>
        </p:nvSpPr>
        <p:spPr>
          <a:xfrm>
            <a:off x="4034107" y="5385265"/>
            <a:ext cx="3519340" cy="73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 coefficients for estimating annual and quarterly VA/GDP</a:t>
            </a:r>
          </a:p>
        </p:txBody>
      </p:sp>
    </p:spTree>
    <p:extLst>
      <p:ext uri="{BB962C8B-B14F-4D97-AF65-F5344CB8AC3E}">
        <p14:creationId xmlns:p14="http://schemas.microsoft.com/office/powerpoint/2010/main" val="20868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-157640" y="1385319"/>
            <a:ext cx="4677322" cy="5107556"/>
          </a:xfrm>
          <a:prstGeom prst="ellipse">
            <a:avLst/>
          </a:prstGeom>
          <a:solidFill>
            <a:srgbClr val="D3D3D3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615" t="68124" r="8829" b="18750"/>
          <a:stretch/>
        </p:blipFill>
        <p:spPr>
          <a:xfrm>
            <a:off x="1845062" y="52804"/>
            <a:ext cx="2674620" cy="960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4D6A9C-796A-45F6-BC89-05674DDCEFF4}"/>
              </a:ext>
            </a:extLst>
          </p:cNvPr>
          <p:cNvSpPr txBox="1">
            <a:spLocks/>
          </p:cNvSpPr>
          <p:nvPr/>
        </p:nvSpPr>
        <p:spPr>
          <a:xfrm>
            <a:off x="929102" y="1940272"/>
            <a:ext cx="3413424" cy="44611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International procedure for data series: Benchmarking, revision, chain indexing, and seasonal adjustment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3A2F538-4FE0-43B1-9226-9F16EBC811CE}"/>
              </a:ext>
            </a:extLst>
          </p:cNvPr>
          <p:cNvSpPr txBox="1">
            <a:spLocks/>
          </p:cNvSpPr>
          <p:nvPr/>
        </p:nvSpPr>
        <p:spPr>
          <a:xfrm>
            <a:off x="11583456" y="6401435"/>
            <a:ext cx="2743200" cy="362562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65EE9DD-23B7-45FC-A939-0A202084C108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A8E74AE-7E58-4984-9BC6-9C55FA5C1D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276504"/>
              </p:ext>
            </p:extLst>
          </p:nvPr>
        </p:nvGraphicFramePr>
        <p:xfrm>
          <a:off x="4919749" y="1385319"/>
          <a:ext cx="6263640" cy="546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39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0615" t="68124" r="8829" b="18750"/>
          <a:stretch/>
        </p:blipFill>
        <p:spPr>
          <a:xfrm>
            <a:off x="1845062" y="52804"/>
            <a:ext cx="2674620" cy="9601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A87B07-6AAA-4FD3-91F3-E652484F9477}"/>
              </a:ext>
            </a:extLst>
          </p:cNvPr>
          <p:cNvSpPr txBox="1">
            <a:spLocks/>
          </p:cNvSpPr>
          <p:nvPr/>
        </p:nvSpPr>
        <p:spPr>
          <a:xfrm>
            <a:off x="3810000" y="501650"/>
            <a:ext cx="8077200" cy="9089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64049B1-2D7D-4EE2-9386-7E538B318B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51837"/>
              </p:ext>
            </p:extLst>
          </p:nvPr>
        </p:nvGraphicFramePr>
        <p:xfrm>
          <a:off x="4610611" y="1189038"/>
          <a:ext cx="7185660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20B4A9-5414-4E2A-A5D4-5428309F45E7}"/>
              </a:ext>
            </a:extLst>
          </p:cNvPr>
          <p:cNvSpPr txBox="1">
            <a:spLocks/>
          </p:cNvSpPr>
          <p:nvPr/>
        </p:nvSpPr>
        <p:spPr>
          <a:xfrm>
            <a:off x="11582400" y="6492875"/>
            <a:ext cx="2107095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5EE9DD-23B7-45FC-A939-0A202084C10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-157640" y="1378459"/>
            <a:ext cx="4677322" cy="5107556"/>
          </a:xfrm>
          <a:prstGeom prst="ellipse">
            <a:avLst/>
          </a:prstGeom>
          <a:solidFill>
            <a:srgbClr val="D3D3D3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4D6A9C-796A-45F6-BC89-05674DDCEFF4}"/>
              </a:ext>
            </a:extLst>
          </p:cNvPr>
          <p:cNvSpPr txBox="1">
            <a:spLocks/>
          </p:cNvSpPr>
          <p:nvPr/>
        </p:nvSpPr>
        <p:spPr>
          <a:xfrm>
            <a:off x="829340" y="2047042"/>
            <a:ext cx="3915235" cy="4461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sz="4000" dirty="0" smtClean="0"/>
              <a:t>GCC’s </a:t>
            </a:r>
            <a:r>
              <a:rPr lang="en-US" sz="4000" dirty="0"/>
              <a:t>accomplishment in SUT compilation</a:t>
            </a:r>
          </a:p>
        </p:txBody>
      </p:sp>
    </p:spTree>
    <p:extLst>
      <p:ext uri="{BB962C8B-B14F-4D97-AF65-F5344CB8AC3E}">
        <p14:creationId xmlns:p14="http://schemas.microsoft.com/office/powerpoint/2010/main" val="30499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0615" t="68124" r="8829" b="18750"/>
          <a:stretch/>
        </p:blipFill>
        <p:spPr>
          <a:xfrm>
            <a:off x="1845062" y="52804"/>
            <a:ext cx="2674620" cy="96012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712CD8-E0D4-4C72-B771-337F4EAB1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77841"/>
              </p:ext>
            </p:extLst>
          </p:nvPr>
        </p:nvGraphicFramePr>
        <p:xfrm>
          <a:off x="1417320" y="1050707"/>
          <a:ext cx="10218420" cy="5643284"/>
        </p:xfrm>
        <a:graphic>
          <a:graphicData uri="http://schemas.openxmlformats.org/drawingml/2006/table">
            <a:tbl>
              <a:tblPr/>
              <a:tblGrid>
                <a:gridCol w="7328017">
                  <a:extLst>
                    <a:ext uri="{9D8B030D-6E8A-4147-A177-3AD203B41FA5}">
                      <a16:colId xmlns:a16="http://schemas.microsoft.com/office/drawing/2014/main" val="2458631552"/>
                    </a:ext>
                  </a:extLst>
                </a:gridCol>
                <a:gridCol w="552577">
                  <a:extLst>
                    <a:ext uri="{9D8B030D-6E8A-4147-A177-3AD203B41FA5}">
                      <a16:colId xmlns:a16="http://schemas.microsoft.com/office/drawing/2014/main" val="3518932546"/>
                    </a:ext>
                  </a:extLst>
                </a:gridCol>
                <a:gridCol w="671594">
                  <a:extLst>
                    <a:ext uri="{9D8B030D-6E8A-4147-A177-3AD203B41FA5}">
                      <a16:colId xmlns:a16="http://schemas.microsoft.com/office/drawing/2014/main" val="3508173760"/>
                    </a:ext>
                  </a:extLst>
                </a:gridCol>
                <a:gridCol w="586582">
                  <a:extLst>
                    <a:ext uri="{9D8B030D-6E8A-4147-A177-3AD203B41FA5}">
                      <a16:colId xmlns:a16="http://schemas.microsoft.com/office/drawing/2014/main" val="1808129250"/>
                    </a:ext>
                  </a:extLst>
                </a:gridCol>
                <a:gridCol w="535574">
                  <a:extLst>
                    <a:ext uri="{9D8B030D-6E8A-4147-A177-3AD203B41FA5}">
                      <a16:colId xmlns:a16="http://schemas.microsoft.com/office/drawing/2014/main" val="2834392362"/>
                    </a:ext>
                  </a:extLst>
                </a:gridCol>
                <a:gridCol w="544076">
                  <a:extLst>
                    <a:ext uri="{9D8B030D-6E8A-4147-A177-3AD203B41FA5}">
                      <a16:colId xmlns:a16="http://schemas.microsoft.com/office/drawing/2014/main" val="2279337008"/>
                    </a:ext>
                  </a:extLst>
                </a:gridCol>
              </a:tblGrid>
              <a:tr h="3949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Pillars 3: Transformation in Supporting Member Countries in Developing and Standardizing Statistical Work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790360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2022</a:t>
                      </a:r>
                    </a:p>
                  </a:txBody>
                  <a:tcPr marL="4787" marR="4787" marT="47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2023</a:t>
                      </a:r>
                    </a:p>
                  </a:txBody>
                  <a:tcPr marL="4787" marR="4787" marT="47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2024</a:t>
                      </a:r>
                    </a:p>
                  </a:txBody>
                  <a:tcPr marL="4787" marR="4787" marT="47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2025</a:t>
                      </a:r>
                    </a:p>
                  </a:txBody>
                  <a:tcPr marL="4787" marR="4787" marT="47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42324"/>
                  </a:ext>
                </a:extLst>
              </a:tr>
              <a:tr h="3949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3.1 Compilation of annual and quarterly national accounts estimates on the basis of the 2008 System of National Accounts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76246"/>
                  </a:ext>
                </a:extLst>
              </a:tr>
              <a:tr h="296695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GCC countries should Apply all classifications required to implement SNA 2008 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596776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Implementing the 2008 System of national accounts (SNA 2008)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5213"/>
                  </a:ext>
                </a:extLst>
              </a:tr>
              <a:tr h="3949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Compiling and disseminating quarterly GDP in current and constant prices by expenditure and production approach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34790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Compiling and disseminating quarterly GDP by income approach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533355"/>
                  </a:ext>
                </a:extLst>
              </a:tr>
              <a:tr h="43797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3.2 Ensure that valid long time series of national accounts data are available through providing bridges across comparability breaks in the series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75088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3.3 Compile quarterly national accounts estimates in seasonally adjusted terms 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54647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3.4 Moving to use chain volume estimates as an alternative to constant price estimates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355282"/>
                  </a:ext>
                </a:extLst>
              </a:tr>
              <a:tr h="3949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3.5 Supply and Use Tables as framework to achieve consistency between different GDP estimates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12418"/>
                  </a:ext>
                </a:extLst>
              </a:tr>
              <a:tr h="3949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A proposal on a common structure of industries and products for the compilation of SUT, to be agreed with countries.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423704"/>
                  </a:ext>
                </a:extLst>
              </a:tr>
              <a:tr h="3949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A proposal on the timing of initial compilation and transmission of SUT in current and constant prices to be agreed upon between countries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94989"/>
                  </a:ext>
                </a:extLst>
              </a:tr>
              <a:tr h="3949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Using the Supply-Use Tables as  framework to achieve consistency between different GDP estimates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292756"/>
                  </a:ext>
                </a:extLst>
              </a:tr>
              <a:tr h="3949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A proposal on the role of double deflation in compilation of GDP in constant prices, to be agreed with countries. (GDP in volume terms)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50714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Develop a proposal on estimating the non-observed economy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X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4787" marR="4787" marT="4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329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AC3861F-F444-420A-BB89-373F71151ABA}"/>
              </a:ext>
            </a:extLst>
          </p:cNvPr>
          <p:cNvSpPr txBox="1">
            <a:spLocks/>
          </p:cNvSpPr>
          <p:nvPr/>
        </p:nvSpPr>
        <p:spPr>
          <a:xfrm>
            <a:off x="4336802" y="0"/>
            <a:ext cx="7481818" cy="587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Future Plan on national accounts: 2022-2025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A2F538-4FE0-43B1-9226-9F16EBC811CE}"/>
              </a:ext>
            </a:extLst>
          </p:cNvPr>
          <p:cNvSpPr txBox="1">
            <a:spLocks/>
          </p:cNvSpPr>
          <p:nvPr/>
        </p:nvSpPr>
        <p:spPr>
          <a:xfrm>
            <a:off x="11818620" y="6495438"/>
            <a:ext cx="2743200" cy="362562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5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923">
            <a:extLst>
              <a:ext uri="{FF2B5EF4-FFF2-40B4-BE49-F238E27FC236}">
                <a16:creationId xmlns:a16="http://schemas.microsoft.com/office/drawing/2014/main" id="{703A9722-6D66-C440-A9BB-1BB3705946A4}"/>
              </a:ext>
            </a:extLst>
          </p:cNvPr>
          <p:cNvSpPr>
            <a:spLocks noChangeAspect="1"/>
          </p:cNvSpPr>
          <p:nvPr/>
        </p:nvSpPr>
        <p:spPr bwMode="auto">
          <a:xfrm>
            <a:off x="4267880" y="24967"/>
            <a:ext cx="680806" cy="678785"/>
          </a:xfrm>
          <a:custGeom>
            <a:avLst/>
            <a:gdLst>
              <a:gd name="T0" fmla="*/ 5457651 w 294913"/>
              <a:gd name="T1" fmla="*/ 9042000 h 293328"/>
              <a:gd name="T2" fmla="*/ 3020218 w 294913"/>
              <a:gd name="T3" fmla="*/ 9042000 h 293328"/>
              <a:gd name="T4" fmla="*/ 1399267 w 294913"/>
              <a:gd name="T5" fmla="*/ 8984794 h 293328"/>
              <a:gd name="T6" fmla="*/ 1753816 w 294913"/>
              <a:gd name="T7" fmla="*/ 8625888 h 293328"/>
              <a:gd name="T8" fmla="*/ 1753816 w 294913"/>
              <a:gd name="T9" fmla="*/ 9676889 h 293328"/>
              <a:gd name="T10" fmla="*/ 6399486 w 294913"/>
              <a:gd name="T11" fmla="*/ 8073885 h 293328"/>
              <a:gd name="T12" fmla="*/ 10183170 w 294913"/>
              <a:gd name="T13" fmla="*/ 8073885 h 293328"/>
              <a:gd name="T14" fmla="*/ 5290029 w 294913"/>
              <a:gd name="T15" fmla="*/ 6690531 h 293328"/>
              <a:gd name="T16" fmla="*/ 3174980 w 294913"/>
              <a:gd name="T17" fmla="*/ 7023291 h 293328"/>
              <a:gd name="T18" fmla="*/ 1753816 w 294913"/>
              <a:gd name="T19" fmla="*/ 6479068 h 293328"/>
              <a:gd name="T20" fmla="*/ 2121155 w 294913"/>
              <a:gd name="T21" fmla="*/ 6850715 h 293328"/>
              <a:gd name="T22" fmla="*/ 2437673 w 294913"/>
              <a:gd name="T23" fmla="*/ 6850715 h 293328"/>
              <a:gd name="T24" fmla="*/ 1753816 w 294913"/>
              <a:gd name="T25" fmla="*/ 6171384 h 293328"/>
              <a:gd name="T26" fmla="*/ 10144177 w 294913"/>
              <a:gd name="T27" fmla="*/ 7747491 h 293328"/>
              <a:gd name="T28" fmla="*/ 9299015 w 294913"/>
              <a:gd name="T29" fmla="*/ 5332032 h 293328"/>
              <a:gd name="T30" fmla="*/ 8986929 w 294913"/>
              <a:gd name="T31" fmla="*/ 4835838 h 293328"/>
              <a:gd name="T32" fmla="*/ 7426696 w 294913"/>
              <a:gd name="T33" fmla="*/ 5488679 h 293328"/>
              <a:gd name="T34" fmla="*/ 6724575 w 294913"/>
              <a:gd name="T35" fmla="*/ 4835838 h 293328"/>
              <a:gd name="T36" fmla="*/ 5457651 w 294913"/>
              <a:gd name="T37" fmla="*/ 4716182 h 293328"/>
              <a:gd name="T38" fmla="*/ 3020218 w 294913"/>
              <a:gd name="T39" fmla="*/ 4716182 h 293328"/>
              <a:gd name="T40" fmla="*/ 1399267 w 294913"/>
              <a:gd name="T41" fmla="*/ 4716675 h 293328"/>
              <a:gd name="T42" fmla="*/ 1753816 w 294913"/>
              <a:gd name="T43" fmla="*/ 4344989 h 293328"/>
              <a:gd name="T44" fmla="*/ 1753816 w 294913"/>
              <a:gd name="T45" fmla="*/ 5408802 h 293328"/>
              <a:gd name="T46" fmla="*/ 8284816 w 294913"/>
              <a:gd name="T47" fmla="*/ 3556340 h 293328"/>
              <a:gd name="T48" fmla="*/ 8986929 w 294913"/>
              <a:gd name="T49" fmla="*/ 4522507 h 293328"/>
              <a:gd name="T50" fmla="*/ 8284816 w 294913"/>
              <a:gd name="T51" fmla="*/ 3229942 h 293328"/>
              <a:gd name="T52" fmla="*/ 10001121 w 294913"/>
              <a:gd name="T53" fmla="*/ 4522507 h 293328"/>
              <a:gd name="T54" fmla="*/ 10547207 w 294913"/>
              <a:gd name="T55" fmla="*/ 9092302 h 293328"/>
              <a:gd name="T56" fmla="*/ 6022437 w 294913"/>
              <a:gd name="T57" fmla="*/ 9092302 h 293328"/>
              <a:gd name="T58" fmla="*/ 6581508 w 294913"/>
              <a:gd name="T59" fmla="*/ 4522507 h 293328"/>
              <a:gd name="T60" fmla="*/ 8284816 w 294913"/>
              <a:gd name="T61" fmla="*/ 3229942 h 293328"/>
              <a:gd name="T62" fmla="*/ 7338150 w 294913"/>
              <a:gd name="T63" fmla="*/ 2537765 h 293328"/>
              <a:gd name="T64" fmla="*/ 4957698 w 294913"/>
              <a:gd name="T65" fmla="*/ 2537765 h 293328"/>
              <a:gd name="T66" fmla="*/ 4318228 w 294913"/>
              <a:gd name="T67" fmla="*/ 2364753 h 293328"/>
              <a:gd name="T68" fmla="*/ 3177534 w 294913"/>
              <a:gd name="T69" fmla="*/ 2697499 h 293328"/>
              <a:gd name="T70" fmla="*/ 1753816 w 294913"/>
              <a:gd name="T71" fmla="*/ 2166076 h 293328"/>
              <a:gd name="T72" fmla="*/ 2121155 w 294913"/>
              <a:gd name="T73" fmla="*/ 2537794 h 293328"/>
              <a:gd name="T74" fmla="*/ 2437673 w 294913"/>
              <a:gd name="T75" fmla="*/ 2537794 h 293328"/>
              <a:gd name="T76" fmla="*/ 1753816 w 294913"/>
              <a:gd name="T77" fmla="*/ 1845662 h 293328"/>
              <a:gd name="T78" fmla="*/ 2703461 w 294913"/>
              <a:gd name="T79" fmla="*/ 1070908 h 293328"/>
              <a:gd name="T80" fmla="*/ 5963123 w 294913"/>
              <a:gd name="T81" fmla="*/ 313505 h 293328"/>
              <a:gd name="T82" fmla="*/ 7618882 w 294913"/>
              <a:gd name="T83" fmla="*/ 0 h 293328"/>
              <a:gd name="T84" fmla="*/ 8252718 w 294913"/>
              <a:gd name="T85" fmla="*/ 2912433 h 293328"/>
              <a:gd name="T86" fmla="*/ 7618882 w 294913"/>
              <a:gd name="T87" fmla="*/ 313505 h 293328"/>
              <a:gd name="T88" fmla="*/ 5691537 w 294913"/>
              <a:gd name="T89" fmla="*/ 1397386 h 293328"/>
              <a:gd name="T90" fmla="*/ 2121434 w 294913"/>
              <a:gd name="T91" fmla="*/ 313505 h 293328"/>
              <a:gd name="T92" fmla="*/ 310490 w 294913"/>
              <a:gd name="T93" fmla="*/ 9847428 h 293328"/>
              <a:gd name="T94" fmla="*/ 8097480 w 294913"/>
              <a:gd name="T95" fmla="*/ 9847428 h 293328"/>
              <a:gd name="T96" fmla="*/ 8420866 w 294913"/>
              <a:gd name="T97" fmla="*/ 9638465 h 293328"/>
              <a:gd name="T98" fmla="*/ 801966 w 294913"/>
              <a:gd name="T99" fmla="*/ 10657173 h 293328"/>
              <a:gd name="T100" fmla="*/ 801966 w 294913"/>
              <a:gd name="T101" fmla="*/ 0 h 2933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4913" h="293328">
                <a:moveTo>
                  <a:pt x="88448" y="244475"/>
                </a:moveTo>
                <a:lnTo>
                  <a:pt x="147370" y="244475"/>
                </a:lnTo>
                <a:cubicBezTo>
                  <a:pt x="150244" y="244475"/>
                  <a:pt x="152040" y="246307"/>
                  <a:pt x="152040" y="248871"/>
                </a:cubicBezTo>
                <a:cubicBezTo>
                  <a:pt x="152040" y="251436"/>
                  <a:pt x="150244" y="253634"/>
                  <a:pt x="147370" y="253634"/>
                </a:cubicBezTo>
                <a:lnTo>
                  <a:pt x="88448" y="253634"/>
                </a:lnTo>
                <a:cubicBezTo>
                  <a:pt x="85933" y="253634"/>
                  <a:pt x="84137" y="251436"/>
                  <a:pt x="84137" y="248871"/>
                </a:cubicBezTo>
                <a:cubicBezTo>
                  <a:pt x="84137" y="246307"/>
                  <a:pt x="85933" y="244475"/>
                  <a:pt x="88448" y="244475"/>
                </a:cubicBezTo>
                <a:close/>
                <a:moveTo>
                  <a:pt x="48859" y="237419"/>
                </a:moveTo>
                <a:cubicBezTo>
                  <a:pt x="43567" y="237419"/>
                  <a:pt x="38981" y="241653"/>
                  <a:pt x="38981" y="247297"/>
                </a:cubicBezTo>
                <a:cubicBezTo>
                  <a:pt x="38981" y="252942"/>
                  <a:pt x="43567" y="257528"/>
                  <a:pt x="48859" y="257528"/>
                </a:cubicBezTo>
                <a:cubicBezTo>
                  <a:pt x="54503" y="257528"/>
                  <a:pt x="59090" y="252942"/>
                  <a:pt x="59090" y="247297"/>
                </a:cubicBezTo>
                <a:cubicBezTo>
                  <a:pt x="59090" y="241653"/>
                  <a:pt x="54503" y="237419"/>
                  <a:pt x="48859" y="237419"/>
                </a:cubicBezTo>
                <a:close/>
                <a:moveTo>
                  <a:pt x="48859" y="228600"/>
                </a:moveTo>
                <a:cubicBezTo>
                  <a:pt x="59442" y="228600"/>
                  <a:pt x="67909" y="237067"/>
                  <a:pt x="67909" y="247297"/>
                </a:cubicBezTo>
                <a:cubicBezTo>
                  <a:pt x="67909" y="257881"/>
                  <a:pt x="59442" y="266347"/>
                  <a:pt x="48859" y="266347"/>
                </a:cubicBezTo>
                <a:cubicBezTo>
                  <a:pt x="38628" y="266347"/>
                  <a:pt x="30162" y="257881"/>
                  <a:pt x="30162" y="247297"/>
                </a:cubicBezTo>
                <a:cubicBezTo>
                  <a:pt x="30162" y="237067"/>
                  <a:pt x="38628" y="228600"/>
                  <a:pt x="48859" y="228600"/>
                </a:cubicBezTo>
                <a:close/>
                <a:moveTo>
                  <a:pt x="178278" y="222225"/>
                </a:moveTo>
                <a:lnTo>
                  <a:pt x="176105" y="243068"/>
                </a:lnTo>
                <a:lnTo>
                  <a:pt x="285858" y="243068"/>
                </a:lnTo>
                <a:lnTo>
                  <a:pt x="283684" y="222225"/>
                </a:lnTo>
                <a:lnTo>
                  <a:pt x="178278" y="222225"/>
                </a:lnTo>
                <a:close/>
                <a:moveTo>
                  <a:pt x="88448" y="184150"/>
                </a:moveTo>
                <a:lnTo>
                  <a:pt x="147370" y="184150"/>
                </a:lnTo>
                <a:cubicBezTo>
                  <a:pt x="150244" y="184150"/>
                  <a:pt x="152040" y="186348"/>
                  <a:pt x="152040" y="188546"/>
                </a:cubicBezTo>
                <a:cubicBezTo>
                  <a:pt x="152040" y="191111"/>
                  <a:pt x="150244" y="193309"/>
                  <a:pt x="147370" y="193309"/>
                </a:cubicBezTo>
                <a:lnTo>
                  <a:pt x="88448" y="193309"/>
                </a:lnTo>
                <a:cubicBezTo>
                  <a:pt x="85933" y="193309"/>
                  <a:pt x="84137" y="191111"/>
                  <a:pt x="84137" y="188546"/>
                </a:cubicBezTo>
                <a:cubicBezTo>
                  <a:pt x="84137" y="186348"/>
                  <a:pt x="85933" y="184150"/>
                  <a:pt x="88448" y="184150"/>
                </a:cubicBezTo>
                <a:close/>
                <a:moveTo>
                  <a:pt x="48859" y="178329"/>
                </a:moveTo>
                <a:cubicBezTo>
                  <a:pt x="43567" y="178329"/>
                  <a:pt x="38981" y="182915"/>
                  <a:pt x="38981" y="188559"/>
                </a:cubicBezTo>
                <a:cubicBezTo>
                  <a:pt x="38981" y="194204"/>
                  <a:pt x="43567" y="198790"/>
                  <a:pt x="48859" y="198790"/>
                </a:cubicBezTo>
                <a:cubicBezTo>
                  <a:pt x="54503" y="198790"/>
                  <a:pt x="59090" y="194204"/>
                  <a:pt x="59090" y="188559"/>
                </a:cubicBezTo>
                <a:cubicBezTo>
                  <a:pt x="59090" y="182915"/>
                  <a:pt x="54503" y="178329"/>
                  <a:pt x="48859" y="178329"/>
                </a:cubicBezTo>
                <a:close/>
                <a:moveTo>
                  <a:pt x="48859" y="169862"/>
                </a:moveTo>
                <a:cubicBezTo>
                  <a:pt x="59442" y="169862"/>
                  <a:pt x="67909" y="178329"/>
                  <a:pt x="67909" y="188559"/>
                </a:cubicBezTo>
                <a:cubicBezTo>
                  <a:pt x="67909" y="198790"/>
                  <a:pt x="59442" y="207609"/>
                  <a:pt x="48859" y="207609"/>
                </a:cubicBezTo>
                <a:cubicBezTo>
                  <a:pt x="38628" y="207609"/>
                  <a:pt x="30162" y="198790"/>
                  <a:pt x="30162" y="188559"/>
                </a:cubicBezTo>
                <a:cubicBezTo>
                  <a:pt x="30162" y="178329"/>
                  <a:pt x="38628" y="169862"/>
                  <a:pt x="48859" y="169862"/>
                </a:cubicBezTo>
                <a:close/>
                <a:moveTo>
                  <a:pt x="187334" y="133102"/>
                </a:moveTo>
                <a:lnTo>
                  <a:pt x="179365" y="213241"/>
                </a:lnTo>
                <a:lnTo>
                  <a:pt x="282598" y="213241"/>
                </a:lnTo>
                <a:lnTo>
                  <a:pt x="274629" y="133102"/>
                </a:lnTo>
                <a:lnTo>
                  <a:pt x="259053" y="133102"/>
                </a:lnTo>
                <a:lnTo>
                  <a:pt x="259053" y="146758"/>
                </a:lnTo>
                <a:cubicBezTo>
                  <a:pt x="259053" y="149274"/>
                  <a:pt x="257242" y="151071"/>
                  <a:pt x="254707" y="151071"/>
                </a:cubicBezTo>
                <a:cubicBezTo>
                  <a:pt x="252533" y="151071"/>
                  <a:pt x="250360" y="149274"/>
                  <a:pt x="250360" y="146758"/>
                </a:cubicBezTo>
                <a:lnTo>
                  <a:pt x="250360" y="133102"/>
                </a:lnTo>
                <a:lnTo>
                  <a:pt x="211602" y="133102"/>
                </a:lnTo>
                <a:lnTo>
                  <a:pt x="211602" y="146758"/>
                </a:lnTo>
                <a:cubicBezTo>
                  <a:pt x="211602" y="149274"/>
                  <a:pt x="209791" y="151071"/>
                  <a:pt x="206894" y="151071"/>
                </a:cubicBezTo>
                <a:cubicBezTo>
                  <a:pt x="204358" y="151071"/>
                  <a:pt x="202547" y="149274"/>
                  <a:pt x="202547" y="146758"/>
                </a:cubicBezTo>
                <a:lnTo>
                  <a:pt x="202547" y="133102"/>
                </a:lnTo>
                <a:lnTo>
                  <a:pt x="187334" y="133102"/>
                </a:lnTo>
                <a:close/>
                <a:moveTo>
                  <a:pt x="88448" y="125412"/>
                </a:moveTo>
                <a:lnTo>
                  <a:pt x="147370" y="125412"/>
                </a:lnTo>
                <a:cubicBezTo>
                  <a:pt x="150244" y="125412"/>
                  <a:pt x="152040" y="127610"/>
                  <a:pt x="152040" y="129808"/>
                </a:cubicBezTo>
                <a:cubicBezTo>
                  <a:pt x="152040" y="132373"/>
                  <a:pt x="150244" y="134571"/>
                  <a:pt x="147370" y="134571"/>
                </a:cubicBezTo>
                <a:lnTo>
                  <a:pt x="88448" y="134571"/>
                </a:lnTo>
                <a:cubicBezTo>
                  <a:pt x="85933" y="134571"/>
                  <a:pt x="84137" y="132373"/>
                  <a:pt x="84137" y="129808"/>
                </a:cubicBezTo>
                <a:cubicBezTo>
                  <a:pt x="84137" y="127610"/>
                  <a:pt x="85933" y="125412"/>
                  <a:pt x="88448" y="125412"/>
                </a:cubicBezTo>
                <a:close/>
                <a:moveTo>
                  <a:pt x="48859" y="119592"/>
                </a:moveTo>
                <a:cubicBezTo>
                  <a:pt x="43567" y="119592"/>
                  <a:pt x="38981" y="124178"/>
                  <a:pt x="38981" y="129822"/>
                </a:cubicBezTo>
                <a:cubicBezTo>
                  <a:pt x="38981" y="135819"/>
                  <a:pt x="43567" y="140406"/>
                  <a:pt x="48859" y="140406"/>
                </a:cubicBezTo>
                <a:cubicBezTo>
                  <a:pt x="54503" y="140406"/>
                  <a:pt x="59090" y="135819"/>
                  <a:pt x="59090" y="129822"/>
                </a:cubicBezTo>
                <a:cubicBezTo>
                  <a:pt x="59090" y="124178"/>
                  <a:pt x="54503" y="119592"/>
                  <a:pt x="48859" y="119592"/>
                </a:cubicBezTo>
                <a:close/>
                <a:moveTo>
                  <a:pt x="48859" y="111125"/>
                </a:moveTo>
                <a:cubicBezTo>
                  <a:pt x="59442" y="111125"/>
                  <a:pt x="67909" y="119592"/>
                  <a:pt x="67909" y="129822"/>
                </a:cubicBezTo>
                <a:cubicBezTo>
                  <a:pt x="67909" y="140406"/>
                  <a:pt x="59442" y="148872"/>
                  <a:pt x="48859" y="148872"/>
                </a:cubicBezTo>
                <a:cubicBezTo>
                  <a:pt x="38628" y="148872"/>
                  <a:pt x="30162" y="140406"/>
                  <a:pt x="30162" y="129822"/>
                </a:cubicBezTo>
                <a:cubicBezTo>
                  <a:pt x="30162" y="119592"/>
                  <a:pt x="38628" y="111125"/>
                  <a:pt x="48859" y="111125"/>
                </a:cubicBezTo>
                <a:close/>
                <a:moveTo>
                  <a:pt x="230800" y="97884"/>
                </a:moveTo>
                <a:cubicBezTo>
                  <a:pt x="220296" y="97884"/>
                  <a:pt x="211602" y="106509"/>
                  <a:pt x="211602" y="116931"/>
                </a:cubicBezTo>
                <a:lnTo>
                  <a:pt x="211602" y="124477"/>
                </a:lnTo>
                <a:lnTo>
                  <a:pt x="250360" y="124477"/>
                </a:lnTo>
                <a:lnTo>
                  <a:pt x="250360" y="116931"/>
                </a:lnTo>
                <a:cubicBezTo>
                  <a:pt x="250360" y="106509"/>
                  <a:pt x="241667" y="97884"/>
                  <a:pt x="230800" y="97884"/>
                </a:cubicBezTo>
                <a:close/>
                <a:moveTo>
                  <a:pt x="230800" y="88900"/>
                </a:moveTo>
                <a:cubicBezTo>
                  <a:pt x="246738" y="88900"/>
                  <a:pt x="259053" y="101478"/>
                  <a:pt x="259053" y="116931"/>
                </a:cubicBezTo>
                <a:lnTo>
                  <a:pt x="259053" y="124477"/>
                </a:lnTo>
                <a:lnTo>
                  <a:pt x="278613" y="124477"/>
                </a:lnTo>
                <a:cubicBezTo>
                  <a:pt x="281149" y="124477"/>
                  <a:pt x="282960" y="126274"/>
                  <a:pt x="283322" y="128430"/>
                </a:cubicBezTo>
                <a:lnTo>
                  <a:pt x="294913" y="247022"/>
                </a:lnTo>
                <a:cubicBezTo>
                  <a:pt x="294913" y="248459"/>
                  <a:pt x="294551" y="249178"/>
                  <a:pt x="293826" y="250256"/>
                </a:cubicBezTo>
                <a:cubicBezTo>
                  <a:pt x="293102" y="251334"/>
                  <a:pt x="292015" y="252053"/>
                  <a:pt x="290566" y="252053"/>
                </a:cubicBezTo>
                <a:lnTo>
                  <a:pt x="171396" y="252053"/>
                </a:lnTo>
                <a:cubicBezTo>
                  <a:pt x="169947" y="252053"/>
                  <a:pt x="168861" y="251334"/>
                  <a:pt x="167774" y="250256"/>
                </a:cubicBezTo>
                <a:cubicBezTo>
                  <a:pt x="167049" y="249178"/>
                  <a:pt x="166687" y="248459"/>
                  <a:pt x="166687" y="247022"/>
                </a:cubicBezTo>
                <a:lnTo>
                  <a:pt x="178641" y="128430"/>
                </a:lnTo>
                <a:cubicBezTo>
                  <a:pt x="179003" y="126274"/>
                  <a:pt x="180814" y="124477"/>
                  <a:pt x="183349" y="124477"/>
                </a:cubicBezTo>
                <a:lnTo>
                  <a:pt x="202547" y="124477"/>
                </a:lnTo>
                <a:lnTo>
                  <a:pt x="202547" y="116931"/>
                </a:lnTo>
                <a:cubicBezTo>
                  <a:pt x="202547" y="101478"/>
                  <a:pt x="215225" y="88900"/>
                  <a:pt x="230800" y="88900"/>
                </a:cubicBezTo>
                <a:close/>
                <a:moveTo>
                  <a:pt x="142437" y="65087"/>
                </a:moveTo>
                <a:lnTo>
                  <a:pt x="200102" y="65087"/>
                </a:lnTo>
                <a:cubicBezTo>
                  <a:pt x="202264" y="65087"/>
                  <a:pt x="204427" y="67285"/>
                  <a:pt x="204427" y="69849"/>
                </a:cubicBezTo>
                <a:cubicBezTo>
                  <a:pt x="204427" y="72048"/>
                  <a:pt x="202264" y="74246"/>
                  <a:pt x="200102" y="74246"/>
                </a:cubicBezTo>
                <a:lnTo>
                  <a:pt x="142437" y="74246"/>
                </a:lnTo>
                <a:cubicBezTo>
                  <a:pt x="139914" y="74246"/>
                  <a:pt x="138112" y="72048"/>
                  <a:pt x="138112" y="69849"/>
                </a:cubicBezTo>
                <a:cubicBezTo>
                  <a:pt x="138112" y="67285"/>
                  <a:pt x="139914" y="65087"/>
                  <a:pt x="142437" y="65087"/>
                </a:cubicBezTo>
                <a:close/>
                <a:moveTo>
                  <a:pt x="88520" y="65087"/>
                </a:moveTo>
                <a:lnTo>
                  <a:pt x="120298" y="65087"/>
                </a:lnTo>
                <a:cubicBezTo>
                  <a:pt x="122855" y="65087"/>
                  <a:pt x="125046" y="67285"/>
                  <a:pt x="125046" y="69849"/>
                </a:cubicBezTo>
                <a:cubicBezTo>
                  <a:pt x="125046" y="72048"/>
                  <a:pt x="122855" y="74246"/>
                  <a:pt x="120298" y="74246"/>
                </a:cubicBezTo>
                <a:lnTo>
                  <a:pt x="88520" y="74246"/>
                </a:lnTo>
                <a:cubicBezTo>
                  <a:pt x="85963" y="74246"/>
                  <a:pt x="84137" y="72048"/>
                  <a:pt x="84137" y="69849"/>
                </a:cubicBezTo>
                <a:cubicBezTo>
                  <a:pt x="84137" y="67285"/>
                  <a:pt x="85963" y="65087"/>
                  <a:pt x="88520" y="65087"/>
                </a:cubicBezTo>
                <a:close/>
                <a:moveTo>
                  <a:pt x="48859" y="59619"/>
                </a:moveTo>
                <a:cubicBezTo>
                  <a:pt x="43567" y="59619"/>
                  <a:pt x="38981" y="64206"/>
                  <a:pt x="38981" y="69850"/>
                </a:cubicBezTo>
                <a:cubicBezTo>
                  <a:pt x="38981" y="75494"/>
                  <a:pt x="43567" y="80081"/>
                  <a:pt x="48859" y="80081"/>
                </a:cubicBezTo>
                <a:cubicBezTo>
                  <a:pt x="54503" y="80081"/>
                  <a:pt x="59090" y="75494"/>
                  <a:pt x="59090" y="69850"/>
                </a:cubicBezTo>
                <a:cubicBezTo>
                  <a:pt x="59090" y="64206"/>
                  <a:pt x="54503" y="59619"/>
                  <a:pt x="48859" y="59619"/>
                </a:cubicBezTo>
                <a:close/>
                <a:moveTo>
                  <a:pt x="48859" y="50800"/>
                </a:moveTo>
                <a:cubicBezTo>
                  <a:pt x="59442" y="50800"/>
                  <a:pt x="67909" y="59267"/>
                  <a:pt x="67909" y="69850"/>
                </a:cubicBezTo>
                <a:cubicBezTo>
                  <a:pt x="67909" y="80081"/>
                  <a:pt x="59442" y="88547"/>
                  <a:pt x="48859" y="88547"/>
                </a:cubicBezTo>
                <a:cubicBezTo>
                  <a:pt x="38628" y="88547"/>
                  <a:pt x="30162" y="80081"/>
                  <a:pt x="30162" y="69850"/>
                </a:cubicBezTo>
                <a:cubicBezTo>
                  <a:pt x="30162" y="59267"/>
                  <a:pt x="38628" y="50800"/>
                  <a:pt x="48859" y="50800"/>
                </a:cubicBezTo>
                <a:close/>
                <a:moveTo>
                  <a:pt x="68106" y="8627"/>
                </a:moveTo>
                <a:lnTo>
                  <a:pt x="68106" y="22287"/>
                </a:lnTo>
                <a:cubicBezTo>
                  <a:pt x="68106" y="26241"/>
                  <a:pt x="71350" y="29477"/>
                  <a:pt x="75313" y="29477"/>
                </a:cubicBezTo>
                <a:lnTo>
                  <a:pt x="158555" y="29477"/>
                </a:lnTo>
                <a:cubicBezTo>
                  <a:pt x="162879" y="29477"/>
                  <a:pt x="166122" y="26241"/>
                  <a:pt x="166122" y="22287"/>
                </a:cubicBezTo>
                <a:lnTo>
                  <a:pt x="166122" y="8627"/>
                </a:lnTo>
                <a:lnTo>
                  <a:pt x="68106" y="8627"/>
                </a:lnTo>
                <a:close/>
                <a:moveTo>
                  <a:pt x="22342" y="0"/>
                </a:moveTo>
                <a:lnTo>
                  <a:pt x="212248" y="0"/>
                </a:lnTo>
                <a:cubicBezTo>
                  <a:pt x="224500" y="0"/>
                  <a:pt x="234590" y="9706"/>
                  <a:pt x="234590" y="22287"/>
                </a:cubicBezTo>
                <a:lnTo>
                  <a:pt x="234590" y="75489"/>
                </a:lnTo>
                <a:cubicBezTo>
                  <a:pt x="234590" y="78005"/>
                  <a:pt x="232428" y="80162"/>
                  <a:pt x="229905" y="80162"/>
                </a:cubicBezTo>
                <a:cubicBezTo>
                  <a:pt x="227743" y="80162"/>
                  <a:pt x="225581" y="78005"/>
                  <a:pt x="225581" y="75489"/>
                </a:cubicBezTo>
                <a:lnTo>
                  <a:pt x="225581" y="22287"/>
                </a:lnTo>
                <a:cubicBezTo>
                  <a:pt x="225581" y="14738"/>
                  <a:pt x="219815" y="8627"/>
                  <a:pt x="212248" y="8627"/>
                </a:cubicBezTo>
                <a:lnTo>
                  <a:pt x="175132" y="8627"/>
                </a:lnTo>
                <a:lnTo>
                  <a:pt x="175132" y="22287"/>
                </a:lnTo>
                <a:cubicBezTo>
                  <a:pt x="175132" y="31274"/>
                  <a:pt x="167925" y="38463"/>
                  <a:pt x="158555" y="38463"/>
                </a:cubicBezTo>
                <a:lnTo>
                  <a:pt x="75313" y="38463"/>
                </a:lnTo>
                <a:cubicBezTo>
                  <a:pt x="66665" y="38463"/>
                  <a:pt x="59098" y="31274"/>
                  <a:pt x="59098" y="22287"/>
                </a:cubicBezTo>
                <a:lnTo>
                  <a:pt x="59098" y="8627"/>
                </a:lnTo>
                <a:lnTo>
                  <a:pt x="22342" y="8627"/>
                </a:lnTo>
                <a:cubicBezTo>
                  <a:pt x="14774" y="8627"/>
                  <a:pt x="8648" y="14738"/>
                  <a:pt x="8648" y="22287"/>
                </a:cubicBezTo>
                <a:lnTo>
                  <a:pt x="8648" y="271040"/>
                </a:lnTo>
                <a:cubicBezTo>
                  <a:pt x="8648" y="278230"/>
                  <a:pt x="14774" y="284341"/>
                  <a:pt x="22342" y="284341"/>
                </a:cubicBezTo>
                <a:lnTo>
                  <a:pt x="212248" y="284341"/>
                </a:lnTo>
                <a:cubicBezTo>
                  <a:pt x="219815" y="284341"/>
                  <a:pt x="225581" y="278230"/>
                  <a:pt x="225581" y="271040"/>
                </a:cubicBezTo>
                <a:lnTo>
                  <a:pt x="225581" y="265289"/>
                </a:lnTo>
                <a:cubicBezTo>
                  <a:pt x="225581" y="262773"/>
                  <a:pt x="227743" y="260616"/>
                  <a:pt x="229905" y="260616"/>
                </a:cubicBezTo>
                <a:cubicBezTo>
                  <a:pt x="232428" y="260616"/>
                  <a:pt x="234590" y="262773"/>
                  <a:pt x="234590" y="265289"/>
                </a:cubicBezTo>
                <a:lnTo>
                  <a:pt x="234590" y="271040"/>
                </a:lnTo>
                <a:cubicBezTo>
                  <a:pt x="234590" y="283262"/>
                  <a:pt x="224500" y="293328"/>
                  <a:pt x="212248" y="293328"/>
                </a:cubicBezTo>
                <a:lnTo>
                  <a:pt x="22342" y="293328"/>
                </a:lnTo>
                <a:cubicBezTo>
                  <a:pt x="9729" y="293328"/>
                  <a:pt x="0" y="283262"/>
                  <a:pt x="0" y="271040"/>
                </a:cubicBezTo>
                <a:lnTo>
                  <a:pt x="0" y="22287"/>
                </a:lnTo>
                <a:cubicBezTo>
                  <a:pt x="0" y="9706"/>
                  <a:pt x="9729" y="0"/>
                  <a:pt x="22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93814" y="6380843"/>
            <a:ext cx="2743200" cy="365125"/>
          </a:xfrm>
        </p:spPr>
        <p:txBody>
          <a:bodyPr/>
          <a:lstStyle/>
          <a:p>
            <a:fld id="{265EE9DD-23B7-45FC-A939-0A202084C108}" type="slidenum">
              <a:rPr lang="en-GB" smtClean="0"/>
              <a:t>7</a:t>
            </a:fld>
            <a:endParaRPr lang="en-GB"/>
          </a:p>
        </p:txBody>
      </p:sp>
      <p:sp>
        <p:nvSpPr>
          <p:cNvPr id="32" name="Round Diagonal Corner Rectangle 31">
            <a:extLst>
              <a:ext uri="{FF2B5EF4-FFF2-40B4-BE49-F238E27FC236}">
                <a16:creationId xmlns:a16="http://schemas.microsoft.com/office/drawing/2014/main" id="{9D6B1CCB-A35D-D44E-9228-1450064A04E3}"/>
              </a:ext>
            </a:extLst>
          </p:cNvPr>
          <p:cNvSpPr/>
          <p:nvPr/>
        </p:nvSpPr>
        <p:spPr>
          <a:xfrm>
            <a:off x="4948686" y="2631733"/>
            <a:ext cx="5066389" cy="2661345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6000" b="1" dirty="0" smtClean="0">
                <a:solidFill>
                  <a:schemeClr val="tx1"/>
                </a:solidFill>
                <a:latin typeface="Andalus" panose="02020603050405020304" pitchFamily="18" charset="-78"/>
                <a:ea typeface="GE SS Text Light" panose="020A0503020102020204" pitchFamily="18" charset="-78"/>
                <a:cs typeface="Andalus" panose="02020603050405020304" pitchFamily="18" charset="-78"/>
              </a:rPr>
              <a:t>End</a:t>
            </a:r>
            <a:endParaRPr lang="ar-OM" sz="6000" b="1" dirty="0">
              <a:solidFill>
                <a:schemeClr val="tx1"/>
              </a:solidFill>
              <a:latin typeface="Andalus" panose="02020603050405020304" pitchFamily="18" charset="-78"/>
              <a:ea typeface="GE SS Text Light" panose="020A05030201020202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9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C9717E1C14144A678B5BB6ED3A978" ma:contentTypeVersion="13" ma:contentTypeDescription="Create a new document." ma:contentTypeScope="" ma:versionID="7329a12aa77c3c5208e22657b5f34ad9">
  <xsd:schema xmlns:xsd="http://www.w3.org/2001/XMLSchema" xmlns:xs="http://www.w3.org/2001/XMLSchema" xmlns:p="http://schemas.microsoft.com/office/2006/metadata/properties" xmlns:ns2="5f6722c4-4b54-4565-9073-6b2cdb56319d" xmlns:ns3="015a1b56-f9db-44b0-a971-80694ead8fc0" targetNamespace="http://schemas.microsoft.com/office/2006/metadata/properties" ma:root="true" ma:fieldsID="22adb9f34e21f7054d59ce5d922990e6" ns2:_="" ns3:_="">
    <xsd:import namespace="5f6722c4-4b54-4565-9073-6b2cdb56319d"/>
    <xsd:import namespace="015a1b56-f9db-44b0-a971-80694ead8f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22c4-4b54-4565-9073-6b2cdb563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a1b56-f9db-44b0-a971-80694ead8f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43D40C-7B11-41A8-A008-F00D5B8401A0}"/>
</file>

<file path=customXml/itemProps2.xml><?xml version="1.0" encoding="utf-8"?>
<ds:datastoreItem xmlns:ds="http://schemas.openxmlformats.org/officeDocument/2006/customXml" ds:itemID="{36A6F0A1-9107-474B-8954-16C1DDD405C6}"/>
</file>

<file path=customXml/itemProps3.xml><?xml version="1.0" encoding="utf-8"?>
<ds:datastoreItem xmlns:ds="http://schemas.openxmlformats.org/officeDocument/2006/customXml" ds:itemID="{A2FCB8C8-45C3-4CEB-BA35-B9F5FFA803BF}"/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578</Words>
  <Application>Microsoft Office PowerPoint</Application>
  <PresentationFormat>Widescreen</PresentationFormat>
  <Paragraphs>133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Andalus</vt:lpstr>
      <vt:lpstr>Arial</vt:lpstr>
      <vt:lpstr>Calibri</vt:lpstr>
      <vt:lpstr>Calibri Light</vt:lpstr>
      <vt:lpstr>GE SS Text Light</vt:lpstr>
      <vt:lpstr>Sakkal Majalla</vt:lpstr>
      <vt:lpstr>Times New Roman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 برنامج العمل في مجال الإحصاءات النقدية والمالية 2021-2022م</dc:title>
  <dc:creator>ALHASAN AL RUMHI</dc:creator>
  <cp:lastModifiedBy>Toshiba</cp:lastModifiedBy>
  <cp:revision>190</cp:revision>
  <cp:lastPrinted>2021-03-22T10:36:23Z</cp:lastPrinted>
  <dcterms:created xsi:type="dcterms:W3CDTF">2020-12-08T10:09:05Z</dcterms:created>
  <dcterms:modified xsi:type="dcterms:W3CDTF">2021-07-07T05:12:24Z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0x0101006BDC9717E1C14144A678B5BB6ED3A978</vt:lpwstr>
  </property>
</Properties>
</file>