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3"/>
  </p:notesMasterIdLst>
  <p:handoutMasterIdLst>
    <p:handoutMasterId r:id="rId14"/>
  </p:handoutMasterIdLst>
  <p:sldIdLst>
    <p:sldId id="383" r:id="rId5"/>
    <p:sldId id="384" r:id="rId6"/>
    <p:sldId id="387" r:id="rId7"/>
    <p:sldId id="388" r:id="rId8"/>
    <p:sldId id="390" r:id="rId9"/>
    <p:sldId id="392" r:id="rId10"/>
    <p:sldId id="389" r:id="rId11"/>
    <p:sldId id="393"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mar Hakouz" initials="OH" lastIdx="2" clrIdx="0">
    <p:extLst>
      <p:ext uri="{19B8F6BF-5375-455C-9EA6-DF929625EA0E}">
        <p15:presenceInfo xmlns:p15="http://schemas.microsoft.com/office/powerpoint/2012/main" userId="S::hakouzo@un.org::f3110aee-1b01-4f5e-bf87-60ae8b0b96c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F5597"/>
    <a:srgbClr val="B1B3B3"/>
    <a:srgbClr val="5E8AB4"/>
    <a:srgbClr val="5E89B3"/>
    <a:srgbClr val="4472C4"/>
    <a:srgbClr val="FFF2CC"/>
    <a:srgbClr val="43BB8D"/>
    <a:srgbClr val="70AD47"/>
    <a:srgbClr val="A4CB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A032DC-D7EB-4593-A4F9-F1AA1139E6C1}" v="6" dt="2021-12-21T10:36:56.70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7" d="100"/>
          <a:sy n="57" d="100"/>
        </p:scale>
        <p:origin x="1972"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fa Aboul Hosn" userId="c05cf575-0032-4071-abbd-9572d45320b5" providerId="ADAL" clId="{9EA032DC-D7EB-4593-A4F9-F1AA1139E6C1}"/>
    <pc:docChg chg="modSld">
      <pc:chgData name="Wafa Aboul Hosn" userId="c05cf575-0032-4071-abbd-9572d45320b5" providerId="ADAL" clId="{9EA032DC-D7EB-4593-A4F9-F1AA1139E6C1}" dt="2021-12-21T10:36:56.707" v="6" actId="1076"/>
      <pc:docMkLst>
        <pc:docMk/>
      </pc:docMkLst>
      <pc:sldChg chg="delSp modSp mod">
        <pc:chgData name="Wafa Aboul Hosn" userId="c05cf575-0032-4071-abbd-9572d45320b5" providerId="ADAL" clId="{9EA032DC-D7EB-4593-A4F9-F1AA1139E6C1}" dt="2021-12-21T10:36:56.707" v="6" actId="1076"/>
        <pc:sldMkLst>
          <pc:docMk/>
          <pc:sldMk cId="1012534398" sldId="383"/>
        </pc:sldMkLst>
        <pc:spChg chg="del">
          <ac:chgData name="Wafa Aboul Hosn" userId="c05cf575-0032-4071-abbd-9572d45320b5" providerId="ADAL" clId="{9EA032DC-D7EB-4593-A4F9-F1AA1139E6C1}" dt="2021-12-21T10:36:43.182" v="0" actId="478"/>
          <ac:spMkLst>
            <pc:docMk/>
            <pc:sldMk cId="1012534398" sldId="383"/>
            <ac:spMk id="5" creationId="{6E375CCE-E55E-4039-9592-AAD511C82D2D}"/>
          </ac:spMkLst>
        </pc:spChg>
        <pc:spChg chg="del mod">
          <ac:chgData name="Wafa Aboul Hosn" userId="c05cf575-0032-4071-abbd-9572d45320b5" providerId="ADAL" clId="{9EA032DC-D7EB-4593-A4F9-F1AA1139E6C1}" dt="2021-12-21T10:36:48.469" v="2" actId="478"/>
          <ac:spMkLst>
            <pc:docMk/>
            <pc:sldMk cId="1012534398" sldId="383"/>
            <ac:spMk id="6" creationId="{DF072FB3-184C-4257-9D0D-3FABA9F04D99}"/>
          </ac:spMkLst>
        </pc:spChg>
        <pc:spChg chg="mod">
          <ac:chgData name="Wafa Aboul Hosn" userId="c05cf575-0032-4071-abbd-9572d45320b5" providerId="ADAL" clId="{9EA032DC-D7EB-4593-A4F9-F1AA1139E6C1}" dt="2021-12-21T10:36:56.707" v="6" actId="1076"/>
          <ac:spMkLst>
            <pc:docMk/>
            <pc:sldMk cId="1012534398" sldId="383"/>
            <ac:spMk id="7" creationId="{8A70EBF6-7F8F-4993-8B64-B82498975B4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dirty="0"/>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1A294B6F-35BF-419A-B394-F3AB77D2F738}" type="datetimeFigureOut">
              <a:rPr lang="ar-SA" smtClean="0"/>
              <a:pPr/>
              <a:t>17/05/1443</a:t>
            </a:fld>
            <a:endParaRPr lang="ar-SA" dirty="0"/>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dirty="0"/>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4E1EF191-E62C-4F95-8EE6-1831047F52E9}" type="slidenum">
              <a:rPr lang="ar-SA" smtClean="0"/>
              <a:pPr/>
              <a:t>‹#›</a:t>
            </a:fld>
            <a:endParaRPr lang="ar-SA" dirty="0"/>
          </a:p>
        </p:txBody>
      </p:sp>
    </p:spTree>
    <p:extLst>
      <p:ext uri="{BB962C8B-B14F-4D97-AF65-F5344CB8AC3E}">
        <p14:creationId xmlns:p14="http://schemas.microsoft.com/office/powerpoint/2010/main" val="31831129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DEA89B-5DE5-4D5B-BA02-82BB5C240C11}" type="datetimeFigureOut">
              <a:rPr lang="fr-FR" smtClean="0"/>
              <a:pPr/>
              <a:t>21/12/2021</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AEBED6-FBC1-45DB-A1AF-FCD16E48BAC6}" type="slidenum">
              <a:rPr lang="fr-FR" smtClean="0"/>
              <a:pPr/>
              <a:t>‹#›</a:t>
            </a:fld>
            <a:endParaRPr lang="fr-FR" dirty="0"/>
          </a:p>
        </p:txBody>
      </p:sp>
    </p:spTree>
    <p:extLst>
      <p:ext uri="{BB962C8B-B14F-4D97-AF65-F5344CB8AC3E}">
        <p14:creationId xmlns:p14="http://schemas.microsoft.com/office/powerpoint/2010/main" val="63583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M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MA"/>
          </a:p>
        </p:txBody>
      </p:sp>
      <p:sp>
        <p:nvSpPr>
          <p:cNvPr id="4" name="Espace réservé de la date 3"/>
          <p:cNvSpPr>
            <a:spLocks noGrp="1"/>
          </p:cNvSpPr>
          <p:nvPr>
            <p:ph type="dt" sz="half" idx="10"/>
          </p:nvPr>
        </p:nvSpPr>
        <p:spPr/>
        <p:txBody>
          <a:bodyPr/>
          <a:lstStyle/>
          <a:p>
            <a:fld id="{78FB89FF-6113-4FC8-A720-9E0F5F1A5DFD}" type="datetime1">
              <a:rPr lang="fr-MA" smtClean="0"/>
              <a:pPr/>
              <a:t>21/12/2021</a:t>
            </a:fld>
            <a:endParaRPr lang="fr-MA" dirty="0"/>
          </a:p>
        </p:txBody>
      </p:sp>
      <p:sp>
        <p:nvSpPr>
          <p:cNvPr id="5" name="Espace réservé du pied de page 4"/>
          <p:cNvSpPr>
            <a:spLocks noGrp="1"/>
          </p:cNvSpPr>
          <p:nvPr>
            <p:ph type="ftr" sz="quarter" idx="11"/>
          </p:nvPr>
        </p:nvSpPr>
        <p:spPr/>
        <p:txBody>
          <a:bodyPr/>
          <a:lstStyle/>
          <a:p>
            <a:endParaRPr lang="fr-MA" dirty="0"/>
          </a:p>
        </p:txBody>
      </p:sp>
      <p:sp>
        <p:nvSpPr>
          <p:cNvPr id="6" name="Espace réservé du numéro de diapositive 5"/>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1543332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MA"/>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e la date 3"/>
          <p:cNvSpPr>
            <a:spLocks noGrp="1"/>
          </p:cNvSpPr>
          <p:nvPr>
            <p:ph type="dt" sz="half" idx="10"/>
          </p:nvPr>
        </p:nvSpPr>
        <p:spPr/>
        <p:txBody>
          <a:bodyPr/>
          <a:lstStyle/>
          <a:p>
            <a:fld id="{6E0FBA28-3711-4B2B-A743-CB458FC4367A}" type="datetime1">
              <a:rPr lang="fr-MA" smtClean="0"/>
              <a:pPr/>
              <a:t>21/12/2021</a:t>
            </a:fld>
            <a:endParaRPr lang="fr-MA" dirty="0"/>
          </a:p>
        </p:txBody>
      </p:sp>
      <p:sp>
        <p:nvSpPr>
          <p:cNvPr id="5" name="Espace réservé du pied de page 4"/>
          <p:cNvSpPr>
            <a:spLocks noGrp="1"/>
          </p:cNvSpPr>
          <p:nvPr>
            <p:ph type="ftr" sz="quarter" idx="11"/>
          </p:nvPr>
        </p:nvSpPr>
        <p:spPr/>
        <p:txBody>
          <a:bodyPr/>
          <a:lstStyle/>
          <a:p>
            <a:endParaRPr lang="fr-MA" dirty="0"/>
          </a:p>
        </p:txBody>
      </p:sp>
      <p:sp>
        <p:nvSpPr>
          <p:cNvPr id="6" name="Espace réservé du numéro de diapositive 5"/>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2370488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M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e la date 3"/>
          <p:cNvSpPr>
            <a:spLocks noGrp="1"/>
          </p:cNvSpPr>
          <p:nvPr>
            <p:ph type="dt" sz="half" idx="10"/>
          </p:nvPr>
        </p:nvSpPr>
        <p:spPr/>
        <p:txBody>
          <a:bodyPr/>
          <a:lstStyle/>
          <a:p>
            <a:fld id="{2E6A56B4-472E-4DD8-B46E-C910E1DFE552}" type="datetime1">
              <a:rPr lang="fr-MA" smtClean="0"/>
              <a:pPr/>
              <a:t>21/12/2021</a:t>
            </a:fld>
            <a:endParaRPr lang="fr-MA" dirty="0"/>
          </a:p>
        </p:txBody>
      </p:sp>
      <p:sp>
        <p:nvSpPr>
          <p:cNvPr id="5" name="Espace réservé du pied de page 4"/>
          <p:cNvSpPr>
            <a:spLocks noGrp="1"/>
          </p:cNvSpPr>
          <p:nvPr>
            <p:ph type="ftr" sz="quarter" idx="11"/>
          </p:nvPr>
        </p:nvSpPr>
        <p:spPr/>
        <p:txBody>
          <a:bodyPr/>
          <a:lstStyle/>
          <a:p>
            <a:endParaRPr lang="fr-MA" dirty="0"/>
          </a:p>
        </p:txBody>
      </p:sp>
      <p:sp>
        <p:nvSpPr>
          <p:cNvPr id="6" name="Espace réservé du numéro de diapositive 5"/>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2602080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619613"/>
          </a:xfrm>
        </p:spPr>
        <p:txBody>
          <a:bodyPr>
            <a:normAutofit/>
          </a:bodyPr>
          <a:lstStyle>
            <a:lvl1pPr>
              <a:defRPr sz="3200">
                <a:solidFill>
                  <a:schemeClr val="accent5">
                    <a:lumMod val="75000"/>
                  </a:schemeClr>
                </a:solidFill>
                <a:latin typeface="Arial Black" panose="020B0A04020102020204" pitchFamily="34" charset="0"/>
              </a:defRPr>
            </a:lvl1pPr>
          </a:lstStyle>
          <a:p>
            <a:r>
              <a:rPr lang="fr-FR" dirty="0"/>
              <a:t>Modifiez le style du titre</a:t>
            </a:r>
            <a:endParaRPr lang="fr-MA" dirty="0"/>
          </a:p>
        </p:txBody>
      </p:sp>
      <p:sp>
        <p:nvSpPr>
          <p:cNvPr id="3" name="Espace réservé du contenu 2"/>
          <p:cNvSpPr>
            <a:spLocks noGrp="1"/>
          </p:cNvSpPr>
          <p:nvPr>
            <p:ph idx="1"/>
          </p:nvPr>
        </p:nvSpPr>
        <p:spPr>
          <a:xfrm>
            <a:off x="1315616" y="1164492"/>
            <a:ext cx="10038184" cy="5012471"/>
          </a:xfrm>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MA" dirty="0"/>
          </a:p>
        </p:txBody>
      </p:sp>
      <p:sp>
        <p:nvSpPr>
          <p:cNvPr id="4" name="Espace réservé de la date 3"/>
          <p:cNvSpPr>
            <a:spLocks noGrp="1"/>
          </p:cNvSpPr>
          <p:nvPr>
            <p:ph type="dt" sz="half" idx="10"/>
          </p:nvPr>
        </p:nvSpPr>
        <p:spPr/>
        <p:txBody>
          <a:bodyPr/>
          <a:lstStyle/>
          <a:p>
            <a:fld id="{04C4EE09-86B0-454A-867A-5AFD8005C928}" type="datetime1">
              <a:rPr lang="fr-MA" smtClean="0"/>
              <a:pPr/>
              <a:t>21/12/2021</a:t>
            </a:fld>
            <a:endParaRPr lang="fr-MA" dirty="0"/>
          </a:p>
        </p:txBody>
      </p:sp>
      <p:sp>
        <p:nvSpPr>
          <p:cNvPr id="5" name="Espace réservé du pied de page 4"/>
          <p:cNvSpPr>
            <a:spLocks noGrp="1"/>
          </p:cNvSpPr>
          <p:nvPr>
            <p:ph type="ftr" sz="quarter" idx="11"/>
          </p:nvPr>
        </p:nvSpPr>
        <p:spPr/>
        <p:txBody>
          <a:bodyPr/>
          <a:lstStyle/>
          <a:p>
            <a:endParaRPr lang="fr-MA" dirty="0"/>
          </a:p>
        </p:txBody>
      </p:sp>
      <p:sp>
        <p:nvSpPr>
          <p:cNvPr id="6" name="Espace réservé du numéro de diapositive 5"/>
          <p:cNvSpPr>
            <a:spLocks noGrp="1"/>
          </p:cNvSpPr>
          <p:nvPr>
            <p:ph type="sldNum" sz="quarter" idx="12"/>
          </p:nvPr>
        </p:nvSpPr>
        <p:spPr>
          <a:xfrm>
            <a:off x="11122089" y="6356350"/>
            <a:ext cx="877077" cy="365125"/>
          </a:xfrm>
        </p:spPr>
        <p:txBody>
          <a:bodyPr/>
          <a:lstStyle>
            <a:lvl1pPr>
              <a:defRPr sz="1000" b="1">
                <a:latin typeface="Candara" panose="020E0502030303020204" pitchFamily="34" charset="0"/>
              </a:defRPr>
            </a:lvl1p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176686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M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5448BB62-5A05-4C07-9D90-F97E6955A2B7}" type="datetime1">
              <a:rPr lang="fr-MA" smtClean="0"/>
              <a:pPr/>
              <a:t>21/12/2021</a:t>
            </a:fld>
            <a:endParaRPr lang="fr-MA" dirty="0"/>
          </a:p>
        </p:txBody>
      </p:sp>
      <p:sp>
        <p:nvSpPr>
          <p:cNvPr id="5" name="Espace réservé du pied de page 4"/>
          <p:cNvSpPr>
            <a:spLocks noGrp="1"/>
          </p:cNvSpPr>
          <p:nvPr>
            <p:ph type="ftr" sz="quarter" idx="11"/>
          </p:nvPr>
        </p:nvSpPr>
        <p:spPr/>
        <p:txBody>
          <a:bodyPr/>
          <a:lstStyle/>
          <a:p>
            <a:endParaRPr lang="fr-MA" dirty="0"/>
          </a:p>
        </p:txBody>
      </p:sp>
      <p:sp>
        <p:nvSpPr>
          <p:cNvPr id="6" name="Espace réservé du numéro de diapositive 5"/>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339339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MA"/>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5" name="Espace réservé de la date 4"/>
          <p:cNvSpPr>
            <a:spLocks noGrp="1"/>
          </p:cNvSpPr>
          <p:nvPr>
            <p:ph type="dt" sz="half" idx="10"/>
          </p:nvPr>
        </p:nvSpPr>
        <p:spPr/>
        <p:txBody>
          <a:bodyPr/>
          <a:lstStyle/>
          <a:p>
            <a:fld id="{524F5635-2F8B-48F7-A417-BA758BFFBA75}" type="datetime1">
              <a:rPr lang="fr-MA" smtClean="0"/>
              <a:pPr/>
              <a:t>21/12/2021</a:t>
            </a:fld>
            <a:endParaRPr lang="fr-MA" dirty="0"/>
          </a:p>
        </p:txBody>
      </p:sp>
      <p:sp>
        <p:nvSpPr>
          <p:cNvPr id="6" name="Espace réservé du pied de page 5"/>
          <p:cNvSpPr>
            <a:spLocks noGrp="1"/>
          </p:cNvSpPr>
          <p:nvPr>
            <p:ph type="ftr" sz="quarter" idx="11"/>
          </p:nvPr>
        </p:nvSpPr>
        <p:spPr/>
        <p:txBody>
          <a:bodyPr/>
          <a:lstStyle/>
          <a:p>
            <a:endParaRPr lang="fr-MA" dirty="0"/>
          </a:p>
        </p:txBody>
      </p:sp>
      <p:sp>
        <p:nvSpPr>
          <p:cNvPr id="7" name="Espace réservé du numéro de diapositive 6"/>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1819319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M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7" name="Espace réservé de la date 6"/>
          <p:cNvSpPr>
            <a:spLocks noGrp="1"/>
          </p:cNvSpPr>
          <p:nvPr>
            <p:ph type="dt" sz="half" idx="10"/>
          </p:nvPr>
        </p:nvSpPr>
        <p:spPr/>
        <p:txBody>
          <a:bodyPr/>
          <a:lstStyle/>
          <a:p>
            <a:fld id="{49782B57-A5D8-4DB2-B5E6-CB325E432E19}" type="datetime1">
              <a:rPr lang="fr-MA" smtClean="0"/>
              <a:pPr/>
              <a:t>21/12/2021</a:t>
            </a:fld>
            <a:endParaRPr lang="fr-MA" dirty="0"/>
          </a:p>
        </p:txBody>
      </p:sp>
      <p:sp>
        <p:nvSpPr>
          <p:cNvPr id="8" name="Espace réservé du pied de page 7"/>
          <p:cNvSpPr>
            <a:spLocks noGrp="1"/>
          </p:cNvSpPr>
          <p:nvPr>
            <p:ph type="ftr" sz="quarter" idx="11"/>
          </p:nvPr>
        </p:nvSpPr>
        <p:spPr/>
        <p:txBody>
          <a:bodyPr/>
          <a:lstStyle/>
          <a:p>
            <a:endParaRPr lang="fr-MA" dirty="0"/>
          </a:p>
        </p:txBody>
      </p:sp>
      <p:sp>
        <p:nvSpPr>
          <p:cNvPr id="9" name="Espace réservé du numéro de diapositive 8"/>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139955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MA"/>
          </a:p>
        </p:txBody>
      </p:sp>
      <p:sp>
        <p:nvSpPr>
          <p:cNvPr id="3" name="Espace réservé de la date 2"/>
          <p:cNvSpPr>
            <a:spLocks noGrp="1"/>
          </p:cNvSpPr>
          <p:nvPr>
            <p:ph type="dt" sz="half" idx="10"/>
          </p:nvPr>
        </p:nvSpPr>
        <p:spPr/>
        <p:txBody>
          <a:bodyPr/>
          <a:lstStyle/>
          <a:p>
            <a:fld id="{FB94F40F-A788-40C3-A97C-E89250B1D90B}" type="datetime1">
              <a:rPr lang="fr-MA" smtClean="0"/>
              <a:pPr/>
              <a:t>21/12/2021</a:t>
            </a:fld>
            <a:endParaRPr lang="fr-MA" dirty="0"/>
          </a:p>
        </p:txBody>
      </p:sp>
      <p:sp>
        <p:nvSpPr>
          <p:cNvPr id="4" name="Espace réservé du pied de page 3"/>
          <p:cNvSpPr>
            <a:spLocks noGrp="1"/>
          </p:cNvSpPr>
          <p:nvPr>
            <p:ph type="ftr" sz="quarter" idx="11"/>
          </p:nvPr>
        </p:nvSpPr>
        <p:spPr/>
        <p:txBody>
          <a:bodyPr/>
          <a:lstStyle/>
          <a:p>
            <a:endParaRPr lang="fr-MA" dirty="0"/>
          </a:p>
        </p:txBody>
      </p:sp>
      <p:sp>
        <p:nvSpPr>
          <p:cNvPr id="5" name="Espace réservé du numéro de diapositive 4"/>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2185931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51A0978-7696-409D-AFF6-AB794FFE9B1F}" type="datetime1">
              <a:rPr lang="fr-MA" smtClean="0"/>
              <a:pPr/>
              <a:t>21/12/2021</a:t>
            </a:fld>
            <a:endParaRPr lang="fr-MA" dirty="0"/>
          </a:p>
        </p:txBody>
      </p:sp>
      <p:sp>
        <p:nvSpPr>
          <p:cNvPr id="3" name="Espace réservé du pied de page 2"/>
          <p:cNvSpPr>
            <a:spLocks noGrp="1"/>
          </p:cNvSpPr>
          <p:nvPr>
            <p:ph type="ftr" sz="quarter" idx="11"/>
          </p:nvPr>
        </p:nvSpPr>
        <p:spPr/>
        <p:txBody>
          <a:bodyPr/>
          <a:lstStyle/>
          <a:p>
            <a:endParaRPr lang="fr-MA" dirty="0"/>
          </a:p>
        </p:txBody>
      </p:sp>
      <p:sp>
        <p:nvSpPr>
          <p:cNvPr id="4" name="Espace réservé du numéro de diapositive 3"/>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3691887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M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977A1497-BB84-4E27-B870-3A58FD7B54DB}" type="datetime1">
              <a:rPr lang="fr-MA" smtClean="0"/>
              <a:pPr/>
              <a:t>21/12/2021</a:t>
            </a:fld>
            <a:endParaRPr lang="fr-MA" dirty="0"/>
          </a:p>
        </p:txBody>
      </p:sp>
      <p:sp>
        <p:nvSpPr>
          <p:cNvPr id="6" name="Espace réservé du pied de page 5"/>
          <p:cNvSpPr>
            <a:spLocks noGrp="1"/>
          </p:cNvSpPr>
          <p:nvPr>
            <p:ph type="ftr" sz="quarter" idx="11"/>
          </p:nvPr>
        </p:nvSpPr>
        <p:spPr/>
        <p:txBody>
          <a:bodyPr/>
          <a:lstStyle/>
          <a:p>
            <a:endParaRPr lang="fr-MA" dirty="0"/>
          </a:p>
        </p:txBody>
      </p:sp>
      <p:sp>
        <p:nvSpPr>
          <p:cNvPr id="7" name="Espace réservé du numéro de diapositive 6"/>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1709044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M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MA"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B3C4BAD4-2689-466B-B9C9-7B93A1569176}" type="datetime1">
              <a:rPr lang="fr-MA" smtClean="0"/>
              <a:pPr/>
              <a:t>21/12/2021</a:t>
            </a:fld>
            <a:endParaRPr lang="fr-MA" dirty="0"/>
          </a:p>
        </p:txBody>
      </p:sp>
      <p:sp>
        <p:nvSpPr>
          <p:cNvPr id="6" name="Espace réservé du pied de page 5"/>
          <p:cNvSpPr>
            <a:spLocks noGrp="1"/>
          </p:cNvSpPr>
          <p:nvPr>
            <p:ph type="ftr" sz="quarter" idx="11"/>
          </p:nvPr>
        </p:nvSpPr>
        <p:spPr/>
        <p:txBody>
          <a:bodyPr/>
          <a:lstStyle/>
          <a:p>
            <a:endParaRPr lang="fr-MA" dirty="0"/>
          </a:p>
        </p:txBody>
      </p:sp>
      <p:sp>
        <p:nvSpPr>
          <p:cNvPr id="7" name="Espace réservé du numéro de diapositive 6"/>
          <p:cNvSpPr>
            <a:spLocks noGrp="1"/>
          </p:cNvSpPr>
          <p:nvPr>
            <p:ph type="sldNum" sz="quarter" idx="12"/>
          </p:nvPr>
        </p:nvSpPr>
        <p:spPr/>
        <p:txBody>
          <a:body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616555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M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7FDA4-63E1-4BC3-8879-A5E894F27E1E}" type="datetime1">
              <a:rPr lang="fr-MA" smtClean="0"/>
              <a:pPr/>
              <a:t>21/12/2021</a:t>
            </a:fld>
            <a:endParaRPr lang="fr-MA"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MA"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CFB51-FD5D-4EBD-AA57-16F81F5D6BD6}" type="slidenum">
              <a:rPr lang="fr-MA" smtClean="0"/>
              <a:pPr/>
              <a:t>‹#›</a:t>
            </a:fld>
            <a:endParaRPr lang="fr-MA" dirty="0"/>
          </a:p>
        </p:txBody>
      </p:sp>
    </p:spTree>
    <p:extLst>
      <p:ext uri="{BB962C8B-B14F-4D97-AF65-F5344CB8AC3E}">
        <p14:creationId xmlns:p14="http://schemas.microsoft.com/office/powerpoint/2010/main" val="2051625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CF47897-8207-4554-B651-C676F4EAD364}"/>
              </a:ext>
            </a:extLst>
          </p:cNvPr>
          <p:cNvSpPr>
            <a:spLocks noGrp="1"/>
          </p:cNvSpPr>
          <p:nvPr>
            <p:ph type="sldNum" sz="quarter" idx="12"/>
          </p:nvPr>
        </p:nvSpPr>
        <p:spPr/>
        <p:txBody>
          <a:bodyPr/>
          <a:lstStyle/>
          <a:p>
            <a:fld id="{FD9CFB51-FD5D-4EBD-AA57-16F81F5D6BD6}" type="slidenum">
              <a:rPr lang="fr-MA" smtClean="0"/>
              <a:pPr/>
              <a:t>1</a:t>
            </a:fld>
            <a:endParaRPr lang="fr-MA" dirty="0"/>
          </a:p>
        </p:txBody>
      </p:sp>
      <p:sp>
        <p:nvSpPr>
          <p:cNvPr id="7" name="Rectangle 6">
            <a:extLst>
              <a:ext uri="{FF2B5EF4-FFF2-40B4-BE49-F238E27FC236}">
                <a16:creationId xmlns:a16="http://schemas.microsoft.com/office/drawing/2014/main" id="{8A70EBF6-7F8F-4993-8B64-B82498975B47}"/>
              </a:ext>
            </a:extLst>
          </p:cNvPr>
          <p:cNvSpPr>
            <a:spLocks noChangeArrowheads="1"/>
          </p:cNvSpPr>
          <p:nvPr/>
        </p:nvSpPr>
        <p:spPr bwMode="auto">
          <a:xfrm>
            <a:off x="1494263" y="239619"/>
            <a:ext cx="9367025" cy="1439545"/>
          </a:xfrm>
          <a:prstGeom prst="rect">
            <a:avLst/>
          </a:prstGeom>
          <a:solidFill>
            <a:srgbClr val="001E6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1">
              <a:lnSpc>
                <a:spcPct val="110000"/>
              </a:lnSpc>
              <a:spcBef>
                <a:spcPts val="2400"/>
              </a:spcBef>
              <a:spcAft>
                <a:spcPts val="0"/>
              </a:spcAft>
            </a:pPr>
            <a:r>
              <a:rPr lang="ar-LB" sz="2400" b="1" dirty="0">
                <a:solidFill>
                  <a:srgbClr val="FFFFFF"/>
                </a:solidFill>
                <a:effectLst/>
                <a:latin typeface="Segoe UI Symbol" panose="020B0502040204020203" pitchFamily="34" charset="0"/>
                <a:ea typeface="Arial" panose="020B0604020202020204" pitchFamily="34" charset="0"/>
              </a:rPr>
              <a:t>الفريق العامل المشترك بين الأمانات المعني بالحسابات القومية</a:t>
            </a:r>
            <a:endParaRPr lang="en-US" sz="2400" b="1" dirty="0">
              <a:solidFill>
                <a:srgbClr val="FFFFFF"/>
              </a:solidFill>
              <a:effectLst/>
              <a:latin typeface="Segoe UI Symbol" panose="020B0502040204020203" pitchFamily="34" charset="0"/>
              <a:ea typeface="Arial" panose="020B0604020202020204" pitchFamily="34" charset="0"/>
            </a:endParaRPr>
          </a:p>
        </p:txBody>
      </p:sp>
      <p:sp>
        <p:nvSpPr>
          <p:cNvPr id="10" name="Content Placeholder 1">
            <a:extLst>
              <a:ext uri="{FF2B5EF4-FFF2-40B4-BE49-F238E27FC236}">
                <a16:creationId xmlns:a16="http://schemas.microsoft.com/office/drawing/2014/main" id="{642B3B82-14EA-47B6-93EC-CEB8F4EF68C8}"/>
              </a:ext>
            </a:extLst>
          </p:cNvPr>
          <p:cNvSpPr>
            <a:spLocks noGrp="1"/>
          </p:cNvSpPr>
          <p:nvPr>
            <p:ph idx="1"/>
          </p:nvPr>
        </p:nvSpPr>
        <p:spPr>
          <a:xfrm>
            <a:off x="838200" y="2486024"/>
            <a:ext cx="10515600" cy="3870325"/>
          </a:xfrm>
        </p:spPr>
        <p:txBody>
          <a:bodyPr>
            <a:normAutofit/>
          </a:bodyPr>
          <a:lstStyle/>
          <a:p>
            <a:pPr marL="0" indent="0" algn="ctr" rtl="1">
              <a:spcBef>
                <a:spcPct val="0"/>
              </a:spcBef>
              <a:buNone/>
            </a:pPr>
            <a:r>
              <a:rPr lang="ar-LB" sz="3600" b="1" dirty="0">
                <a:solidFill>
                  <a:schemeClr val="accent5">
                    <a:lumMod val="75000"/>
                  </a:schemeClr>
                </a:solidFill>
                <a:latin typeface="Arial Black" panose="020B0A04020102020204" pitchFamily="34" charset="0"/>
                <a:ea typeface="+mj-ea"/>
                <a:cs typeface="+mj-cs"/>
              </a:rPr>
              <a:t>التمويل الإسلامي في إحصاءات الحسابات القومية والقطاع الخارجي</a:t>
            </a:r>
          </a:p>
          <a:p>
            <a:pPr marL="0" indent="0" algn="ctr" rtl="1">
              <a:spcBef>
                <a:spcPct val="0"/>
              </a:spcBef>
              <a:buNone/>
            </a:pPr>
            <a:endParaRPr lang="en-US" sz="3600" dirty="0">
              <a:solidFill>
                <a:srgbClr val="009CDE"/>
              </a:solidFill>
              <a:latin typeface="Arial Black" panose="020B0A04020102020204" pitchFamily="34" charset="0"/>
              <a:ea typeface="+mj-ea"/>
              <a:cs typeface="+mj-cs"/>
            </a:endParaRPr>
          </a:p>
          <a:p>
            <a:pPr marL="0" indent="0" algn="ctr" rtl="1">
              <a:spcBef>
                <a:spcPct val="0"/>
              </a:spcBef>
              <a:buNone/>
            </a:pPr>
            <a:r>
              <a:rPr lang="ar-LB" sz="3000" b="1" dirty="0">
                <a:solidFill>
                  <a:srgbClr val="009CDE"/>
                </a:solidFill>
                <a:latin typeface="Arial Black" panose="020B0A04020102020204" pitchFamily="34" charset="0"/>
                <a:ea typeface="+mj-ea"/>
                <a:cs typeface="+mj-cs"/>
              </a:rPr>
              <a:t>المصطلحات الخاصة بإيرادات الاستثمار للودائع الإسلامية والقروض وسندات الدين</a:t>
            </a:r>
            <a:endParaRPr lang="en-US" b="1" dirty="0">
              <a:solidFill>
                <a:schemeClr val="accent1">
                  <a:lumMod val="75000"/>
                </a:schemeClr>
              </a:solidFill>
              <a:latin typeface="Arial Black" panose="020B0604020202020204" pitchFamily="34" charset="0"/>
            </a:endParaRPr>
          </a:p>
          <a:p>
            <a:pPr marL="0" indent="0" algn="ctr" rtl="1">
              <a:spcBef>
                <a:spcPct val="0"/>
              </a:spcBef>
              <a:buClrTx/>
              <a:buNone/>
            </a:pPr>
            <a:endParaRPr lang="en-US" sz="2900" dirty="0">
              <a:solidFill>
                <a:schemeClr val="accent5">
                  <a:lumMod val="75000"/>
                </a:schemeClr>
              </a:solidFill>
              <a:latin typeface="Arial Black" panose="020B0A04020102020204" pitchFamily="34" charset="0"/>
              <a:ea typeface="+mj-ea"/>
              <a:cs typeface="+mj-cs"/>
            </a:endParaRPr>
          </a:p>
          <a:p>
            <a:pPr marL="0" indent="0" algn="ctr" rtl="1">
              <a:spcBef>
                <a:spcPct val="0"/>
              </a:spcBef>
              <a:buClrTx/>
              <a:buNone/>
            </a:pPr>
            <a:r>
              <a:rPr lang="ar-LB" sz="2600" b="1" dirty="0">
                <a:solidFill>
                  <a:schemeClr val="bg2">
                    <a:lumMod val="50000"/>
                  </a:schemeClr>
                </a:solidFill>
                <a:latin typeface="Arial Black" panose="020B0A04020102020204" pitchFamily="34" charset="0"/>
                <a:ea typeface="+mj-ea"/>
                <a:cs typeface="+mj-cs"/>
              </a:rPr>
              <a:t>ندوة عبر الإنترنت والاستشارات العالمية</a:t>
            </a:r>
          </a:p>
          <a:p>
            <a:pPr marL="0" indent="0" algn="ctr" rtl="1">
              <a:spcBef>
                <a:spcPct val="0"/>
              </a:spcBef>
              <a:buClrTx/>
              <a:buNone/>
            </a:pPr>
            <a:r>
              <a:rPr lang="ar-LB" sz="2600" b="1" dirty="0">
                <a:solidFill>
                  <a:schemeClr val="bg2">
                    <a:lumMod val="50000"/>
                  </a:schemeClr>
                </a:solidFill>
                <a:latin typeface="Arial Black" panose="020B0A04020102020204" pitchFamily="34" charset="0"/>
                <a:ea typeface="+mj-ea"/>
                <a:cs typeface="+mj-cs"/>
              </a:rPr>
              <a:t>16 كانون الأول/ديسمبر 2021</a:t>
            </a:r>
          </a:p>
          <a:p>
            <a:pPr marL="0" indent="0" algn="ctr" rtl="1">
              <a:spcBef>
                <a:spcPct val="0"/>
              </a:spcBef>
              <a:buClrTx/>
              <a:buNone/>
            </a:pPr>
            <a:endParaRPr lang="ar-LB" sz="2600" dirty="0">
              <a:solidFill>
                <a:schemeClr val="bg2">
                  <a:lumMod val="50000"/>
                </a:schemeClr>
              </a:solidFill>
              <a:latin typeface="Arial Black" panose="020B0A04020102020204" pitchFamily="34" charset="0"/>
              <a:ea typeface="+mj-ea"/>
              <a:cs typeface="+mj-cs"/>
            </a:endParaRPr>
          </a:p>
          <a:p>
            <a:pPr marL="0" indent="0" algn="ctr" rtl="1">
              <a:spcBef>
                <a:spcPct val="0"/>
              </a:spcBef>
              <a:buClrTx/>
              <a:buNone/>
            </a:pPr>
            <a:r>
              <a:rPr lang="ar-LB" sz="2200" b="1" dirty="0">
                <a:solidFill>
                  <a:schemeClr val="bg2">
                    <a:lumMod val="50000"/>
                  </a:schemeClr>
                </a:solidFill>
                <a:latin typeface="Arial Black" panose="020B0A04020102020204" pitchFamily="34" charset="0"/>
                <a:ea typeface="+mj-ea"/>
                <a:cs typeface="+mj-cs"/>
              </a:rPr>
              <a:t>تقديم: نورحياتي الرازي</a:t>
            </a:r>
            <a:endParaRPr lang="en-MY" b="1" dirty="0"/>
          </a:p>
        </p:txBody>
      </p:sp>
    </p:spTree>
    <p:extLst>
      <p:ext uri="{BB962C8B-B14F-4D97-AF65-F5344CB8AC3E}">
        <p14:creationId xmlns:p14="http://schemas.microsoft.com/office/powerpoint/2010/main" val="1012534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DBBDF-355B-47DD-A628-631DE56AEC42}"/>
              </a:ext>
            </a:extLst>
          </p:cNvPr>
          <p:cNvSpPr>
            <a:spLocks noGrp="1"/>
          </p:cNvSpPr>
          <p:nvPr>
            <p:ph type="title"/>
          </p:nvPr>
        </p:nvSpPr>
        <p:spPr>
          <a:xfrm>
            <a:off x="838200" y="791845"/>
            <a:ext cx="10515600" cy="619613"/>
          </a:xfrm>
        </p:spPr>
        <p:txBody>
          <a:bodyPr>
            <a:normAutofit/>
          </a:bodyPr>
          <a:lstStyle/>
          <a:p>
            <a:pPr algn="r" rtl="1"/>
            <a:r>
              <a:rPr lang="ar-LB" sz="2900" b="1" dirty="0"/>
              <a:t>الملخص</a:t>
            </a:r>
            <a:endParaRPr lang="en-MY" sz="2900" b="1" dirty="0"/>
          </a:p>
        </p:txBody>
      </p:sp>
      <p:sp>
        <p:nvSpPr>
          <p:cNvPr id="3" name="Content Placeholder 2">
            <a:extLst>
              <a:ext uri="{FF2B5EF4-FFF2-40B4-BE49-F238E27FC236}">
                <a16:creationId xmlns:a16="http://schemas.microsoft.com/office/drawing/2014/main" id="{766B2F23-C99E-48EA-B391-1A26F5B73C5D}"/>
              </a:ext>
            </a:extLst>
          </p:cNvPr>
          <p:cNvSpPr>
            <a:spLocks noGrp="1"/>
          </p:cNvSpPr>
          <p:nvPr>
            <p:ph idx="1"/>
          </p:nvPr>
        </p:nvSpPr>
        <p:spPr>
          <a:xfrm>
            <a:off x="1036320" y="1666240"/>
            <a:ext cx="10317480" cy="4510723"/>
          </a:xfrm>
        </p:spPr>
        <p:txBody>
          <a:bodyPr/>
          <a:lstStyle/>
          <a:p>
            <a:pPr lvl="1" indent="-685800" algn="r" rtl="1">
              <a:spcBef>
                <a:spcPts val="1200"/>
              </a:spcBef>
              <a:spcAft>
                <a:spcPts val="1200"/>
              </a:spcAft>
              <a:buFont typeface="Wingdings" panose="05000000000000000000" pitchFamily="2" charset="2"/>
              <a:buChar char="q"/>
            </a:pPr>
            <a:r>
              <a:rPr lang="ar-LB" sz="2900" dirty="0">
                <a:solidFill>
                  <a:schemeClr val="accent5">
                    <a:lumMod val="75000"/>
                  </a:schemeClr>
                </a:solidFill>
                <a:latin typeface="Arial Black" panose="020B0A04020102020204" pitchFamily="34" charset="0"/>
                <a:ea typeface="+mj-ea"/>
                <a:cs typeface="+mj-cs"/>
              </a:rPr>
              <a:t>الخلفية</a:t>
            </a:r>
          </a:p>
          <a:p>
            <a:pPr lvl="1" indent="-685800" algn="r" rtl="1">
              <a:spcBef>
                <a:spcPts val="1200"/>
              </a:spcBef>
              <a:spcAft>
                <a:spcPts val="1200"/>
              </a:spcAft>
              <a:buFont typeface="Wingdings" panose="05000000000000000000" pitchFamily="2" charset="2"/>
              <a:buChar char="q"/>
            </a:pPr>
            <a:r>
              <a:rPr lang="ar-LB" sz="2900" dirty="0">
                <a:solidFill>
                  <a:schemeClr val="accent5">
                    <a:lumMod val="75000"/>
                  </a:schemeClr>
                </a:solidFill>
                <a:latin typeface="Arial Black" panose="020B0A04020102020204" pitchFamily="34" charset="0"/>
                <a:ea typeface="+mj-ea"/>
                <a:cs typeface="+mj-cs"/>
              </a:rPr>
              <a:t>قضايا للمناقشة</a:t>
            </a:r>
          </a:p>
          <a:p>
            <a:pPr lvl="1" indent="-685800" algn="r" rtl="1">
              <a:spcBef>
                <a:spcPts val="1200"/>
              </a:spcBef>
              <a:spcAft>
                <a:spcPts val="1200"/>
              </a:spcAft>
              <a:buFont typeface="Wingdings" panose="05000000000000000000" pitchFamily="2" charset="2"/>
              <a:buChar char="q"/>
            </a:pPr>
            <a:r>
              <a:rPr lang="ar-LB" sz="2900" dirty="0">
                <a:solidFill>
                  <a:schemeClr val="accent5">
                    <a:lumMod val="75000"/>
                  </a:schemeClr>
                </a:solidFill>
                <a:latin typeface="Arial Black" panose="020B0A04020102020204" pitchFamily="34" charset="0"/>
                <a:ea typeface="+mj-ea"/>
                <a:cs typeface="+mj-cs"/>
              </a:rPr>
              <a:t>التوصيات</a:t>
            </a:r>
          </a:p>
          <a:p>
            <a:pPr lvl="1" indent="-685800" algn="r" rtl="1">
              <a:spcBef>
                <a:spcPts val="1200"/>
              </a:spcBef>
              <a:spcAft>
                <a:spcPts val="1200"/>
              </a:spcAft>
              <a:buFont typeface="Wingdings" panose="05000000000000000000" pitchFamily="2" charset="2"/>
              <a:buChar char="q"/>
            </a:pPr>
            <a:r>
              <a:rPr lang="ar-LB" sz="2900" dirty="0">
                <a:solidFill>
                  <a:schemeClr val="accent5">
                    <a:lumMod val="75000"/>
                  </a:schemeClr>
                </a:solidFill>
                <a:latin typeface="Arial Black" panose="020B0A04020102020204" pitchFamily="34" charset="0"/>
                <a:ea typeface="+mj-ea"/>
                <a:cs typeface="+mj-cs"/>
              </a:rPr>
              <a:t>أسئلة للتشاور العالمي</a:t>
            </a:r>
            <a:endParaRPr lang="en-MY" dirty="0"/>
          </a:p>
        </p:txBody>
      </p:sp>
      <p:sp>
        <p:nvSpPr>
          <p:cNvPr id="4" name="Slide Number Placeholder 3">
            <a:extLst>
              <a:ext uri="{FF2B5EF4-FFF2-40B4-BE49-F238E27FC236}">
                <a16:creationId xmlns:a16="http://schemas.microsoft.com/office/drawing/2014/main" id="{5E2D80E4-87A2-4CB7-B70E-DCF0843149D3}"/>
              </a:ext>
            </a:extLst>
          </p:cNvPr>
          <p:cNvSpPr>
            <a:spLocks noGrp="1"/>
          </p:cNvSpPr>
          <p:nvPr>
            <p:ph type="sldNum" sz="quarter" idx="12"/>
          </p:nvPr>
        </p:nvSpPr>
        <p:spPr/>
        <p:txBody>
          <a:bodyPr/>
          <a:lstStyle/>
          <a:p>
            <a:fld id="{FD9CFB51-FD5D-4EBD-AA57-16F81F5D6BD6}" type="slidenum">
              <a:rPr lang="fr-MA" smtClean="0"/>
              <a:pPr/>
              <a:t>2</a:t>
            </a:fld>
            <a:endParaRPr lang="fr-MA" dirty="0"/>
          </a:p>
        </p:txBody>
      </p:sp>
    </p:spTree>
    <p:extLst>
      <p:ext uri="{BB962C8B-B14F-4D97-AF65-F5344CB8AC3E}">
        <p14:creationId xmlns:p14="http://schemas.microsoft.com/office/powerpoint/2010/main" val="193698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F0169-1DFA-4F2E-AD69-D3D76C855703}"/>
              </a:ext>
            </a:extLst>
          </p:cNvPr>
          <p:cNvSpPr>
            <a:spLocks noGrp="1"/>
          </p:cNvSpPr>
          <p:nvPr>
            <p:ph type="title"/>
          </p:nvPr>
        </p:nvSpPr>
        <p:spPr>
          <a:xfrm>
            <a:off x="387274" y="131371"/>
            <a:ext cx="10515600" cy="1165995"/>
          </a:xfrm>
        </p:spPr>
        <p:txBody>
          <a:bodyPr>
            <a:normAutofit/>
          </a:bodyPr>
          <a:lstStyle/>
          <a:p>
            <a:pPr algn="r" rtl="1"/>
            <a:r>
              <a:rPr lang="ar-LB" sz="3100" b="1" dirty="0"/>
              <a:t>قضايا للمناقشة</a:t>
            </a:r>
            <a:br>
              <a:rPr lang="en-US" dirty="0"/>
            </a:br>
            <a:r>
              <a:rPr lang="ar-LB" sz="2200" b="1" dirty="0">
                <a:solidFill>
                  <a:srgbClr val="009CDE"/>
                </a:solidFill>
              </a:rPr>
              <a:t>مصطلحات عائد الاستثمار للودائع الإسلامية والقروض وسندات الدين</a:t>
            </a:r>
            <a:endParaRPr lang="en-MY" sz="3100" b="1" dirty="0"/>
          </a:p>
        </p:txBody>
      </p:sp>
      <p:sp>
        <p:nvSpPr>
          <p:cNvPr id="4" name="Slide Number Placeholder 3">
            <a:extLst>
              <a:ext uri="{FF2B5EF4-FFF2-40B4-BE49-F238E27FC236}">
                <a16:creationId xmlns:a16="http://schemas.microsoft.com/office/drawing/2014/main" id="{EB156FF5-F112-4EEB-9A52-8653C3C9EC5C}"/>
              </a:ext>
            </a:extLst>
          </p:cNvPr>
          <p:cNvSpPr>
            <a:spLocks noGrp="1"/>
          </p:cNvSpPr>
          <p:nvPr>
            <p:ph type="sldNum" sz="quarter" idx="12"/>
          </p:nvPr>
        </p:nvSpPr>
        <p:spPr/>
        <p:txBody>
          <a:bodyPr/>
          <a:lstStyle/>
          <a:p>
            <a:fld id="{FD9CFB51-FD5D-4EBD-AA57-16F81F5D6BD6}" type="slidenum">
              <a:rPr lang="fr-MA" smtClean="0"/>
              <a:pPr/>
              <a:t>3</a:t>
            </a:fld>
            <a:endParaRPr lang="fr-MA" dirty="0"/>
          </a:p>
        </p:txBody>
      </p:sp>
      <p:pic>
        <p:nvPicPr>
          <p:cNvPr id="5" name="Image 3">
            <a:extLst>
              <a:ext uri="{FF2B5EF4-FFF2-40B4-BE49-F238E27FC236}">
                <a16:creationId xmlns:a16="http://schemas.microsoft.com/office/drawing/2014/main" id="{D8AD03DB-4451-4E47-87FF-01AD099EF70F}"/>
              </a:ext>
            </a:extLst>
          </p:cNvPr>
          <p:cNvPicPr>
            <a:picLocks noChangeAspect="1"/>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2587" t="3565" r="12043" b="3462"/>
          <a:stretch/>
        </p:blipFill>
        <p:spPr>
          <a:xfrm>
            <a:off x="10943214" y="131371"/>
            <a:ext cx="900000" cy="1036607"/>
          </a:xfrm>
          <a:prstGeom prst="rect">
            <a:avLst/>
          </a:prstGeom>
        </p:spPr>
      </p:pic>
      <p:sp>
        <p:nvSpPr>
          <p:cNvPr id="7" name="TextBox 6">
            <a:extLst>
              <a:ext uri="{FF2B5EF4-FFF2-40B4-BE49-F238E27FC236}">
                <a16:creationId xmlns:a16="http://schemas.microsoft.com/office/drawing/2014/main" id="{64C65528-24BE-4019-8E1D-F76119F9EEC9}"/>
              </a:ext>
            </a:extLst>
          </p:cNvPr>
          <p:cNvSpPr txBox="1"/>
          <p:nvPr/>
        </p:nvSpPr>
        <p:spPr>
          <a:xfrm>
            <a:off x="798786" y="1130675"/>
            <a:ext cx="10594428" cy="5262979"/>
          </a:xfrm>
          <a:prstGeom prst="rect">
            <a:avLst/>
          </a:prstGeom>
          <a:noFill/>
        </p:spPr>
        <p:txBody>
          <a:bodyPr wrap="square">
            <a:spAutoFit/>
          </a:bodyPr>
          <a:lstStyle/>
          <a:p>
            <a:pPr marL="342900" indent="-342900" algn="r" rtl="1">
              <a:buFont typeface="Wingdings" panose="05000000000000000000" pitchFamily="2" charset="2"/>
              <a:buChar char="q"/>
            </a:pPr>
            <a:r>
              <a:rPr lang="ar-LB" sz="2400" dirty="0">
                <a:solidFill>
                  <a:schemeClr val="accent2">
                    <a:lumMod val="75000"/>
                  </a:schemeClr>
                </a:solidFill>
              </a:rPr>
              <a:t>(القضية 1.1) </a:t>
            </a:r>
            <a:r>
              <a:rPr lang="en-US" sz="2400" dirty="0" err="1"/>
              <a:t>مصطلحات</a:t>
            </a:r>
            <a:r>
              <a:rPr lang="en-US" sz="2400" dirty="0"/>
              <a:t> </a:t>
            </a:r>
            <a:r>
              <a:rPr lang="en-US" sz="2400" dirty="0" err="1"/>
              <a:t>لوصف</a:t>
            </a:r>
            <a:r>
              <a:rPr lang="en-US" sz="2400" dirty="0"/>
              <a:t> </a:t>
            </a:r>
            <a:r>
              <a:rPr lang="en-US" sz="2400" dirty="0" err="1"/>
              <a:t>عوائد</a:t>
            </a:r>
            <a:r>
              <a:rPr lang="en-US" sz="2400" dirty="0"/>
              <a:t> </a:t>
            </a:r>
            <a:r>
              <a:rPr lang="en-US" sz="2400" dirty="0" err="1"/>
              <a:t>الفوائد</a:t>
            </a:r>
            <a:r>
              <a:rPr lang="en-US" sz="2400" dirty="0"/>
              <a:t> </a:t>
            </a:r>
            <a:r>
              <a:rPr lang="en-US" sz="2400" dirty="0" err="1"/>
              <a:t>على</a:t>
            </a:r>
            <a:r>
              <a:rPr lang="en-US" sz="2400" dirty="0"/>
              <a:t> </a:t>
            </a:r>
            <a:r>
              <a:rPr lang="en-US" sz="2400" dirty="0" err="1"/>
              <a:t>بعض</a:t>
            </a:r>
            <a:r>
              <a:rPr lang="en-US" sz="2400" dirty="0"/>
              <a:t> </a:t>
            </a:r>
            <a:r>
              <a:rPr lang="en-US" sz="2400" dirty="0" err="1"/>
              <a:t>أدوات</a:t>
            </a:r>
            <a:r>
              <a:rPr lang="en-US" sz="2400" dirty="0"/>
              <a:t> </a:t>
            </a:r>
            <a:r>
              <a:rPr lang="en-US" sz="2400" dirty="0" err="1"/>
              <a:t>الدين</a:t>
            </a:r>
            <a:r>
              <a:rPr lang="en-US" sz="2400" dirty="0"/>
              <a:t> </a:t>
            </a:r>
            <a:r>
              <a:rPr lang="en-US" sz="2400" dirty="0" err="1"/>
              <a:t>الإسلامية</a:t>
            </a:r>
            <a:r>
              <a:rPr lang="en-US" sz="2400" dirty="0"/>
              <a:t> </a:t>
            </a:r>
            <a:r>
              <a:rPr lang="ar-LB" sz="2400" dirty="0"/>
              <a:t>(</a:t>
            </a:r>
            <a:r>
              <a:rPr lang="en-US" sz="2400" dirty="0" err="1"/>
              <a:t>مثل</a:t>
            </a:r>
            <a:r>
              <a:rPr lang="en-US" sz="2400" dirty="0"/>
              <a:t> </a:t>
            </a:r>
            <a:r>
              <a:rPr lang="en-US" sz="2400" dirty="0" err="1"/>
              <a:t>الودائع</a:t>
            </a:r>
            <a:r>
              <a:rPr lang="en-US" sz="2400" dirty="0"/>
              <a:t> </a:t>
            </a:r>
            <a:r>
              <a:rPr lang="en-US" sz="2400" dirty="0" err="1"/>
              <a:t>الإسلامية</a:t>
            </a:r>
            <a:r>
              <a:rPr lang="en-US" sz="2400" dirty="0"/>
              <a:t> </a:t>
            </a:r>
            <a:r>
              <a:rPr lang="en-US" sz="2400" dirty="0" err="1"/>
              <a:t>والقروض</a:t>
            </a:r>
            <a:r>
              <a:rPr lang="en-US" sz="2400" dirty="0"/>
              <a:t> </a:t>
            </a:r>
            <a:r>
              <a:rPr lang="en-US" sz="2400" dirty="0" err="1"/>
              <a:t>وسندات</a:t>
            </a:r>
            <a:r>
              <a:rPr lang="en-US" sz="2400" dirty="0"/>
              <a:t> </a:t>
            </a:r>
            <a:r>
              <a:rPr lang="en-US" sz="2400" dirty="0" err="1"/>
              <a:t>الدين</a:t>
            </a:r>
            <a:r>
              <a:rPr lang="ar-LB" sz="2400" dirty="0"/>
              <a:t>)</a:t>
            </a:r>
            <a:r>
              <a:rPr lang="en-US" sz="2400" dirty="0"/>
              <a:t>؛</a:t>
            </a:r>
            <a:endParaRPr lang="ar-LB" sz="2400" dirty="0"/>
          </a:p>
          <a:p>
            <a:pPr marL="573088" indent="-342900" algn="r" rtl="1">
              <a:buFont typeface="Wingdings" panose="05000000000000000000" pitchFamily="2" charset="2"/>
              <a:buChar char="Ø"/>
            </a:pPr>
            <a:r>
              <a:rPr lang="en-US" sz="2400" dirty="0" err="1"/>
              <a:t>يبدو</a:t>
            </a:r>
            <a:r>
              <a:rPr lang="en-US" sz="2400" dirty="0"/>
              <a:t> </a:t>
            </a:r>
            <a:r>
              <a:rPr lang="en-US" sz="2400" dirty="0" err="1"/>
              <a:t>أن</a:t>
            </a:r>
            <a:r>
              <a:rPr lang="en-US" sz="2400" dirty="0"/>
              <a:t> </a:t>
            </a:r>
            <a:r>
              <a:rPr lang="en-US" sz="2400" dirty="0" err="1"/>
              <a:t>تصنيف</a:t>
            </a:r>
            <a:r>
              <a:rPr lang="en-US" sz="2400" dirty="0"/>
              <a:t> </a:t>
            </a:r>
            <a:r>
              <a:rPr lang="en-US" sz="2400" dirty="0" err="1"/>
              <a:t>نظام</a:t>
            </a:r>
            <a:r>
              <a:rPr lang="en-US" sz="2400" dirty="0"/>
              <a:t> </a:t>
            </a:r>
            <a:r>
              <a:rPr lang="en-US" sz="2400" dirty="0" err="1"/>
              <a:t>الحسابات</a:t>
            </a:r>
            <a:r>
              <a:rPr lang="en-US" sz="2400" dirty="0"/>
              <a:t> </a:t>
            </a:r>
            <a:r>
              <a:rPr lang="en-US" sz="2400" dirty="0" err="1"/>
              <a:t>القومية</a:t>
            </a:r>
            <a:r>
              <a:rPr lang="en-US" sz="2400" dirty="0"/>
              <a:t> </a:t>
            </a:r>
            <a:r>
              <a:rPr lang="en-US" sz="2400" dirty="0" err="1"/>
              <a:t>على</a:t>
            </a:r>
            <a:r>
              <a:rPr lang="en-US" sz="2400" dirty="0"/>
              <a:t> </a:t>
            </a:r>
            <a:r>
              <a:rPr lang="en-US" sz="2400" dirty="0" err="1"/>
              <a:t>أنه</a:t>
            </a:r>
            <a:r>
              <a:rPr lang="en-US" sz="2400" dirty="0"/>
              <a:t> "</a:t>
            </a:r>
            <a:r>
              <a:rPr lang="en-US" sz="2400" b="1" dirty="0" err="1"/>
              <a:t>فائدة</a:t>
            </a:r>
            <a:r>
              <a:rPr lang="en-US" sz="2400" dirty="0"/>
              <a:t>" </a:t>
            </a:r>
            <a:r>
              <a:rPr lang="en-US" sz="2400" dirty="0" err="1"/>
              <a:t>غير</a:t>
            </a:r>
            <a:r>
              <a:rPr lang="en-US" sz="2400" dirty="0"/>
              <a:t> </a:t>
            </a:r>
            <a:r>
              <a:rPr lang="en-US" sz="2400" dirty="0" err="1"/>
              <a:t>متسق</a:t>
            </a:r>
            <a:r>
              <a:rPr lang="en-US" sz="2400" dirty="0"/>
              <a:t> </a:t>
            </a:r>
            <a:r>
              <a:rPr lang="en-US" sz="2400" dirty="0" err="1"/>
              <a:t>مع</a:t>
            </a:r>
            <a:r>
              <a:rPr lang="en-US" sz="2400" dirty="0"/>
              <a:t> </a:t>
            </a:r>
            <a:r>
              <a:rPr lang="en-US" sz="2400" dirty="0" err="1"/>
              <a:t>حظر</a:t>
            </a:r>
            <a:r>
              <a:rPr lang="en-US" sz="2400" dirty="0"/>
              <a:t> "</a:t>
            </a:r>
            <a:r>
              <a:rPr lang="en-US" sz="2400" dirty="0" err="1"/>
              <a:t>الربا</a:t>
            </a:r>
            <a:r>
              <a:rPr lang="en-US" sz="2400" dirty="0"/>
              <a:t>"</a:t>
            </a:r>
            <a:r>
              <a:rPr lang="ar-LB" sz="2400" dirty="0"/>
              <a:t> (</a:t>
            </a:r>
            <a:r>
              <a:rPr lang="en-US" sz="2400" dirty="0" err="1"/>
              <a:t>يُترجم</a:t>
            </a:r>
            <a:r>
              <a:rPr lang="en-US" sz="2400" dirty="0"/>
              <a:t> </a:t>
            </a:r>
            <a:r>
              <a:rPr lang="en-US" sz="2400" dirty="0" err="1"/>
              <a:t>عادةً</a:t>
            </a:r>
            <a:r>
              <a:rPr lang="en-US" sz="2400" dirty="0"/>
              <a:t> </a:t>
            </a:r>
            <a:r>
              <a:rPr lang="en-US" sz="2400" dirty="0" err="1"/>
              <a:t>باسم</a:t>
            </a:r>
            <a:r>
              <a:rPr lang="en-US" sz="2400" dirty="0"/>
              <a:t> "</a:t>
            </a:r>
            <a:r>
              <a:rPr lang="en-US" sz="2400" dirty="0" err="1"/>
              <a:t>فائدة</a:t>
            </a:r>
            <a:r>
              <a:rPr lang="ar-LB" sz="2400" dirty="0"/>
              <a:t>)</a:t>
            </a:r>
            <a:r>
              <a:rPr lang="en-US" sz="2400" dirty="0"/>
              <a:t>" </a:t>
            </a:r>
            <a:r>
              <a:rPr lang="en-US" sz="2400" dirty="0" err="1"/>
              <a:t>في</a:t>
            </a:r>
            <a:r>
              <a:rPr lang="en-US" sz="2400" dirty="0"/>
              <a:t> </a:t>
            </a:r>
            <a:r>
              <a:rPr lang="en-US" sz="2400" dirty="0" err="1"/>
              <a:t>الشريعة</a:t>
            </a:r>
            <a:r>
              <a:rPr lang="en-US" sz="2400" dirty="0"/>
              <a:t> </a:t>
            </a:r>
            <a:r>
              <a:rPr lang="en-US" sz="2400" dirty="0" err="1"/>
              <a:t>بينما</a:t>
            </a:r>
            <a:r>
              <a:rPr lang="en-US" sz="2400" dirty="0"/>
              <a:t> </a:t>
            </a:r>
            <a:r>
              <a:rPr lang="en-US" sz="2400" dirty="0" err="1"/>
              <a:t>قد</a:t>
            </a:r>
            <a:r>
              <a:rPr lang="en-US" sz="2400" dirty="0"/>
              <a:t> </a:t>
            </a:r>
            <a:r>
              <a:rPr lang="en-US" sz="2400" dirty="0" err="1"/>
              <a:t>تمثل</a:t>
            </a:r>
            <a:r>
              <a:rPr lang="en-US" sz="2400" dirty="0"/>
              <a:t> </a:t>
            </a:r>
            <a:r>
              <a:rPr lang="en-US" sz="2400" dirty="0" err="1"/>
              <a:t>هذه</a:t>
            </a:r>
            <a:r>
              <a:rPr lang="en-US" sz="2400" dirty="0"/>
              <a:t> </a:t>
            </a:r>
            <a:r>
              <a:rPr lang="en-US" sz="2400" dirty="0" err="1"/>
              <a:t>العائدات</a:t>
            </a:r>
            <a:r>
              <a:rPr lang="en-US" sz="2400" dirty="0"/>
              <a:t> </a:t>
            </a:r>
            <a:r>
              <a:rPr lang="en-US" sz="2400" dirty="0" err="1"/>
              <a:t>مفهومًا</a:t>
            </a:r>
            <a:r>
              <a:rPr lang="en-US" sz="2400" dirty="0"/>
              <a:t> </a:t>
            </a:r>
            <a:r>
              <a:rPr lang="en-US" sz="2400" dirty="0" err="1"/>
              <a:t>أوسع</a:t>
            </a:r>
            <a:r>
              <a:rPr lang="en-US" sz="2400" dirty="0"/>
              <a:t> </a:t>
            </a:r>
            <a:r>
              <a:rPr lang="en-US" sz="2400" dirty="0" err="1"/>
              <a:t>قد</a:t>
            </a:r>
            <a:r>
              <a:rPr lang="en-US" sz="2400" dirty="0"/>
              <a:t> </a:t>
            </a:r>
            <a:r>
              <a:rPr lang="en-US" sz="2400" dirty="0" err="1"/>
              <a:t>يشمل</a:t>
            </a:r>
            <a:r>
              <a:rPr lang="en-US" sz="2400" dirty="0"/>
              <a:t> </a:t>
            </a:r>
            <a:r>
              <a:rPr lang="en-US" sz="2400" dirty="0" err="1"/>
              <a:t>ميزات</a:t>
            </a:r>
            <a:r>
              <a:rPr lang="en-US" sz="2400" dirty="0"/>
              <a:t> </a:t>
            </a:r>
            <a:r>
              <a:rPr lang="en-US" sz="2400" dirty="0" err="1"/>
              <a:t>مثل</a:t>
            </a:r>
            <a:r>
              <a:rPr lang="en-US" sz="2400" dirty="0"/>
              <a:t> </a:t>
            </a:r>
            <a:r>
              <a:rPr lang="en-US" sz="2400" dirty="0" err="1"/>
              <a:t>حقوق</a:t>
            </a:r>
            <a:r>
              <a:rPr lang="en-US" sz="2400" dirty="0"/>
              <a:t> </a:t>
            </a:r>
            <a:r>
              <a:rPr lang="en-US" sz="2400" dirty="0" err="1"/>
              <a:t>الملكية</a:t>
            </a:r>
            <a:r>
              <a:rPr lang="en-US" sz="2400" dirty="0"/>
              <a:t> </a:t>
            </a:r>
            <a:r>
              <a:rPr lang="en-US" sz="2400" dirty="0" err="1"/>
              <a:t>أو</a:t>
            </a:r>
            <a:r>
              <a:rPr lang="en-US" sz="2400" dirty="0"/>
              <a:t> </a:t>
            </a:r>
            <a:r>
              <a:rPr lang="en-US" sz="2400" dirty="0" err="1"/>
              <a:t>التأجير</a:t>
            </a:r>
            <a:r>
              <a:rPr lang="en-US" sz="2400" dirty="0"/>
              <a:t> </a:t>
            </a:r>
            <a:r>
              <a:rPr lang="en-US" sz="2400" dirty="0" err="1"/>
              <a:t>أو</a:t>
            </a:r>
            <a:r>
              <a:rPr lang="en-US" sz="2400" dirty="0"/>
              <a:t> </a:t>
            </a:r>
            <a:r>
              <a:rPr lang="en-US" sz="2400" dirty="0" err="1"/>
              <a:t>المبيعات</a:t>
            </a:r>
            <a:endParaRPr lang="ar-LB" sz="2400" dirty="0"/>
          </a:p>
          <a:p>
            <a:pPr marL="573088" indent="-342900" algn="r" rtl="1">
              <a:buFont typeface="Wingdings" panose="05000000000000000000" pitchFamily="2" charset="2"/>
              <a:buChar char="Ø"/>
            </a:pPr>
            <a:r>
              <a:rPr lang="en-US" sz="2400" dirty="0" err="1"/>
              <a:t>في</a:t>
            </a:r>
            <a:r>
              <a:rPr lang="en-US" sz="2400" dirty="0"/>
              <a:t> </a:t>
            </a:r>
            <a:r>
              <a:rPr lang="en-US" sz="2400" dirty="0" err="1"/>
              <a:t>الأصل</a:t>
            </a:r>
            <a:r>
              <a:rPr lang="en-US" sz="2400" dirty="0"/>
              <a:t>، </a:t>
            </a:r>
            <a:r>
              <a:rPr lang="en-US" sz="2400" dirty="0" err="1"/>
              <a:t>هناك</a:t>
            </a:r>
            <a:r>
              <a:rPr lang="en-US" sz="2400" dirty="0"/>
              <a:t> </a:t>
            </a:r>
            <a:r>
              <a:rPr lang="en-US" sz="2400" dirty="0" err="1"/>
              <a:t>مصطلحان</a:t>
            </a:r>
            <a:r>
              <a:rPr lang="en-US" sz="2400" dirty="0"/>
              <a:t> </a:t>
            </a:r>
            <a:r>
              <a:rPr lang="en-US" sz="2400" dirty="0" err="1"/>
              <a:t>مقترحان</a:t>
            </a:r>
            <a:r>
              <a:rPr lang="ar-LB" sz="2400" dirty="0"/>
              <a:t>: </a:t>
            </a:r>
            <a:r>
              <a:rPr lang="en-US" sz="2400" b="1" dirty="0"/>
              <a:t>"</a:t>
            </a:r>
            <a:r>
              <a:rPr lang="en-US" sz="2400" b="1" dirty="0" err="1"/>
              <a:t>الفوائد</a:t>
            </a:r>
            <a:r>
              <a:rPr lang="en-US" sz="2400" b="1" dirty="0"/>
              <a:t> </a:t>
            </a:r>
            <a:r>
              <a:rPr lang="en-US" sz="2400" b="1" dirty="0" err="1"/>
              <a:t>وعوائد</a:t>
            </a:r>
            <a:r>
              <a:rPr lang="en-US" sz="2400" b="1" dirty="0"/>
              <a:t> </a:t>
            </a:r>
            <a:r>
              <a:rPr lang="en-US" sz="2400" b="1" dirty="0" err="1"/>
              <a:t>الاستثمار</a:t>
            </a:r>
            <a:r>
              <a:rPr lang="en-US" sz="2400" b="1" dirty="0"/>
              <a:t> </a:t>
            </a:r>
            <a:r>
              <a:rPr lang="en-US" sz="2400" b="1" dirty="0" err="1"/>
              <a:t>المماثلة</a:t>
            </a:r>
            <a:r>
              <a:rPr lang="en-US" sz="2400" b="1" dirty="0"/>
              <a:t>" </a:t>
            </a:r>
            <a:r>
              <a:rPr lang="ar-LB" sz="2400" dirty="0"/>
              <a:t>و</a:t>
            </a:r>
            <a:r>
              <a:rPr lang="en-US" sz="2400" b="1" dirty="0"/>
              <a:t> "</a:t>
            </a:r>
            <a:r>
              <a:rPr lang="en-US" sz="2400" b="1" dirty="0" err="1"/>
              <a:t>دخل</a:t>
            </a:r>
            <a:r>
              <a:rPr lang="en-US" sz="2400" b="1" dirty="0"/>
              <a:t> </a:t>
            </a:r>
            <a:r>
              <a:rPr lang="en-US" sz="2400" b="1" dirty="0" err="1"/>
              <a:t>التمويل</a:t>
            </a:r>
            <a:r>
              <a:rPr lang="en-US" sz="2400" b="1" dirty="0"/>
              <a:t> </a:t>
            </a:r>
            <a:r>
              <a:rPr lang="en-US" sz="2400" b="1" dirty="0" err="1"/>
              <a:t>والاستثمار</a:t>
            </a:r>
            <a:r>
              <a:rPr lang="en-US" sz="2400" dirty="0"/>
              <a:t>"</a:t>
            </a:r>
            <a:endParaRPr lang="ar-LB" sz="2400" dirty="0"/>
          </a:p>
          <a:p>
            <a:pPr marL="342900" indent="-342900" algn="r" rtl="1">
              <a:buFont typeface="Wingdings" panose="05000000000000000000" pitchFamily="2" charset="2"/>
              <a:buChar char="q"/>
            </a:pPr>
            <a:r>
              <a:rPr lang="ar-LB" sz="2400" dirty="0">
                <a:solidFill>
                  <a:schemeClr val="accent2">
                    <a:lumMod val="75000"/>
                  </a:schemeClr>
                </a:solidFill>
              </a:rPr>
              <a:t>(القضية 1.2) </a:t>
            </a:r>
            <a:r>
              <a:rPr lang="en-US" sz="2400" dirty="0" err="1"/>
              <a:t>عرض</a:t>
            </a:r>
            <a:r>
              <a:rPr lang="en-US" sz="2400" dirty="0"/>
              <a:t> </a:t>
            </a:r>
            <a:r>
              <a:rPr lang="en-US" sz="2400" dirty="0" err="1"/>
              <a:t>تقديمي</a:t>
            </a:r>
            <a:r>
              <a:rPr lang="en-US" sz="2400" dirty="0"/>
              <a:t> </a:t>
            </a:r>
            <a:r>
              <a:rPr lang="en-US" sz="2400" dirty="0" err="1"/>
              <a:t>للعائدات</a:t>
            </a:r>
            <a:r>
              <a:rPr lang="en-US" sz="2400" dirty="0"/>
              <a:t> </a:t>
            </a:r>
            <a:r>
              <a:rPr lang="en-US" sz="2400" dirty="0" err="1"/>
              <a:t>المشابهة</a:t>
            </a:r>
            <a:r>
              <a:rPr lang="en-US" sz="2400" dirty="0"/>
              <a:t> </a:t>
            </a:r>
            <a:r>
              <a:rPr lang="en-US" sz="2400" dirty="0" err="1"/>
              <a:t>للفائدة</a:t>
            </a:r>
            <a:r>
              <a:rPr lang="en-US" sz="2400" dirty="0"/>
              <a:t> </a:t>
            </a:r>
            <a:r>
              <a:rPr lang="en-US" sz="2400" dirty="0" err="1"/>
              <a:t>في</a:t>
            </a:r>
            <a:r>
              <a:rPr lang="en-US" sz="2400" dirty="0"/>
              <a:t> SNA و BPM </a:t>
            </a:r>
            <a:r>
              <a:rPr lang="en-US" sz="2400" dirty="0" err="1"/>
              <a:t>المحدثين</a:t>
            </a:r>
            <a:r>
              <a:rPr lang="en-US" sz="2400" dirty="0"/>
              <a:t>، </a:t>
            </a:r>
            <a:r>
              <a:rPr lang="en-US" sz="2400" dirty="0" err="1"/>
              <a:t>خياران</a:t>
            </a:r>
            <a:r>
              <a:rPr lang="en-US" sz="2400" dirty="0"/>
              <a:t>:</a:t>
            </a:r>
            <a:endParaRPr lang="ar-LB" sz="2400" dirty="0"/>
          </a:p>
          <a:p>
            <a:pPr marL="573088" indent="-342900" algn="r" rtl="1">
              <a:buFont typeface="Wingdings" panose="05000000000000000000" pitchFamily="2" charset="2"/>
              <a:buChar char="Ø"/>
            </a:pPr>
            <a:r>
              <a:rPr lang="en-US" sz="2400" b="1" dirty="0" err="1"/>
              <a:t>تعيين</a:t>
            </a:r>
            <a:r>
              <a:rPr lang="en-US" sz="2400" b="1" dirty="0"/>
              <a:t> </a:t>
            </a:r>
            <a:r>
              <a:rPr lang="en-US" sz="2400" b="1" dirty="0" err="1"/>
              <a:t>رمز</a:t>
            </a:r>
            <a:r>
              <a:rPr lang="en-US" sz="2400" b="1" dirty="0"/>
              <a:t> </a:t>
            </a:r>
            <a:r>
              <a:rPr lang="en-US" sz="2400" b="1" dirty="0" err="1"/>
              <a:t>منفصل</a:t>
            </a:r>
            <a:r>
              <a:rPr lang="en-US" sz="2400" b="1" dirty="0"/>
              <a:t> </a:t>
            </a:r>
            <a:r>
              <a:rPr lang="en-US" sz="2400" dirty="0" err="1"/>
              <a:t>لهذه</a:t>
            </a:r>
            <a:r>
              <a:rPr lang="en-US" sz="2400" dirty="0"/>
              <a:t> </a:t>
            </a:r>
            <a:r>
              <a:rPr lang="en-US" sz="2400" dirty="0" err="1"/>
              <a:t>العائدات</a:t>
            </a:r>
            <a:r>
              <a:rPr lang="en-US" sz="2400" dirty="0"/>
              <a:t> </a:t>
            </a:r>
            <a:r>
              <a:rPr lang="en-US" sz="2400" dirty="0" err="1"/>
              <a:t>ضمن</a:t>
            </a:r>
            <a:r>
              <a:rPr lang="en-US" sz="2400" dirty="0"/>
              <a:t> </a:t>
            </a:r>
            <a:r>
              <a:rPr lang="en-US" sz="2400" dirty="0" err="1"/>
              <a:t>الفائدة</a:t>
            </a:r>
            <a:r>
              <a:rPr lang="en-US" sz="2400" dirty="0"/>
              <a:t> (D41)</a:t>
            </a:r>
            <a:endParaRPr lang="ar-LB" sz="2400" dirty="0"/>
          </a:p>
          <a:p>
            <a:pPr marL="573088" indent="-342900" algn="r" rtl="1">
              <a:buFont typeface="Wingdings" panose="05000000000000000000" pitchFamily="2" charset="2"/>
              <a:buChar char="Ø"/>
            </a:pPr>
            <a:r>
              <a:rPr lang="en-US" sz="2400" b="1" dirty="0" err="1"/>
              <a:t>احتف</a:t>
            </a:r>
            <a:r>
              <a:rPr lang="ar-LB" sz="2400" b="1" dirty="0"/>
              <a:t>ا</a:t>
            </a:r>
            <a:r>
              <a:rPr lang="en-US" sz="2400" b="1" dirty="0"/>
              <a:t>ظ </a:t>
            </a:r>
            <a:r>
              <a:rPr lang="en-US" sz="2400" b="1" dirty="0" err="1"/>
              <a:t>بالتصنيف</a:t>
            </a:r>
            <a:r>
              <a:rPr lang="en-US" sz="2400" b="1" dirty="0"/>
              <a:t> </a:t>
            </a:r>
            <a:r>
              <a:rPr lang="en-US" sz="2400" b="1" dirty="0" err="1"/>
              <a:t>الحالي</a:t>
            </a:r>
            <a:r>
              <a:rPr lang="en-US" sz="2400" b="1" dirty="0"/>
              <a:t> </a:t>
            </a:r>
            <a:r>
              <a:rPr lang="en-US" sz="2400" dirty="0" err="1"/>
              <a:t>لإيرادات</a:t>
            </a:r>
            <a:r>
              <a:rPr lang="en-US" sz="2400" dirty="0"/>
              <a:t> </a:t>
            </a:r>
            <a:r>
              <a:rPr lang="en-US" sz="2400" dirty="0" err="1"/>
              <a:t>الاستثمار</a:t>
            </a:r>
            <a:r>
              <a:rPr lang="en-US" sz="2400" dirty="0"/>
              <a:t> </a:t>
            </a:r>
            <a:r>
              <a:rPr lang="en-US" sz="2400" dirty="0" err="1"/>
              <a:t>للعوائد</a:t>
            </a:r>
            <a:r>
              <a:rPr lang="en-US" sz="2400" dirty="0"/>
              <a:t> </a:t>
            </a:r>
            <a:r>
              <a:rPr lang="en-US" sz="2400" dirty="0" err="1"/>
              <a:t>الإسلامية</a:t>
            </a:r>
            <a:r>
              <a:rPr lang="en-US" sz="2400" dirty="0"/>
              <a:t>، </a:t>
            </a:r>
            <a:r>
              <a:rPr lang="en-US" sz="2400" dirty="0" err="1"/>
              <a:t>ولكن</a:t>
            </a:r>
            <a:r>
              <a:rPr lang="en-US" sz="2400" dirty="0"/>
              <a:t> </a:t>
            </a:r>
            <a:r>
              <a:rPr lang="en-US" sz="2400" dirty="0" err="1"/>
              <a:t>مع</a:t>
            </a:r>
            <a:r>
              <a:rPr lang="en-US" sz="2400" dirty="0"/>
              <a:t> </a:t>
            </a:r>
            <a:r>
              <a:rPr lang="en-US" sz="2400" dirty="0" err="1"/>
              <a:t>إعطاء</a:t>
            </a:r>
            <a:r>
              <a:rPr lang="en-US" sz="2400" dirty="0"/>
              <a:t> </a:t>
            </a:r>
            <a:r>
              <a:rPr lang="en-US" sz="2400" dirty="0" err="1"/>
              <a:t>الاقتصادات</a:t>
            </a:r>
            <a:r>
              <a:rPr lang="en-US" sz="2400" dirty="0"/>
              <a:t> </a:t>
            </a:r>
            <a:r>
              <a:rPr lang="en-US" sz="2400" dirty="0" err="1"/>
              <a:t>ذات</a:t>
            </a:r>
            <a:r>
              <a:rPr lang="en-US" sz="2400" dirty="0"/>
              <a:t> </a:t>
            </a:r>
            <a:r>
              <a:rPr lang="en-US" sz="2400" dirty="0" err="1"/>
              <a:t>الأنشطة</a:t>
            </a:r>
            <a:r>
              <a:rPr lang="en-US" sz="2400" dirty="0"/>
              <a:t> </a:t>
            </a:r>
            <a:r>
              <a:rPr lang="en-US" sz="2400" dirty="0" err="1"/>
              <a:t>المالية</a:t>
            </a:r>
            <a:r>
              <a:rPr lang="en-US" sz="2400" dirty="0"/>
              <a:t> </a:t>
            </a:r>
            <a:r>
              <a:rPr lang="en-US" sz="2400" dirty="0" err="1"/>
              <a:t>الإسلامية</a:t>
            </a:r>
            <a:r>
              <a:rPr lang="en-US" sz="2400" dirty="0"/>
              <a:t> </a:t>
            </a:r>
            <a:r>
              <a:rPr lang="en-US" sz="2400" dirty="0" err="1"/>
              <a:t>الهامة</a:t>
            </a:r>
            <a:r>
              <a:rPr lang="en-US" sz="2400" dirty="0"/>
              <a:t> </a:t>
            </a:r>
            <a:r>
              <a:rPr lang="en-US" sz="2400" dirty="0" err="1"/>
              <a:t>خيار</a:t>
            </a:r>
            <a:r>
              <a:rPr lang="en-US" sz="2400" dirty="0"/>
              <a:t> </a:t>
            </a:r>
            <a:r>
              <a:rPr lang="en-US" sz="2400" dirty="0" err="1"/>
              <a:t>إنشاء</a:t>
            </a:r>
            <a:r>
              <a:rPr lang="en-US" sz="2400" dirty="0"/>
              <a:t> </a:t>
            </a:r>
            <a:r>
              <a:rPr lang="en-US" sz="2400" dirty="0" err="1"/>
              <a:t>فئة</a:t>
            </a:r>
            <a:r>
              <a:rPr lang="en-US" sz="2400" dirty="0"/>
              <a:t> </a:t>
            </a:r>
            <a:r>
              <a:rPr lang="en-US" sz="2400" dirty="0" err="1"/>
              <a:t>فرعية</a:t>
            </a:r>
            <a:r>
              <a:rPr lang="en-US" sz="2400" dirty="0"/>
              <a:t> </a:t>
            </a:r>
            <a:r>
              <a:rPr lang="en-US" sz="2400" dirty="0" err="1"/>
              <a:t>ضمن</a:t>
            </a:r>
            <a:r>
              <a:rPr lang="en-US" sz="2400" dirty="0"/>
              <a:t> </a:t>
            </a:r>
            <a:r>
              <a:rPr lang="en-US" sz="2400" dirty="0" err="1"/>
              <a:t>الفائدة</a:t>
            </a:r>
            <a:r>
              <a:rPr lang="ar-LB" sz="2400" dirty="0"/>
              <a:t> (</a:t>
            </a:r>
            <a:r>
              <a:rPr lang="en-US" sz="2400" dirty="0"/>
              <a:t>D41</a:t>
            </a:r>
            <a:r>
              <a:rPr lang="ar-LB" sz="2400" dirty="0"/>
              <a:t>)</a:t>
            </a:r>
            <a:r>
              <a:rPr lang="en-US" sz="2400" dirty="0"/>
              <a:t> </a:t>
            </a:r>
            <a:endParaRPr lang="ar-LB" sz="2400" dirty="0"/>
          </a:p>
          <a:p>
            <a:pPr marL="342900" indent="-342900" algn="r" rtl="1">
              <a:buFont typeface="Wingdings" panose="05000000000000000000" pitchFamily="2" charset="2"/>
              <a:buChar char="q"/>
            </a:pPr>
            <a:r>
              <a:rPr lang="ar-LB" sz="2400" dirty="0">
                <a:solidFill>
                  <a:schemeClr val="accent2">
                    <a:lumMod val="75000"/>
                  </a:schemeClr>
                </a:solidFill>
              </a:rPr>
              <a:t>(القضية 1.3) </a:t>
            </a:r>
            <a:r>
              <a:rPr lang="en-US" sz="2400" dirty="0" err="1"/>
              <a:t>التغييرات</a:t>
            </a:r>
            <a:r>
              <a:rPr lang="en-US" sz="2400" dirty="0"/>
              <a:t> </a:t>
            </a:r>
            <a:r>
              <a:rPr lang="en-US" sz="2400" dirty="0" err="1"/>
              <a:t>المقترحة</a:t>
            </a:r>
            <a:r>
              <a:rPr lang="en-US" sz="2400" dirty="0"/>
              <a:t> </a:t>
            </a:r>
            <a:r>
              <a:rPr lang="en-US" sz="2400" dirty="0" err="1"/>
              <a:t>على</a:t>
            </a:r>
            <a:r>
              <a:rPr lang="en-US" sz="2400" dirty="0"/>
              <a:t> </a:t>
            </a:r>
            <a:r>
              <a:rPr lang="en-US" sz="2400" dirty="0" err="1"/>
              <a:t>الفقرات</a:t>
            </a:r>
            <a:r>
              <a:rPr lang="en-US" sz="2400" dirty="0"/>
              <a:t> </a:t>
            </a:r>
            <a:r>
              <a:rPr lang="en-US" sz="2400" dirty="0" err="1"/>
              <a:t>ذات</a:t>
            </a:r>
            <a:r>
              <a:rPr lang="en-US" sz="2400" dirty="0"/>
              <a:t> </a:t>
            </a:r>
            <a:r>
              <a:rPr lang="en-US" sz="2400" dirty="0" err="1"/>
              <a:t>الصلة</a:t>
            </a:r>
            <a:r>
              <a:rPr lang="en-US" sz="2400" dirty="0"/>
              <a:t> </a:t>
            </a:r>
            <a:r>
              <a:rPr lang="en-US" sz="2400" dirty="0" err="1"/>
              <a:t>في</a:t>
            </a:r>
            <a:r>
              <a:rPr lang="en-US" sz="2400" dirty="0"/>
              <a:t> 2008 SNA وBPM6 </a:t>
            </a:r>
            <a:r>
              <a:rPr lang="ar-LB" sz="2400" dirty="0"/>
              <a:t> </a:t>
            </a:r>
            <a:r>
              <a:rPr lang="en-US" sz="2400" dirty="0" err="1"/>
              <a:t>لتعكس</a:t>
            </a:r>
            <a:r>
              <a:rPr lang="en-US" sz="2400" dirty="0"/>
              <a:t> </a:t>
            </a:r>
            <a:r>
              <a:rPr lang="en-US" sz="2400" dirty="0" err="1"/>
              <a:t>هذه</a:t>
            </a:r>
            <a:r>
              <a:rPr lang="en-US" sz="2400" dirty="0"/>
              <a:t> </a:t>
            </a:r>
            <a:r>
              <a:rPr lang="en-US" sz="2400" dirty="0" err="1"/>
              <a:t>العائدات</a:t>
            </a:r>
            <a:r>
              <a:rPr lang="en-US" sz="2400" dirty="0"/>
              <a:t> </a:t>
            </a:r>
            <a:r>
              <a:rPr lang="en-US" sz="2400" dirty="0" err="1"/>
              <a:t>الشبيهة</a:t>
            </a:r>
            <a:r>
              <a:rPr lang="en-US" sz="2400" dirty="0"/>
              <a:t> </a:t>
            </a:r>
            <a:r>
              <a:rPr lang="en-US" sz="2400" dirty="0" err="1"/>
              <a:t>بالفوائد</a:t>
            </a:r>
            <a:endParaRPr lang="ar-LB" sz="2400" dirty="0"/>
          </a:p>
          <a:p>
            <a:pPr marL="573088" indent="-342900" algn="r" rtl="1">
              <a:buFont typeface="Wingdings" panose="05000000000000000000" pitchFamily="2" charset="2"/>
              <a:buChar char="Ø"/>
            </a:pPr>
            <a:r>
              <a:rPr lang="en-US" sz="2400" dirty="0" err="1"/>
              <a:t>فارق</a:t>
            </a:r>
            <a:r>
              <a:rPr lang="en-US" sz="2400" dirty="0"/>
              <a:t> </a:t>
            </a:r>
            <a:r>
              <a:rPr lang="en-US" sz="2400" dirty="0" err="1"/>
              <a:t>بسيط</a:t>
            </a:r>
            <a:r>
              <a:rPr lang="en-US" sz="2400" dirty="0"/>
              <a:t> </a:t>
            </a:r>
            <a:r>
              <a:rPr lang="en-US" sz="2400" dirty="0" err="1"/>
              <a:t>بين</a:t>
            </a:r>
            <a:r>
              <a:rPr lang="en-US" sz="2400" dirty="0"/>
              <a:t> </a:t>
            </a:r>
            <a:r>
              <a:rPr lang="en-US" sz="2400" dirty="0" err="1"/>
              <a:t>الفقرات</a:t>
            </a:r>
            <a:r>
              <a:rPr lang="en-US" sz="2400" dirty="0"/>
              <a:t> </a:t>
            </a:r>
            <a:r>
              <a:rPr lang="en-US" sz="2400" dirty="0" err="1"/>
              <a:t>ذات</a:t>
            </a:r>
            <a:r>
              <a:rPr lang="en-US" sz="2400" dirty="0"/>
              <a:t> </a:t>
            </a:r>
            <a:r>
              <a:rPr lang="en-US" sz="2400" dirty="0" err="1"/>
              <a:t>الصلة</a:t>
            </a:r>
            <a:r>
              <a:rPr lang="en-US" sz="2400" dirty="0"/>
              <a:t> </a:t>
            </a:r>
            <a:r>
              <a:rPr lang="en-US" sz="2400" dirty="0" err="1"/>
              <a:t>في</a:t>
            </a:r>
            <a:r>
              <a:rPr lang="en-US" sz="2400" dirty="0"/>
              <a:t> 2008 SNA </a:t>
            </a:r>
            <a:r>
              <a:rPr lang="ar-LB" sz="2400" dirty="0"/>
              <a:t> </a:t>
            </a:r>
            <a:r>
              <a:rPr lang="en-US" sz="2400" dirty="0"/>
              <a:t>وBPM6 </a:t>
            </a:r>
            <a:r>
              <a:rPr lang="ar-LB" sz="2400" dirty="0"/>
              <a:t> </a:t>
            </a:r>
            <a:r>
              <a:rPr lang="en-US" sz="2400" dirty="0" err="1"/>
              <a:t>لتعكس</a:t>
            </a:r>
            <a:r>
              <a:rPr lang="en-US" sz="2400" dirty="0"/>
              <a:t> </a:t>
            </a:r>
            <a:r>
              <a:rPr lang="en-US" sz="2400" dirty="0" err="1"/>
              <a:t>هذه</a:t>
            </a:r>
            <a:r>
              <a:rPr lang="en-US" sz="2400" dirty="0"/>
              <a:t> </a:t>
            </a:r>
            <a:r>
              <a:rPr lang="en-US" sz="2400" dirty="0" err="1"/>
              <a:t>العائدات</a:t>
            </a:r>
            <a:r>
              <a:rPr lang="en-US" sz="2400" dirty="0"/>
              <a:t> </a:t>
            </a:r>
            <a:r>
              <a:rPr lang="en-US" sz="2400" dirty="0" err="1"/>
              <a:t>الشبيهة</a:t>
            </a:r>
            <a:r>
              <a:rPr lang="en-US" sz="2400" dirty="0"/>
              <a:t> </a:t>
            </a:r>
            <a:r>
              <a:rPr lang="en-US" sz="2400" dirty="0" err="1"/>
              <a:t>بالفوائد</a:t>
            </a:r>
            <a:endParaRPr lang="en-US" sz="2400" dirty="0"/>
          </a:p>
        </p:txBody>
      </p:sp>
    </p:spTree>
    <p:extLst>
      <p:ext uri="{BB962C8B-B14F-4D97-AF65-F5344CB8AC3E}">
        <p14:creationId xmlns:p14="http://schemas.microsoft.com/office/powerpoint/2010/main" val="3772554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4FECD-D586-47E9-8703-01F345AC1ED9}"/>
              </a:ext>
            </a:extLst>
          </p:cNvPr>
          <p:cNvSpPr>
            <a:spLocks noGrp="1"/>
          </p:cNvSpPr>
          <p:nvPr>
            <p:ph type="title"/>
          </p:nvPr>
        </p:nvSpPr>
        <p:spPr>
          <a:xfrm>
            <a:off x="469052" y="182245"/>
            <a:ext cx="10273800" cy="1162867"/>
          </a:xfrm>
        </p:spPr>
        <p:txBody>
          <a:bodyPr>
            <a:normAutofit/>
          </a:bodyPr>
          <a:lstStyle/>
          <a:p>
            <a:pPr algn="r" rtl="1"/>
            <a:r>
              <a:rPr lang="ar-LB" sz="3100" b="1" dirty="0"/>
              <a:t>التوصيات</a:t>
            </a:r>
            <a:br>
              <a:rPr lang="en-US" dirty="0"/>
            </a:br>
            <a:r>
              <a:rPr lang="ar-LB" sz="2200" b="1" dirty="0">
                <a:solidFill>
                  <a:srgbClr val="009CDE"/>
                </a:solidFill>
              </a:rPr>
              <a:t>مصطلحات عائد الاستثمار للودائع الإسلامية والقروض وسندات الدين</a:t>
            </a:r>
            <a:endParaRPr lang="en-MY" dirty="0"/>
          </a:p>
        </p:txBody>
      </p:sp>
      <p:sp>
        <p:nvSpPr>
          <p:cNvPr id="4" name="Slide Number Placeholder 3">
            <a:extLst>
              <a:ext uri="{FF2B5EF4-FFF2-40B4-BE49-F238E27FC236}">
                <a16:creationId xmlns:a16="http://schemas.microsoft.com/office/drawing/2014/main" id="{F25600BA-B197-4F54-91AD-29C1F88DEA15}"/>
              </a:ext>
            </a:extLst>
          </p:cNvPr>
          <p:cNvSpPr>
            <a:spLocks noGrp="1"/>
          </p:cNvSpPr>
          <p:nvPr>
            <p:ph type="sldNum" sz="quarter" idx="12"/>
          </p:nvPr>
        </p:nvSpPr>
        <p:spPr/>
        <p:txBody>
          <a:bodyPr/>
          <a:lstStyle/>
          <a:p>
            <a:fld id="{FD9CFB51-FD5D-4EBD-AA57-16F81F5D6BD6}" type="slidenum">
              <a:rPr lang="fr-MA" smtClean="0"/>
              <a:pPr/>
              <a:t>4</a:t>
            </a:fld>
            <a:endParaRPr lang="fr-MA" dirty="0"/>
          </a:p>
        </p:txBody>
      </p:sp>
      <p:pic>
        <p:nvPicPr>
          <p:cNvPr id="5" name="Image 3">
            <a:extLst>
              <a:ext uri="{FF2B5EF4-FFF2-40B4-BE49-F238E27FC236}">
                <a16:creationId xmlns:a16="http://schemas.microsoft.com/office/drawing/2014/main" id="{9892E681-51B6-431B-830A-00438E2D08B9}"/>
              </a:ext>
            </a:extLst>
          </p:cNvPr>
          <p:cNvPicPr>
            <a:picLocks noChangeAspect="1"/>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2587" t="3565" r="12043" b="3462"/>
          <a:stretch/>
        </p:blipFill>
        <p:spPr>
          <a:xfrm>
            <a:off x="10911235" y="247377"/>
            <a:ext cx="900000" cy="1162867"/>
          </a:xfrm>
          <a:prstGeom prst="rect">
            <a:avLst/>
          </a:prstGeom>
        </p:spPr>
      </p:pic>
      <p:sp>
        <p:nvSpPr>
          <p:cNvPr id="9" name="TextBox 8">
            <a:extLst>
              <a:ext uri="{FF2B5EF4-FFF2-40B4-BE49-F238E27FC236}">
                <a16:creationId xmlns:a16="http://schemas.microsoft.com/office/drawing/2014/main" id="{09A1837F-B532-426E-8DF6-EC141010F663}"/>
              </a:ext>
            </a:extLst>
          </p:cNvPr>
          <p:cNvSpPr txBox="1"/>
          <p:nvPr/>
        </p:nvSpPr>
        <p:spPr>
          <a:xfrm>
            <a:off x="590723" y="1660783"/>
            <a:ext cx="10531366" cy="4832092"/>
          </a:xfrm>
          <a:prstGeom prst="rect">
            <a:avLst/>
          </a:prstGeom>
          <a:noFill/>
        </p:spPr>
        <p:txBody>
          <a:bodyPr wrap="square">
            <a:spAutoFit/>
          </a:bodyPr>
          <a:lstStyle/>
          <a:p>
            <a:pPr marL="342900" indent="-342900" algn="r" rtl="1">
              <a:buFont typeface="Wingdings" panose="05000000000000000000" pitchFamily="2" charset="2"/>
              <a:buChar char="q"/>
            </a:pPr>
            <a:r>
              <a:rPr lang="ar-LB" sz="2200" dirty="0">
                <a:solidFill>
                  <a:schemeClr val="accent2">
                    <a:lumMod val="75000"/>
                  </a:schemeClr>
                </a:solidFill>
              </a:rPr>
              <a:t>(القضية 1.1) </a:t>
            </a:r>
            <a:r>
              <a:rPr lang="ar-LB" sz="2200" dirty="0"/>
              <a:t>مصطلحات لوصف عوائد الفوائد على بعض أدوات الدين الإسلامية (مثل الودائع الإسلامية والقروض وسندات الدين)؛</a:t>
            </a:r>
          </a:p>
          <a:p>
            <a:pPr marL="630238" indent="-342900" algn="r" rtl="1">
              <a:buFont typeface="Wingdings" panose="05000000000000000000" pitchFamily="2" charset="2"/>
              <a:buChar char="Ø"/>
            </a:pPr>
            <a:r>
              <a:rPr lang="ar-LB" sz="2200" b="1" dirty="0"/>
              <a:t>توصي الملاحظات الإرشادية (</a:t>
            </a:r>
            <a:r>
              <a:rPr lang="en-US" sz="2200" b="1" dirty="0"/>
              <a:t>GN</a:t>
            </a:r>
            <a:r>
              <a:rPr lang="ar-LB" sz="2200" b="1" dirty="0"/>
              <a:t>)</a:t>
            </a:r>
            <a:r>
              <a:rPr lang="en-US" sz="2200" b="1" dirty="0"/>
              <a:t> </a:t>
            </a:r>
            <a:r>
              <a:rPr lang="ar-LB" sz="2200" b="1" dirty="0"/>
              <a:t>باستخدام مصطلح "الفوائد والعوائد المماثلة".</a:t>
            </a:r>
          </a:p>
          <a:p>
            <a:pPr marL="630238" indent="-342900" algn="r" rtl="1">
              <a:buFont typeface="Wingdings" panose="05000000000000000000" pitchFamily="2" charset="2"/>
              <a:buChar char="Ø"/>
            </a:pPr>
            <a:r>
              <a:rPr lang="ar-LB" sz="2200" dirty="0"/>
              <a:t>المصطلح "فائدة" يضمن استمرارية المصطلحات الحالية.</a:t>
            </a:r>
          </a:p>
          <a:p>
            <a:pPr marL="630238" indent="-342900" algn="r" rtl="1">
              <a:buFont typeface="Wingdings" panose="05000000000000000000" pitchFamily="2" charset="2"/>
              <a:buChar char="Ø"/>
            </a:pPr>
            <a:r>
              <a:rPr lang="ar-LB" sz="2200" dirty="0"/>
              <a:t>يجب أن يصف الجزء الثاني "العوائد المماثلة" العوائد الأوسع الشبيهة بالفوائد على الودائع الإسلامية والقروض وسندات الدين.</a:t>
            </a:r>
          </a:p>
          <a:p>
            <a:pPr marL="630238" indent="-342900" algn="r" rtl="1">
              <a:buFont typeface="Wingdings" panose="05000000000000000000" pitchFamily="2" charset="2"/>
              <a:buChar char="Ø"/>
            </a:pPr>
            <a:r>
              <a:rPr lang="ar-LB" sz="2200" dirty="0"/>
              <a:t>تجنب أطر التصنيف البديلة.</a:t>
            </a:r>
          </a:p>
          <a:p>
            <a:pPr marL="630238" indent="-342900" algn="r" rtl="1">
              <a:buFont typeface="Wingdings" panose="05000000000000000000" pitchFamily="2" charset="2"/>
              <a:buChar char="Ø"/>
            </a:pPr>
            <a:r>
              <a:rPr lang="ar-LB" sz="2200" dirty="0"/>
              <a:t>تجنب استخدام مصطلح "الاستثمار" الذي له معنى واسع في </a:t>
            </a:r>
            <a:r>
              <a:rPr lang="en-US" sz="2200" dirty="0"/>
              <a:t>FA</a:t>
            </a:r>
            <a:r>
              <a:rPr lang="ar-LB" sz="2200" dirty="0"/>
              <a:t> و </a:t>
            </a:r>
            <a:r>
              <a:rPr lang="en-US" sz="2200" dirty="0"/>
              <a:t>IIP</a:t>
            </a:r>
            <a:r>
              <a:rPr lang="ar-LB" sz="2200" dirty="0"/>
              <a:t>.</a:t>
            </a:r>
          </a:p>
          <a:p>
            <a:pPr marL="342900" indent="-342900" algn="r" rtl="1">
              <a:buFont typeface="Wingdings" panose="05000000000000000000" pitchFamily="2" charset="2"/>
              <a:buChar char="q"/>
            </a:pPr>
            <a:endParaRPr lang="ar-LB" sz="2200" dirty="0">
              <a:solidFill>
                <a:schemeClr val="accent2">
                  <a:lumMod val="75000"/>
                </a:schemeClr>
              </a:solidFill>
            </a:endParaRPr>
          </a:p>
          <a:p>
            <a:pPr marL="342900" indent="-342900" algn="r" rtl="1">
              <a:buFont typeface="Wingdings" panose="05000000000000000000" pitchFamily="2" charset="2"/>
              <a:buChar char="q"/>
            </a:pPr>
            <a:r>
              <a:rPr lang="ar-LB" sz="2200" dirty="0">
                <a:solidFill>
                  <a:schemeClr val="accent2">
                    <a:lumMod val="75000"/>
                  </a:schemeClr>
                </a:solidFill>
              </a:rPr>
              <a:t>(القضية 1.2) </a:t>
            </a:r>
            <a:r>
              <a:rPr lang="ar-LB" sz="2200" dirty="0"/>
              <a:t>تقديم المرتجعات المشابهة للفائدة في </a:t>
            </a:r>
            <a:r>
              <a:rPr lang="en-US" sz="2200" dirty="0"/>
              <a:t>SNA </a:t>
            </a:r>
            <a:r>
              <a:rPr lang="ar-LB" sz="2200" dirty="0"/>
              <a:t>و </a:t>
            </a:r>
            <a:r>
              <a:rPr lang="en-US" sz="2200" dirty="0"/>
              <a:t>BPM </a:t>
            </a:r>
            <a:r>
              <a:rPr lang="ar-LB" sz="2200" dirty="0"/>
              <a:t>المحدثين</a:t>
            </a:r>
            <a:endParaRPr lang="en-US" sz="2200" dirty="0"/>
          </a:p>
          <a:p>
            <a:pPr marL="630238" indent="-342900" algn="r" rtl="1">
              <a:buFont typeface="Wingdings" panose="05000000000000000000" pitchFamily="2" charset="2"/>
              <a:buChar char="Ø"/>
            </a:pPr>
            <a:r>
              <a:rPr lang="ar-LB" sz="2200" b="1" dirty="0"/>
              <a:t>الاحتفاظ بالتصنيف الحالي </a:t>
            </a:r>
            <a:r>
              <a:rPr lang="ar-LB" sz="2200" dirty="0"/>
              <a:t>لإيرادات الاستثمار للعوائد الإسلامية</a:t>
            </a:r>
            <a:endParaRPr lang="en-US" sz="2200" dirty="0"/>
          </a:p>
          <a:p>
            <a:pPr marL="630238" indent="-342900" algn="r" rtl="1">
              <a:buFont typeface="Wingdings" panose="05000000000000000000" pitchFamily="2" charset="2"/>
              <a:buChar char="Ø"/>
            </a:pPr>
            <a:r>
              <a:rPr lang="ar-LB" sz="2200" dirty="0"/>
              <a:t>إعادة تسمية "الفائدة</a:t>
            </a:r>
            <a:r>
              <a:rPr lang="en-US" sz="2200" dirty="0"/>
              <a:t>"</a:t>
            </a:r>
            <a:r>
              <a:rPr lang="ar-LB" sz="2200" dirty="0"/>
              <a:t> (</a:t>
            </a:r>
            <a:r>
              <a:rPr lang="en-US" sz="2200" dirty="0"/>
              <a:t>D41</a:t>
            </a:r>
            <a:r>
              <a:rPr lang="ar-LB" sz="2200" dirty="0"/>
              <a:t>) إلى "الفوائد والعوائد المماثلة" (</a:t>
            </a:r>
            <a:r>
              <a:rPr lang="en-US" sz="2200" dirty="0"/>
              <a:t>D41</a:t>
            </a:r>
            <a:r>
              <a:rPr lang="ar-LB" sz="2200" dirty="0"/>
              <a:t>)</a:t>
            </a:r>
            <a:endParaRPr lang="en-US" sz="2200" dirty="0"/>
          </a:p>
          <a:p>
            <a:pPr marL="630238" indent="-342900" algn="r" rtl="1">
              <a:buFont typeface="Wingdings" panose="05000000000000000000" pitchFamily="2" charset="2"/>
              <a:buChar char="Ø"/>
            </a:pPr>
            <a:r>
              <a:rPr lang="ar-LB" sz="2200" dirty="0"/>
              <a:t>منح الاقتصادات ذات الأنشطة المالية الإسلامية الهامة خيار إنشاء فئة فرعية ضمن الفوائد والعوائد المماثلة (</a:t>
            </a:r>
            <a:r>
              <a:rPr lang="en-US" sz="2200" dirty="0"/>
              <a:t>D41</a:t>
            </a:r>
            <a:r>
              <a:rPr lang="ar-LB" sz="2200" dirty="0"/>
              <a:t>)</a:t>
            </a:r>
            <a:r>
              <a:rPr lang="en-US" sz="2200" dirty="0"/>
              <a:t>، </a:t>
            </a:r>
            <a:r>
              <a:rPr lang="ar-LB" sz="2200" dirty="0"/>
              <a:t>على أن تنعكس على أنها "منها: عوائد الودائع الإسلامية والقروض وسندات الدين".</a:t>
            </a:r>
          </a:p>
        </p:txBody>
      </p:sp>
    </p:spTree>
    <p:extLst>
      <p:ext uri="{BB962C8B-B14F-4D97-AF65-F5344CB8AC3E}">
        <p14:creationId xmlns:p14="http://schemas.microsoft.com/office/powerpoint/2010/main" val="1762569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25600BA-B197-4F54-91AD-29C1F88DEA15}"/>
              </a:ext>
            </a:extLst>
          </p:cNvPr>
          <p:cNvSpPr>
            <a:spLocks noGrp="1"/>
          </p:cNvSpPr>
          <p:nvPr>
            <p:ph type="sldNum" sz="quarter" idx="12"/>
          </p:nvPr>
        </p:nvSpPr>
        <p:spPr/>
        <p:txBody>
          <a:bodyPr/>
          <a:lstStyle/>
          <a:p>
            <a:fld id="{FD9CFB51-FD5D-4EBD-AA57-16F81F5D6BD6}" type="slidenum">
              <a:rPr lang="fr-MA" smtClean="0"/>
              <a:pPr/>
              <a:t>5</a:t>
            </a:fld>
            <a:endParaRPr lang="fr-MA" dirty="0"/>
          </a:p>
        </p:txBody>
      </p:sp>
      <p:pic>
        <p:nvPicPr>
          <p:cNvPr id="5" name="Image 3">
            <a:extLst>
              <a:ext uri="{FF2B5EF4-FFF2-40B4-BE49-F238E27FC236}">
                <a16:creationId xmlns:a16="http://schemas.microsoft.com/office/drawing/2014/main" id="{9892E681-51B6-431B-830A-00438E2D08B9}"/>
              </a:ext>
            </a:extLst>
          </p:cNvPr>
          <p:cNvPicPr>
            <a:picLocks noChangeAspect="1"/>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2587" t="3565" r="12043" b="3462"/>
          <a:stretch/>
        </p:blipFill>
        <p:spPr>
          <a:xfrm>
            <a:off x="9741030" y="232694"/>
            <a:ext cx="900000" cy="966151"/>
          </a:xfrm>
          <a:prstGeom prst="rect">
            <a:avLst/>
          </a:prstGeom>
        </p:spPr>
      </p:pic>
      <p:sp>
        <p:nvSpPr>
          <p:cNvPr id="8" name="TextBox 7">
            <a:extLst>
              <a:ext uri="{FF2B5EF4-FFF2-40B4-BE49-F238E27FC236}">
                <a16:creationId xmlns:a16="http://schemas.microsoft.com/office/drawing/2014/main" id="{C9248DD6-9249-49AF-B1B6-FE2821450036}"/>
              </a:ext>
            </a:extLst>
          </p:cNvPr>
          <p:cNvSpPr txBox="1"/>
          <p:nvPr/>
        </p:nvSpPr>
        <p:spPr>
          <a:xfrm>
            <a:off x="590723" y="1720154"/>
            <a:ext cx="10594428" cy="4801314"/>
          </a:xfrm>
          <a:prstGeom prst="rect">
            <a:avLst/>
          </a:prstGeom>
          <a:noFill/>
        </p:spPr>
        <p:txBody>
          <a:bodyPr wrap="square">
            <a:spAutoFit/>
          </a:bodyPr>
          <a:lstStyle/>
          <a:p>
            <a:pPr marL="342900" indent="-342900" algn="r" rtl="1">
              <a:buFont typeface="Wingdings" panose="05000000000000000000" pitchFamily="2" charset="2"/>
              <a:buChar char="q"/>
            </a:pPr>
            <a:r>
              <a:rPr lang="ar-LB" dirty="0">
                <a:solidFill>
                  <a:schemeClr val="accent2">
                    <a:lumMod val="75000"/>
                  </a:schemeClr>
                </a:solidFill>
              </a:rPr>
              <a:t>(القضية 1.3)</a:t>
            </a:r>
            <a:r>
              <a:rPr lang="ar-LB" dirty="0"/>
              <a:t> التغييرات المقترحة للفقرات ذات الصلة في نظام الحسابات القومية لعام 2008 ودليل ميزان المدفوعات </a:t>
            </a:r>
            <a:r>
              <a:rPr lang="en-US" dirty="0"/>
              <a:t>BPM6</a:t>
            </a:r>
          </a:p>
          <a:p>
            <a:pPr marL="1028700" indent="-342900" algn="r" rtl="1">
              <a:buFont typeface="Wingdings" panose="05000000000000000000" pitchFamily="2" charset="2"/>
              <a:buChar char="Ø"/>
            </a:pPr>
            <a:r>
              <a:rPr lang="ar-LB" dirty="0"/>
              <a:t>تقدم الملاحظات الارشادية (</a:t>
            </a:r>
            <a:r>
              <a:rPr lang="en-US" dirty="0"/>
              <a:t>GN</a:t>
            </a:r>
            <a:r>
              <a:rPr lang="ar-LB" dirty="0"/>
              <a:t>) توصية لتغيير / الفروق الدقيقة في الفقرات الرئيسية في نظام الحسابات القومية لعام 2008 و دليل ميزان المدفوعات </a:t>
            </a:r>
            <a:r>
              <a:rPr lang="en-US" dirty="0"/>
              <a:t>BPM6</a:t>
            </a:r>
            <a:r>
              <a:rPr lang="ar-LB" dirty="0"/>
              <a:t>: نظام الحسابات القومية 2008  7.113-7.114 و دليل ميزان المدفوعات </a:t>
            </a:r>
            <a:r>
              <a:rPr lang="en-US" dirty="0"/>
              <a:t>BPM6</a:t>
            </a:r>
            <a:r>
              <a:rPr lang="ar-LB" dirty="0"/>
              <a:t> </a:t>
            </a:r>
            <a:r>
              <a:rPr lang="en-US" dirty="0"/>
              <a:t>11.48</a:t>
            </a:r>
            <a:endParaRPr lang="ar-LB" dirty="0"/>
          </a:p>
          <a:p>
            <a:pPr marL="1028700" indent="-342900" algn="r" rtl="1">
              <a:buFont typeface="Wingdings" panose="05000000000000000000" pitchFamily="2" charset="2"/>
              <a:buChar char="Ø"/>
            </a:pPr>
            <a:r>
              <a:rPr lang="ar-LB" b="1" dirty="0"/>
              <a:t>نظام الحسابات القومية 7.113</a:t>
            </a:r>
            <a:r>
              <a:rPr lang="ar-LB" dirty="0"/>
              <a:t> </a:t>
            </a:r>
            <a:r>
              <a:rPr lang="ar-LB" u="sng" dirty="0"/>
              <a:t>"الفوائد والعائدات المماثلة"</a:t>
            </a:r>
            <a:r>
              <a:rPr lang="ar-LB" dirty="0"/>
              <a:t> هي شكل من أشكال الدخل الاستثماري أو دخل الاستثمار الشبيه بالفوائد الذي يتم تحصيله من قبل مالكي أنواع معينة من الأصول المالية، بما في ذلك الأدوات المالية الإسلامية، وهي: الودائع (أو مصادر الأموال)، وسندات الدين، والقروض (أو استخدامات الأموال) و (ربما) حسابات القبض الأخرى لوضع الأصل المالي تحت تصرف وحدة مؤسسية أخرى. يتم أيضًا التعامل مع الدخل من مقتنيات ومخصصات حقوق السحب الخاصة على أنها </a:t>
            </a:r>
            <a:r>
              <a:rPr lang="ar-LB" u="sng" dirty="0"/>
              <a:t>فوائد وعوائد مماثلة</a:t>
            </a:r>
            <a:r>
              <a:rPr lang="ar-LB" dirty="0"/>
              <a:t>. الأصول المالية التي تؤدي إلى </a:t>
            </a:r>
            <a:r>
              <a:rPr lang="ar-LB" u="sng" dirty="0"/>
              <a:t>الفوائد والعوائد المماثلة</a:t>
            </a:r>
            <a:r>
              <a:rPr lang="ar-LB" dirty="0"/>
              <a:t> هي جميع مطالبات الدائنين على المدينين. يقرض الدائنون الأموال للمدينين مما يؤدي إلى إنشاء واحد أو أكثر من الأدوات المالية المذكورة أعلاه. يُعرف المبلغ الذي يدين به المدين للدائن بالمبلغ الأصلي. بمرور الوقت، ينخفض المبلغ المستحق للدائن مع سداد الدين ويزيد مع تراكم </a:t>
            </a:r>
            <a:r>
              <a:rPr lang="ar-LB" u="sng" dirty="0"/>
              <a:t>الفوائد والعوائد المماثلة</a:t>
            </a:r>
            <a:r>
              <a:rPr lang="ar-LB" dirty="0"/>
              <a:t>. يشار إلى الرصيد في أي وقت على أنه المبلغ الأساسي المستحق.</a:t>
            </a:r>
          </a:p>
          <a:p>
            <a:pPr marL="342900" indent="-342900" algn="r" rtl="1">
              <a:buFont typeface="Wingdings" panose="05000000000000000000" pitchFamily="2" charset="2"/>
              <a:buChar char="Ø"/>
            </a:pPr>
            <a:endParaRPr lang="ar-LB" dirty="0"/>
          </a:p>
          <a:p>
            <a:pPr marL="1028700" indent="-342900" algn="r" rtl="1">
              <a:buFont typeface="Wingdings" panose="05000000000000000000" pitchFamily="2" charset="2"/>
              <a:buChar char="Ø"/>
            </a:pPr>
            <a:r>
              <a:rPr lang="ar-LB" b="1" dirty="0"/>
              <a:t>نظام الحسابات القومية 7.114 </a:t>
            </a:r>
            <a:r>
              <a:rPr lang="ar-LB" u="sng" dirty="0"/>
              <a:t>"الفوائد والعوائد المماثلة"</a:t>
            </a:r>
            <a:r>
              <a:rPr lang="ar-LB" dirty="0"/>
              <a:t> قد تكون مبلغًا محددًا مسبقًا من المال (أو الربح) أو نسبة مئوية ثابتة أو متغيرة من رأس المال القائم أو حصة الأرباح من مصادر واستخدامات الأموال. إذا لم يتم دفع بعض أو كل الفوائد المستحقة للدائن خلال الفترة المعنية، فيمكن إضافتها إلى مبلغ أصل المبلغ المستحق أو قد تشكل مسؤولية إضافية منفصلة يتحملها المدين. ومع ذلك، قد لا تكون </a:t>
            </a:r>
            <a:r>
              <a:rPr lang="ar-LB" u="sng" dirty="0"/>
              <a:t>الفائدة والعوائد المماثلة</a:t>
            </a:r>
            <a:r>
              <a:rPr lang="ar-LB" dirty="0"/>
              <a:t> بالضرورة مستحقة السداد حتى تاريخ لاحق وأحيانًا ليس حتى استحقاق القرض أو أي أداة مالية أخرى.</a:t>
            </a:r>
            <a:endParaRPr lang="en-US" dirty="0"/>
          </a:p>
        </p:txBody>
      </p:sp>
      <p:sp>
        <p:nvSpPr>
          <p:cNvPr id="11" name="Title 1">
            <a:extLst>
              <a:ext uri="{FF2B5EF4-FFF2-40B4-BE49-F238E27FC236}">
                <a16:creationId xmlns:a16="http://schemas.microsoft.com/office/drawing/2014/main" id="{01B81FEA-0EFD-410F-92D2-84A3A3556C2E}"/>
              </a:ext>
            </a:extLst>
          </p:cNvPr>
          <p:cNvSpPr>
            <a:spLocks noGrp="1"/>
          </p:cNvSpPr>
          <p:nvPr>
            <p:ph type="title"/>
          </p:nvPr>
        </p:nvSpPr>
        <p:spPr>
          <a:xfrm>
            <a:off x="353146" y="232694"/>
            <a:ext cx="9052789" cy="1162867"/>
          </a:xfrm>
        </p:spPr>
        <p:txBody>
          <a:bodyPr>
            <a:normAutofit/>
          </a:bodyPr>
          <a:lstStyle/>
          <a:p>
            <a:pPr algn="r" rtl="1"/>
            <a:r>
              <a:rPr lang="ar-LB" sz="3100" b="1" dirty="0"/>
              <a:t>التوصيات</a:t>
            </a:r>
            <a:br>
              <a:rPr lang="en-US" dirty="0"/>
            </a:br>
            <a:r>
              <a:rPr lang="ar-LB" sz="2200" b="1" dirty="0">
                <a:solidFill>
                  <a:srgbClr val="009CDE"/>
                </a:solidFill>
              </a:rPr>
              <a:t>مصطلحات عائد الاستثمار للودائع الإسلامية والقروض وسندات الدين</a:t>
            </a:r>
            <a:endParaRPr lang="en-MY" dirty="0"/>
          </a:p>
        </p:txBody>
      </p:sp>
    </p:spTree>
    <p:extLst>
      <p:ext uri="{BB962C8B-B14F-4D97-AF65-F5344CB8AC3E}">
        <p14:creationId xmlns:p14="http://schemas.microsoft.com/office/powerpoint/2010/main" val="71869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25600BA-B197-4F54-91AD-29C1F88DEA15}"/>
              </a:ext>
            </a:extLst>
          </p:cNvPr>
          <p:cNvSpPr>
            <a:spLocks noGrp="1"/>
          </p:cNvSpPr>
          <p:nvPr>
            <p:ph type="sldNum" sz="quarter" idx="12"/>
          </p:nvPr>
        </p:nvSpPr>
        <p:spPr/>
        <p:txBody>
          <a:bodyPr/>
          <a:lstStyle/>
          <a:p>
            <a:fld id="{FD9CFB51-FD5D-4EBD-AA57-16F81F5D6BD6}" type="slidenum">
              <a:rPr lang="fr-MA" smtClean="0"/>
              <a:pPr/>
              <a:t>6</a:t>
            </a:fld>
            <a:endParaRPr lang="fr-MA" dirty="0"/>
          </a:p>
        </p:txBody>
      </p:sp>
      <p:pic>
        <p:nvPicPr>
          <p:cNvPr id="5" name="Image 3">
            <a:extLst>
              <a:ext uri="{FF2B5EF4-FFF2-40B4-BE49-F238E27FC236}">
                <a16:creationId xmlns:a16="http://schemas.microsoft.com/office/drawing/2014/main" id="{9892E681-51B6-431B-830A-00438E2D08B9}"/>
              </a:ext>
            </a:extLst>
          </p:cNvPr>
          <p:cNvPicPr>
            <a:picLocks noChangeAspect="1"/>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2587" t="3565" r="12043" b="3462"/>
          <a:stretch/>
        </p:blipFill>
        <p:spPr>
          <a:xfrm>
            <a:off x="10324757" y="194858"/>
            <a:ext cx="900000" cy="966152"/>
          </a:xfrm>
          <a:prstGeom prst="rect">
            <a:avLst/>
          </a:prstGeom>
        </p:spPr>
      </p:pic>
      <p:sp>
        <p:nvSpPr>
          <p:cNvPr id="8" name="Title 1">
            <a:extLst>
              <a:ext uri="{FF2B5EF4-FFF2-40B4-BE49-F238E27FC236}">
                <a16:creationId xmlns:a16="http://schemas.microsoft.com/office/drawing/2014/main" id="{63C54109-471E-4571-88E6-41551C32A9FC}"/>
              </a:ext>
            </a:extLst>
          </p:cNvPr>
          <p:cNvSpPr>
            <a:spLocks noGrp="1"/>
          </p:cNvSpPr>
          <p:nvPr>
            <p:ph type="title"/>
          </p:nvPr>
        </p:nvSpPr>
        <p:spPr>
          <a:xfrm>
            <a:off x="-85894" y="185972"/>
            <a:ext cx="10273800" cy="1162867"/>
          </a:xfrm>
        </p:spPr>
        <p:txBody>
          <a:bodyPr>
            <a:normAutofit/>
          </a:bodyPr>
          <a:lstStyle/>
          <a:p>
            <a:pPr algn="r" rtl="1"/>
            <a:r>
              <a:rPr lang="ar-LB" sz="3100" b="1" dirty="0"/>
              <a:t>التوصيات</a:t>
            </a:r>
            <a:br>
              <a:rPr lang="en-US" dirty="0"/>
            </a:br>
            <a:r>
              <a:rPr lang="ar-LB" sz="2200" b="1" dirty="0">
                <a:solidFill>
                  <a:srgbClr val="009CDE"/>
                </a:solidFill>
              </a:rPr>
              <a:t>مصطلحات عائد الاستثمار للودائع الإسلامية والقروض وسندات الدين</a:t>
            </a:r>
            <a:endParaRPr lang="en-MY" dirty="0"/>
          </a:p>
        </p:txBody>
      </p:sp>
      <p:sp>
        <p:nvSpPr>
          <p:cNvPr id="11" name="TextBox 10">
            <a:extLst>
              <a:ext uri="{FF2B5EF4-FFF2-40B4-BE49-F238E27FC236}">
                <a16:creationId xmlns:a16="http://schemas.microsoft.com/office/drawing/2014/main" id="{D4EFA3B6-B431-4D6A-A5E2-A313F2713FEC}"/>
              </a:ext>
            </a:extLst>
          </p:cNvPr>
          <p:cNvSpPr txBox="1"/>
          <p:nvPr/>
        </p:nvSpPr>
        <p:spPr>
          <a:xfrm>
            <a:off x="252248" y="1351508"/>
            <a:ext cx="10972509" cy="4832092"/>
          </a:xfrm>
          <a:prstGeom prst="rect">
            <a:avLst/>
          </a:prstGeom>
          <a:noFill/>
        </p:spPr>
        <p:txBody>
          <a:bodyPr wrap="square">
            <a:spAutoFit/>
          </a:bodyPr>
          <a:lstStyle/>
          <a:p>
            <a:pPr marL="342900" indent="-342900" algn="r" rtl="1">
              <a:buFont typeface="Wingdings" panose="05000000000000000000" pitchFamily="2" charset="2"/>
              <a:buChar char="q"/>
            </a:pPr>
            <a:r>
              <a:rPr lang="ar-LB" sz="2200" dirty="0">
                <a:solidFill>
                  <a:schemeClr val="accent2">
                    <a:lumMod val="75000"/>
                  </a:schemeClr>
                </a:solidFill>
              </a:rPr>
              <a:t>(القضية 1.3) </a:t>
            </a:r>
            <a:r>
              <a:rPr lang="ar-LB" sz="2200" dirty="0"/>
              <a:t>التغييرات المقترحة للفقرات ذات الصلة في نظام الحسابات القومية لعام 2008 ودليل ميزان المدفوعات </a:t>
            </a:r>
            <a:r>
              <a:rPr lang="en-US" sz="2200" dirty="0"/>
              <a:t>BPM6</a:t>
            </a:r>
            <a:endParaRPr lang="ar-LB" sz="2200" dirty="0"/>
          </a:p>
          <a:p>
            <a:pPr marL="800100" lvl="1" indent="-342900" algn="r" rtl="1">
              <a:buFont typeface="Wingdings" panose="05000000000000000000" pitchFamily="2" charset="2"/>
              <a:buChar char="Ø"/>
            </a:pPr>
            <a:r>
              <a:rPr lang="ar-LB" sz="2200" dirty="0"/>
              <a:t>تقدم الملاحظات الإرشادية </a:t>
            </a:r>
            <a:r>
              <a:rPr lang="en-US" sz="2200" dirty="0"/>
              <a:t> </a:t>
            </a:r>
            <a:r>
              <a:rPr lang="ar-LB" sz="2200" dirty="0"/>
              <a:t>توصية لتغيير / الفروق الدقيقة في الفقرات الرئيسية في نظام الحسابات القومية لعام 2008 ودليل ميزان المدفوعات </a:t>
            </a:r>
            <a:r>
              <a:rPr lang="en-US" sz="2200" dirty="0"/>
              <a:t>BPM6</a:t>
            </a:r>
            <a:r>
              <a:rPr lang="ar-LB" sz="2200" dirty="0"/>
              <a:t>: نظام الحسابات القومية</a:t>
            </a:r>
            <a:r>
              <a:rPr lang="en-US" sz="2200" dirty="0"/>
              <a:t> 2008 </a:t>
            </a:r>
            <a:r>
              <a:rPr lang="ar-LB" sz="2200" dirty="0"/>
              <a:t> 7.113-7.114 و</a:t>
            </a:r>
            <a:r>
              <a:rPr lang="en-US" sz="2200" dirty="0"/>
              <a:t> BPM6</a:t>
            </a:r>
            <a:r>
              <a:rPr lang="ar-LB" sz="2200" dirty="0"/>
              <a:t> </a:t>
            </a:r>
            <a:r>
              <a:rPr lang="en-US" sz="2200" dirty="0"/>
              <a:t>11.48</a:t>
            </a:r>
            <a:endParaRPr lang="ar-LB" sz="2200" dirty="0"/>
          </a:p>
          <a:p>
            <a:pPr marL="800100" lvl="1" indent="-342900" algn="r" rtl="1">
              <a:buFont typeface="Wingdings" panose="05000000000000000000" pitchFamily="2" charset="2"/>
              <a:buChar char="Ø"/>
            </a:pPr>
            <a:endParaRPr lang="en-US" sz="2200" dirty="0"/>
          </a:p>
          <a:p>
            <a:pPr marL="800100" lvl="1" indent="-342900" algn="r" rtl="1">
              <a:buFont typeface="Wingdings" panose="05000000000000000000" pitchFamily="2" charset="2"/>
              <a:buChar char="Ø"/>
            </a:pPr>
            <a:r>
              <a:rPr lang="ar-LB" sz="2200" b="1" dirty="0"/>
              <a:t>دليل ميزان المدفوعات 11.48</a:t>
            </a:r>
            <a:r>
              <a:rPr lang="ar-LB" sz="2200" dirty="0"/>
              <a:t>:</a:t>
            </a:r>
            <a:r>
              <a:rPr lang="en-US" sz="2200" dirty="0"/>
              <a:t> </a:t>
            </a:r>
            <a:r>
              <a:rPr lang="ar-LB" sz="2200" dirty="0"/>
              <a:t>"الفوائد والعوائد المماثلة" هي شكل من أشكال الدخل الاستثماري الذي يتم تحصيله من قبل مالكي أنواع معينة من الأصول المالية، بما في ذلك الأدوات المالية الإسلامية، أي الودائع وسندات الدين والقروض وحسابات القبض الأخرى، لوضع الأصول المالية. الأصول الموجودة تحت تصرف وحدة مؤسسية أخرى. كما يتم تضمين الدخل من حيازات حقوق السحب الخاصة ومخصصات حقوق السحب الخاصة في الفوائد والعوائد المماثلة. ليست كل تدفقات الحساب الجاري المرتبطة بأدوات الدين عبارة عن فوائد وعوائد مماثلة؛ قد يكون بعضها عمولات أو رسوم، وهي رسوم للخدمات المالية</a:t>
            </a:r>
          </a:p>
          <a:p>
            <a:pPr marL="800100" lvl="1" indent="-342900" algn="r" rtl="1">
              <a:buFont typeface="Wingdings" panose="05000000000000000000" pitchFamily="2" charset="2"/>
              <a:buChar char="Ø"/>
            </a:pPr>
            <a:endParaRPr lang="ar-LB" sz="2200" dirty="0"/>
          </a:p>
          <a:p>
            <a:pPr marL="800100" lvl="1" indent="-342900" algn="r" rtl="1">
              <a:buFont typeface="Wingdings" panose="05000000000000000000" pitchFamily="2" charset="2"/>
              <a:buChar char="Ø"/>
            </a:pPr>
            <a:r>
              <a:rPr lang="ar-LB" sz="2200" dirty="0"/>
              <a:t>لم يتم اقتراح أي تغييرات هيكلية على نظام الحسابات القومية و دليل ميزان المدفوعات بينما مصطلح "الفوائد والعوائد المماثلة" قادر على التكيف مع التمويل الإسلامي والامتثال لمبادئ الشريعة الإسلامية.</a:t>
            </a:r>
          </a:p>
        </p:txBody>
      </p:sp>
    </p:spTree>
    <p:extLst>
      <p:ext uri="{BB962C8B-B14F-4D97-AF65-F5344CB8AC3E}">
        <p14:creationId xmlns:p14="http://schemas.microsoft.com/office/powerpoint/2010/main" val="337146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024D547-238D-4355-9FCB-C5B4DA1E33AD}"/>
              </a:ext>
            </a:extLst>
          </p:cNvPr>
          <p:cNvSpPr>
            <a:spLocks noGrp="1"/>
          </p:cNvSpPr>
          <p:nvPr>
            <p:ph type="sldNum" sz="quarter" idx="12"/>
          </p:nvPr>
        </p:nvSpPr>
        <p:spPr/>
        <p:txBody>
          <a:bodyPr/>
          <a:lstStyle/>
          <a:p>
            <a:fld id="{FD9CFB51-FD5D-4EBD-AA57-16F81F5D6BD6}" type="slidenum">
              <a:rPr lang="fr-MA" smtClean="0"/>
              <a:pPr/>
              <a:t>7</a:t>
            </a:fld>
            <a:endParaRPr lang="fr-MA" dirty="0"/>
          </a:p>
        </p:txBody>
      </p:sp>
      <p:pic>
        <p:nvPicPr>
          <p:cNvPr id="5" name="Image 3">
            <a:extLst>
              <a:ext uri="{FF2B5EF4-FFF2-40B4-BE49-F238E27FC236}">
                <a16:creationId xmlns:a16="http://schemas.microsoft.com/office/drawing/2014/main" id="{97AB65D6-5CA8-4417-96C4-717441A96EE9}"/>
              </a:ext>
            </a:extLst>
          </p:cNvPr>
          <p:cNvPicPr>
            <a:picLocks noChangeAspect="1"/>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2587" t="3565" r="12043" b="3462"/>
          <a:stretch/>
        </p:blipFill>
        <p:spPr>
          <a:xfrm>
            <a:off x="10000760" y="554275"/>
            <a:ext cx="816982" cy="829287"/>
          </a:xfrm>
          <a:prstGeom prst="rect">
            <a:avLst/>
          </a:prstGeom>
        </p:spPr>
      </p:pic>
      <p:sp>
        <p:nvSpPr>
          <p:cNvPr id="7" name="TextBox 6">
            <a:extLst>
              <a:ext uri="{FF2B5EF4-FFF2-40B4-BE49-F238E27FC236}">
                <a16:creationId xmlns:a16="http://schemas.microsoft.com/office/drawing/2014/main" id="{CCBEFBC1-E5C5-4418-98EF-4664DCD49948}"/>
              </a:ext>
            </a:extLst>
          </p:cNvPr>
          <p:cNvSpPr txBox="1"/>
          <p:nvPr/>
        </p:nvSpPr>
        <p:spPr>
          <a:xfrm>
            <a:off x="427939" y="1773409"/>
            <a:ext cx="10594428" cy="3554819"/>
          </a:xfrm>
          <a:prstGeom prst="rect">
            <a:avLst/>
          </a:prstGeom>
          <a:noFill/>
        </p:spPr>
        <p:txBody>
          <a:bodyPr wrap="square">
            <a:spAutoFit/>
          </a:bodyPr>
          <a:lstStyle/>
          <a:p>
            <a:pPr marL="342900" indent="-342900" algn="r" rtl="1">
              <a:buFont typeface="Wingdings" panose="05000000000000000000" pitchFamily="2" charset="2"/>
              <a:buChar char="q"/>
            </a:pPr>
            <a:r>
              <a:rPr lang="ar-LB" sz="2500" dirty="0">
                <a:solidFill>
                  <a:schemeClr val="accent2">
                    <a:lumMod val="75000"/>
                  </a:schemeClr>
                </a:solidFill>
              </a:rPr>
              <a:t>(القضية 1.1) </a:t>
            </a:r>
            <a:r>
              <a:rPr lang="ar-LB" sz="2500" dirty="0"/>
              <a:t>هل توافق على التوصية باستخدام مصطلح "الفوائد والعوائد المماثلة" لتوسيع نطاق الفائدة لتشمل عوائد تشبه الفوائد على الودائع الإسلامية والقروض وسندات الدين؟</a:t>
            </a:r>
            <a:endParaRPr lang="en-US" sz="2500" dirty="0"/>
          </a:p>
          <a:p>
            <a:pPr marL="342900" indent="-342900" algn="r" rtl="1">
              <a:buFont typeface="Wingdings" panose="05000000000000000000" pitchFamily="2" charset="2"/>
              <a:buChar char="q"/>
            </a:pPr>
            <a:endParaRPr lang="ar-LB" sz="2500" dirty="0"/>
          </a:p>
          <a:p>
            <a:pPr marL="342900" indent="-342900" algn="r" rtl="1">
              <a:buFont typeface="Wingdings" panose="05000000000000000000" pitchFamily="2" charset="2"/>
              <a:buChar char="q"/>
            </a:pPr>
            <a:r>
              <a:rPr lang="ar-LB" sz="2500" dirty="0">
                <a:solidFill>
                  <a:schemeClr val="accent2">
                    <a:lumMod val="75000"/>
                  </a:schemeClr>
                </a:solidFill>
              </a:rPr>
              <a:t>(القضية 1.2) </a:t>
            </a:r>
            <a:r>
              <a:rPr lang="ar-LB" sz="2500" dirty="0"/>
              <a:t>هل توافق على التوصية بتقديم البيانات الخاصة بإيرادات الاستثمار على الودائع الإسلامية والقروض وسندات الدين في نظام الحسابات القومية </a:t>
            </a:r>
            <a:r>
              <a:rPr lang="en-US" sz="2500" dirty="0"/>
              <a:t>SNA </a:t>
            </a:r>
            <a:r>
              <a:rPr lang="ar-LB" sz="2500" dirty="0"/>
              <a:t> و </a:t>
            </a:r>
            <a:r>
              <a:rPr lang="en-US" sz="2500" dirty="0"/>
              <a:t>BPM </a:t>
            </a:r>
            <a:r>
              <a:rPr lang="ar-LB" sz="2500" dirty="0"/>
              <a:t>المحدث؟</a:t>
            </a:r>
            <a:endParaRPr lang="en-US" sz="2500" dirty="0"/>
          </a:p>
          <a:p>
            <a:pPr marL="342900" indent="-342900" algn="r" rtl="1">
              <a:buFont typeface="Wingdings" panose="05000000000000000000" pitchFamily="2" charset="2"/>
              <a:buChar char="q"/>
            </a:pPr>
            <a:endParaRPr lang="ar-LB" sz="2500" dirty="0"/>
          </a:p>
          <a:p>
            <a:pPr marL="342900" indent="-342900" algn="r" rtl="1">
              <a:buFont typeface="Wingdings" panose="05000000000000000000" pitchFamily="2" charset="2"/>
              <a:buChar char="q"/>
            </a:pPr>
            <a:r>
              <a:rPr lang="ar-LB" sz="2500" dirty="0">
                <a:solidFill>
                  <a:schemeClr val="accent2">
                    <a:lumMod val="75000"/>
                  </a:schemeClr>
                </a:solidFill>
              </a:rPr>
              <a:t>(القضية 1.3) </a:t>
            </a:r>
            <a:r>
              <a:rPr lang="ar-LB" sz="2500" dirty="0"/>
              <a:t>هل توافق على التوصية بفارق بسيط في الفقرتين 7.113 و 7.114 من نظام الحسابات القومية لعام 2008 والفقرة 11.48 من دليل ميزان المدفوعات </a:t>
            </a:r>
            <a:r>
              <a:rPr lang="en-US" sz="2500" dirty="0"/>
              <a:t>BPM6 </a:t>
            </a:r>
            <a:r>
              <a:rPr lang="ar-LB" sz="2500" dirty="0"/>
              <a:t> لتعكس الفوائد والعوائد المماثلة على الودائع الإسلامية والقروض وسندات الدين؟</a:t>
            </a:r>
            <a:endParaRPr lang="en-US" sz="2500" dirty="0"/>
          </a:p>
        </p:txBody>
      </p:sp>
      <p:sp>
        <p:nvSpPr>
          <p:cNvPr id="11" name="Title 1">
            <a:extLst>
              <a:ext uri="{FF2B5EF4-FFF2-40B4-BE49-F238E27FC236}">
                <a16:creationId xmlns:a16="http://schemas.microsoft.com/office/drawing/2014/main" id="{498023CD-0DD2-48BE-93CF-81847B04E463}"/>
              </a:ext>
            </a:extLst>
          </p:cNvPr>
          <p:cNvSpPr txBox="1">
            <a:spLocks/>
          </p:cNvSpPr>
          <p:nvPr/>
        </p:nvSpPr>
        <p:spPr>
          <a:xfrm>
            <a:off x="1727901" y="484907"/>
            <a:ext cx="8027242" cy="11659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accent5">
                    <a:lumMod val="75000"/>
                  </a:schemeClr>
                </a:solidFill>
                <a:latin typeface="Arial Black" panose="020B0A04020102020204" pitchFamily="34" charset="0"/>
                <a:ea typeface="+mj-ea"/>
                <a:cs typeface="+mj-cs"/>
              </a:defRPr>
            </a:lvl1pPr>
          </a:lstStyle>
          <a:p>
            <a:pPr algn="r" rtl="1"/>
            <a:r>
              <a:rPr lang="ar-LB" sz="3100" b="1" dirty="0"/>
              <a:t>اسئلة للتشاور العالمي</a:t>
            </a:r>
            <a:br>
              <a:rPr lang="en-US" dirty="0"/>
            </a:br>
            <a:r>
              <a:rPr lang="ar-LB" sz="2200" b="1" dirty="0">
                <a:solidFill>
                  <a:srgbClr val="009CDE"/>
                </a:solidFill>
              </a:rPr>
              <a:t>مصطلحات عائد الاستثمار للودائع الإسلامية والقروض وسندات الدين</a:t>
            </a:r>
            <a:endParaRPr lang="en-MY" sz="3100" b="1" dirty="0"/>
          </a:p>
        </p:txBody>
      </p:sp>
    </p:spTree>
    <p:extLst>
      <p:ext uri="{BB962C8B-B14F-4D97-AF65-F5344CB8AC3E}">
        <p14:creationId xmlns:p14="http://schemas.microsoft.com/office/powerpoint/2010/main" val="1704607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432A61-8A47-4DC8-8285-EF106420C749}"/>
              </a:ext>
            </a:extLst>
          </p:cNvPr>
          <p:cNvSpPr>
            <a:spLocks noGrp="1"/>
          </p:cNvSpPr>
          <p:nvPr>
            <p:ph idx="1"/>
          </p:nvPr>
        </p:nvSpPr>
        <p:spPr>
          <a:xfrm>
            <a:off x="3865418" y="2784763"/>
            <a:ext cx="4114805" cy="1654807"/>
          </a:xfrm>
        </p:spPr>
        <p:txBody>
          <a:bodyPr>
            <a:noAutofit/>
          </a:bodyPr>
          <a:lstStyle/>
          <a:p>
            <a:pPr marL="0" indent="0" algn="ctr">
              <a:buNone/>
            </a:pPr>
            <a:r>
              <a:rPr lang="en-US" sz="5000" b="1" dirty="0">
                <a:solidFill>
                  <a:schemeClr val="accent5">
                    <a:lumMod val="75000"/>
                  </a:schemeClr>
                </a:solidFill>
                <a:latin typeface="Arial Black" panose="020B0A04020102020204" pitchFamily="34" charset="0"/>
                <a:ea typeface="+mj-ea"/>
                <a:cs typeface="+mj-cs"/>
              </a:rPr>
              <a:t>Thank you</a:t>
            </a:r>
          </a:p>
          <a:p>
            <a:pPr marL="0" indent="0" algn="ctr">
              <a:buNone/>
            </a:pPr>
            <a:r>
              <a:rPr lang="ar-LB" sz="5000" b="1" dirty="0">
                <a:solidFill>
                  <a:schemeClr val="accent5">
                    <a:lumMod val="75000"/>
                  </a:schemeClr>
                </a:solidFill>
                <a:latin typeface="Arial Black" panose="020B0A04020102020204" pitchFamily="34" charset="0"/>
                <a:ea typeface="+mj-ea"/>
                <a:cs typeface="+mj-cs"/>
              </a:rPr>
              <a:t>شكراً</a:t>
            </a:r>
            <a:endParaRPr lang="en-MY" sz="5000" b="1" dirty="0"/>
          </a:p>
        </p:txBody>
      </p:sp>
      <p:sp>
        <p:nvSpPr>
          <p:cNvPr id="4" name="Slide Number Placeholder 3">
            <a:extLst>
              <a:ext uri="{FF2B5EF4-FFF2-40B4-BE49-F238E27FC236}">
                <a16:creationId xmlns:a16="http://schemas.microsoft.com/office/drawing/2014/main" id="{E2FF3693-FBF8-4155-BB55-94619A764AF3}"/>
              </a:ext>
            </a:extLst>
          </p:cNvPr>
          <p:cNvSpPr>
            <a:spLocks noGrp="1"/>
          </p:cNvSpPr>
          <p:nvPr>
            <p:ph type="sldNum" sz="quarter" idx="12"/>
          </p:nvPr>
        </p:nvSpPr>
        <p:spPr/>
        <p:txBody>
          <a:bodyPr/>
          <a:lstStyle/>
          <a:p>
            <a:fld id="{FD9CFB51-FD5D-4EBD-AA57-16F81F5D6BD6}" type="slidenum">
              <a:rPr lang="fr-MA" smtClean="0"/>
              <a:pPr/>
              <a:t>8</a:t>
            </a:fld>
            <a:endParaRPr lang="fr-MA" dirty="0"/>
          </a:p>
        </p:txBody>
      </p:sp>
    </p:spTree>
    <p:extLst>
      <p:ext uri="{BB962C8B-B14F-4D97-AF65-F5344CB8AC3E}">
        <p14:creationId xmlns:p14="http://schemas.microsoft.com/office/powerpoint/2010/main" val="289621224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DC9717E1C14144A678B5BB6ED3A978" ma:contentTypeVersion="13" ma:contentTypeDescription="Create a new document." ma:contentTypeScope="" ma:versionID="7329a12aa77c3c5208e22657b5f34ad9">
  <xsd:schema xmlns:xsd="http://www.w3.org/2001/XMLSchema" xmlns:xs="http://www.w3.org/2001/XMLSchema" xmlns:p="http://schemas.microsoft.com/office/2006/metadata/properties" xmlns:ns2="5f6722c4-4b54-4565-9073-6b2cdb56319d" xmlns:ns3="015a1b56-f9db-44b0-a971-80694ead8fc0" targetNamespace="http://schemas.microsoft.com/office/2006/metadata/properties" ma:root="true" ma:fieldsID="22adb9f34e21f7054d59ce5d922990e6" ns2:_="" ns3:_="">
    <xsd:import namespace="5f6722c4-4b54-4565-9073-6b2cdb56319d"/>
    <xsd:import namespace="015a1b56-f9db-44b0-a971-80694ead8f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6722c4-4b54-4565-9073-6b2cdb5631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15a1b56-f9db-44b0-a971-80694ead8fc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4EE1AF-5A77-4DE0-BDBE-C411CF6B8E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6722c4-4b54-4565-9073-6b2cdb56319d"/>
    <ds:schemaRef ds:uri="015a1b56-f9db-44b0-a971-80694ead8f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8F06192-6F0F-4B7D-BA61-D4C7C1132CB4}">
  <ds:schemaRefs>
    <ds:schemaRef ds:uri="http://purl.org/dc/terms/"/>
    <ds:schemaRef ds:uri="http://schemas.microsoft.com/office/2006/documentManagement/types"/>
    <ds:schemaRef ds:uri="http://purl.org/dc/elements/1.1/"/>
    <ds:schemaRef ds:uri="6b41ce5a-22ff-4aef-bca2-14b56bf0aa25"/>
    <ds:schemaRef ds:uri="http://www.w3.org/XML/1998/namespace"/>
    <ds:schemaRef ds:uri="4f447018-c40e-40e5-80f8-c919516cf764"/>
    <ds:schemaRef ds:uri="http://purl.org/dc/dcmitype/"/>
    <ds:schemaRef ds:uri="http://schemas.openxmlformats.org/package/2006/metadata/core-properties"/>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4D24280A-6584-4419-A9E1-FA50F7BC180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3358</TotalTime>
  <Words>1027</Words>
  <Application>Microsoft Office PowerPoint</Application>
  <PresentationFormat>Widescreen</PresentationFormat>
  <Paragraphs>64</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Arial Black</vt:lpstr>
      <vt:lpstr>Calibri</vt:lpstr>
      <vt:lpstr>Calibri Light</vt:lpstr>
      <vt:lpstr>Candara</vt:lpstr>
      <vt:lpstr>Segoe UI Symbol</vt:lpstr>
      <vt:lpstr>Wingdings</vt:lpstr>
      <vt:lpstr>Thème Office</vt:lpstr>
      <vt:lpstr>PowerPoint Presentation</vt:lpstr>
      <vt:lpstr>الملخص</vt:lpstr>
      <vt:lpstr>قضايا للمناقشة مصطلحات عائد الاستثمار للودائع الإسلامية والقروض وسندات الدين</vt:lpstr>
      <vt:lpstr>التوصيات مصطلحات عائد الاستثمار للودائع الإسلامية والقروض وسندات الدين</vt:lpstr>
      <vt:lpstr>التوصيات مصطلحات عائد الاستثمار للودائع الإسلامية والقروض وسندات الدين</vt:lpstr>
      <vt:lpstr>التوصيات مصطلحات عائد الاستثمار للودائع الإسلامية والقروض وسندات الدين</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RHANDI Mounir</dc:creator>
  <cp:lastModifiedBy>Wafa Aboul Hosn</cp:lastModifiedBy>
  <cp:revision>301</cp:revision>
  <dcterms:created xsi:type="dcterms:W3CDTF">2020-09-05T11:18:29Z</dcterms:created>
  <dcterms:modified xsi:type="dcterms:W3CDTF">2021-12-21T10:36:58Z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0x0101006BDC9717E1C14144A678B5BB6ED3A978</vt:lpwstr>
  </property>
</Properties>
</file>