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14"/>
  </p:notesMasterIdLst>
  <p:sldIdLst>
    <p:sldId id="256" r:id="rId2"/>
    <p:sldId id="266" r:id="rId3"/>
    <p:sldId id="258" r:id="rId4"/>
    <p:sldId id="262" r:id="rId5"/>
    <p:sldId id="259" r:id="rId6"/>
    <p:sldId id="260" r:id="rId7"/>
    <p:sldId id="264" r:id="rId8"/>
    <p:sldId id="265" r:id="rId9"/>
    <p:sldId id="268" r:id="rId10"/>
    <p:sldId id="263" r:id="rId11"/>
    <p:sldId id="267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47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saifi\AppData\Local\Microsoft\Windows\Temporary%20Internet%20Files\Content.Outlook\CIXHH20W\Ran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[Rana.xls]Q1 and Q2!PivotTable2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Syrian Registration Trend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ivotFmts>
      <c:pivotFmt>
        <c:idx val="0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[*]</a:t>
                </a:r>
              </a:p>
            </c:rich>
          </c:tx>
          <c:spPr>
            <a:noFill/>
            <a:ln w="25400">
              <a:noFill/>
            </a:ln>
          </c:sp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[*]</a:t>
                </a:r>
              </a:p>
            </c:rich>
          </c:tx>
          <c:spPr>
            <a:noFill/>
            <a:ln w="25400">
              <a:noFill/>
            </a:ln>
          </c:sp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[*]</a:t>
                </a:r>
              </a:p>
            </c:rich>
          </c:tx>
          <c:spPr>
            <a:noFill/>
            <a:ln w="25400">
              <a:noFill/>
            </a:ln>
          </c:spPr>
          <c:dLblPos val="r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'Q1 and Q2'!$B$31:$B$32</c:f>
              <c:strCache>
                <c:ptCount val="1"/>
                <c:pt idx="0">
                  <c:v>JOR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'Q1 and Q2'!$A$33:$A$39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'Q1 and Q2'!$B$33:$B$39</c:f>
              <c:numCache>
                <c:formatCode>_-* #,##0_-;\-* #,##0_-;_-* "-"??_-;_-@_-</c:formatCode>
                <c:ptCount val="6"/>
                <c:pt idx="0">
                  <c:v>2390</c:v>
                </c:pt>
                <c:pt idx="1">
                  <c:v>129932</c:v>
                </c:pt>
                <c:pt idx="2">
                  <c:v>664941</c:v>
                </c:pt>
                <c:pt idx="3">
                  <c:v>120997</c:v>
                </c:pt>
                <c:pt idx="4">
                  <c:v>41047</c:v>
                </c:pt>
                <c:pt idx="5">
                  <c:v>50241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'Q1 and Q2'!$C$31:$C$32</c:f>
              <c:strCache>
                <c:ptCount val="1"/>
                <c:pt idx="0">
                  <c:v>LEB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[*]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'Q1 and Q2'!$A$33:$A$39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'Q1 and Q2'!$C$33:$C$39</c:f>
              <c:numCache>
                <c:formatCode>_-* #,##0_-;\-* #,##0_-;_-* "-"??_-;_-@_-</c:formatCode>
                <c:ptCount val="6"/>
                <c:pt idx="0">
                  <c:v>9746</c:v>
                </c:pt>
                <c:pt idx="1">
                  <c:v>122687</c:v>
                </c:pt>
                <c:pt idx="2">
                  <c:v>690183</c:v>
                </c:pt>
                <c:pt idx="3">
                  <c:v>446288</c:v>
                </c:pt>
                <c:pt idx="4">
                  <c:v>64101</c:v>
                </c:pt>
                <c:pt idx="5">
                  <c:v>26137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298672"/>
        <c:axId val="154299064"/>
      </c:lineChart>
      <c:catAx>
        <c:axId val="15429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99064"/>
        <c:crosses val="autoZero"/>
        <c:auto val="0"/>
        <c:lblAlgn val="ctr"/>
        <c:lblOffset val="100"/>
        <c:noMultiLvlLbl val="0"/>
      </c:catAx>
      <c:valAx>
        <c:axId val="154299064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98672"/>
        <c:crosses val="autoZero"/>
        <c:crossBetween val="between"/>
        <c:dispUnits>
          <c:builtInUnit val="thousands"/>
          <c:dispUnitsLbl>
            <c:layout/>
            <c:spPr>
              <a:noFill/>
              <a:ln w="25400">
                <a:noFill/>
              </a:ln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5539E-AAF7-4DFB-A57E-3B6ADADE6C19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9FAF1-D50E-4C68-AF8C-2DA1051B3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7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9" y="204787"/>
            <a:ext cx="31804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373698" cy="4166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389" y="1299600"/>
            <a:ext cx="3180413" cy="3072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10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870" y="205979"/>
            <a:ext cx="2057400" cy="41730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34" y="205979"/>
            <a:ext cx="6523436" cy="41730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Drag background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488987"/>
            <a:ext cx="8810063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130362"/>
            <a:ext cx="869591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924940"/>
            <a:ext cx="8695919" cy="112514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4" y="1299600"/>
            <a:ext cx="428676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600"/>
            <a:ext cx="431514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7299"/>
            <a:ext cx="4545541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4221550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221550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12058" cy="3028808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55853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1299104"/>
            <a:ext cx="8754312" cy="302151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034" y="4594235"/>
            <a:ext cx="4221550" cy="2276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7" r:id="rId3"/>
    <p:sldLayoutId id="2147493458" r:id="rId4"/>
    <p:sldLayoutId id="2147493459" r:id="rId5"/>
    <p:sldLayoutId id="2147493460" r:id="rId6"/>
    <p:sldLayoutId id="2147493468" r:id="rId7"/>
    <p:sldLayoutId id="2147493469" r:id="rId8"/>
    <p:sldLayoutId id="2147493461" r:id="rId9"/>
    <p:sldLayoutId id="2147493462" r:id="rId10"/>
    <p:sldLayoutId id="2147493463" r:id="rId11"/>
    <p:sldLayoutId id="2147493464" r:id="rId12"/>
    <p:sldLayoutId id="2147493465" r:id="rId13"/>
    <p:sldLayoutId id="2147493466" r:id="rId1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7" y="930352"/>
            <a:ext cx="8810063" cy="1208565"/>
          </a:xfrm>
        </p:spPr>
        <p:txBody>
          <a:bodyPr/>
          <a:lstStyle/>
          <a:p>
            <a:r>
              <a:rPr lang="en-US" dirty="0" smtClean="0"/>
              <a:t>Registration with UNHCR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96" y="3226484"/>
            <a:ext cx="8810063" cy="144589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Rana G. Ksaifi</a:t>
            </a: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Senior Regional Registration and Data Analyst Officer</a:t>
            </a: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 December 2016</a:t>
            </a:r>
          </a:p>
        </p:txBody>
      </p:sp>
    </p:spTree>
    <p:extLst>
      <p:ext uri="{BB962C8B-B14F-4D97-AF65-F5344CB8AC3E}">
        <p14:creationId xmlns:p14="http://schemas.microsoft.com/office/powerpoint/2010/main" val="343429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710052"/>
          </a:xfrm>
        </p:spPr>
        <p:txBody>
          <a:bodyPr/>
          <a:lstStyle/>
          <a:p>
            <a:r>
              <a:rPr lang="en-US" dirty="0" smtClean="0"/>
              <a:t>The Syria Crisis in Jordan &amp; Lebanon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739321"/>
              </p:ext>
            </p:extLst>
          </p:nvPr>
        </p:nvGraphicFramePr>
        <p:xfrm>
          <a:off x="209034" y="1161442"/>
          <a:ext cx="8753475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93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625746"/>
          </a:xfrm>
        </p:spPr>
        <p:txBody>
          <a:bodyPr/>
          <a:lstStyle/>
          <a:p>
            <a:r>
              <a:rPr lang="en-US" dirty="0" smtClean="0"/>
              <a:t>Issues for discussion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830095"/>
            <a:ext cx="8754312" cy="3490519"/>
          </a:xfrm>
        </p:spPr>
        <p:txBody>
          <a:bodyPr/>
          <a:lstStyle/>
          <a:p>
            <a:r>
              <a:rPr lang="en-US" dirty="0" smtClean="0"/>
              <a:t>Evolution of Syrians over past 5 years</a:t>
            </a:r>
          </a:p>
          <a:p>
            <a:r>
              <a:rPr lang="en-US" dirty="0" smtClean="0"/>
              <a:t>Lessons learnt from surveys of Syrian refugees</a:t>
            </a:r>
          </a:p>
          <a:p>
            <a:r>
              <a:rPr lang="en-US" dirty="0" smtClean="0"/>
              <a:t>Birth, marriage and death registration of Syrians with UNHCR</a:t>
            </a:r>
          </a:p>
          <a:p>
            <a:r>
              <a:rPr lang="en-US" dirty="0" smtClean="0"/>
              <a:t>2015 Jordanian </a:t>
            </a:r>
            <a:r>
              <a:rPr lang="en-US" dirty="0" smtClean="0"/>
              <a:t>Census</a:t>
            </a:r>
          </a:p>
          <a:p>
            <a:r>
              <a:rPr lang="en-US" dirty="0" smtClean="0"/>
              <a:t>Sensitivities with Host Governments 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30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145" y="269597"/>
            <a:ext cx="7146586" cy="441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282" y="356714"/>
            <a:ext cx="2578292" cy="96835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79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1" y="116952"/>
            <a:ext cx="6997429" cy="4374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524" y="0"/>
            <a:ext cx="3158247" cy="17411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Definition &amp; Instruments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3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554408"/>
          </a:xfrm>
        </p:spPr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927370"/>
            <a:ext cx="8754312" cy="3393244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575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“Refugee registration is the recording, verifying, and updating of information on persons of concern to UNHCR with the aim of protecting and documenting them and of implementing durable solutions”.</a:t>
            </a:r>
          </a:p>
          <a:p>
            <a:pPr marL="457200" lvl="1" indent="-457200">
              <a:spcBef>
                <a:spcPts val="575"/>
              </a:spcBef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algn="r">
              <a:spcBef>
                <a:spcPts val="575"/>
              </a:spcBef>
              <a:defRPr/>
            </a:pP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UNHCR Registration 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Handbook, p.6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63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8267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Instruments on Registration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431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UNHCR Statute</a:t>
            </a:r>
          </a:p>
          <a:p>
            <a:pPr marL="342900" lvl="1" indent="-342900">
              <a:spcBef>
                <a:spcPts val="431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1969 OAU Convention</a:t>
            </a:r>
          </a:p>
          <a:p>
            <a:pPr marL="342900" lvl="1" indent="-342900">
              <a:spcBef>
                <a:spcPts val="431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1984 Cartagena Declaration</a:t>
            </a:r>
          </a:p>
          <a:p>
            <a:pPr marL="342900" lvl="1" indent="-342900">
              <a:spcBef>
                <a:spcPts val="431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UNHCR’s Agenda for Protection (Goal 1, Objective 11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marL="342900" lvl="1" indent="-342900">
              <a:spcBef>
                <a:spcPts val="431"/>
              </a:spcBef>
              <a:buFont typeface="Wingdings" pitchFamily="2" charset="2"/>
              <a:buChar char="§"/>
              <a:defRPr/>
            </a:pPr>
            <a:endParaRPr lang="en-US" sz="1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lvl="1" indent="-342900">
              <a:spcBef>
                <a:spcPts val="431"/>
              </a:spcBef>
              <a:buFont typeface="Wingdings" pitchFamily="2" charset="2"/>
              <a:buChar char="§"/>
              <a:defRPr/>
            </a:pPr>
            <a:endParaRPr lang="en-US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lvl="1" indent="-342900">
              <a:spcBef>
                <a:spcPts val="431"/>
              </a:spcBef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Executive Committee No. 91, reaffirms </a:t>
            </a:r>
            <a:r>
              <a:rPr lang="en-US" sz="1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importance of registration as a protection tool and sets guidelines for all registration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processes, which led to the development of UNHCR’s ‘unified approach’. </a:t>
            </a:r>
            <a:endParaRPr lang="en-US" sz="1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23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-279828"/>
            <a:ext cx="8754312" cy="968351"/>
          </a:xfrm>
        </p:spPr>
        <p:txBody>
          <a:bodyPr/>
          <a:lstStyle/>
          <a:p>
            <a:r>
              <a:rPr lang="en-US" dirty="0" smtClean="0"/>
              <a:t>UNHCR Registration is conducted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959797"/>
            <a:ext cx="8754312" cy="37029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Key </a:t>
            </a:r>
            <a:r>
              <a:rPr lang="en-US" b="1" dirty="0" smtClean="0"/>
              <a:t>protection tool </a:t>
            </a:r>
            <a:r>
              <a:rPr lang="en-US" dirty="0" smtClean="0"/>
              <a:t>for UNHCR as a protection agency  </a:t>
            </a:r>
          </a:p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Identify 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persons of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concern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Identity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vulnerabilities and needs</a:t>
            </a:r>
          </a:p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Provide data for planning and programming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Provide access to services and assistance</a:t>
            </a:r>
          </a:p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Provide acces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 to documentation- in some cases to seek asylum with Governments</a:t>
            </a:r>
            <a:endParaRPr 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Registration is a </a:t>
            </a:r>
            <a:r>
              <a:rPr 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means to an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end- saves lives</a:t>
            </a: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57200" lvl="1" indent="-457200">
              <a:spcBef>
                <a:spcPts val="575"/>
              </a:spcBef>
              <a:buFont typeface="Wingdings" pitchFamily="2" charset="2"/>
              <a:buChar char="§"/>
              <a:defRPr/>
            </a:pP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13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496043"/>
          </a:xfrm>
        </p:spPr>
        <p:txBody>
          <a:bodyPr/>
          <a:lstStyle/>
          <a:p>
            <a:r>
              <a:rPr lang="en-US" dirty="0" smtClean="0"/>
              <a:t>Data collected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953310"/>
            <a:ext cx="8754312" cy="34580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Bio data</a:t>
            </a:r>
          </a:p>
          <a:p>
            <a:r>
              <a:rPr lang="en-US" dirty="0"/>
              <a:t>Family composition and </a:t>
            </a:r>
            <a:r>
              <a:rPr lang="en-US" dirty="0" smtClean="0"/>
              <a:t>breakdown</a:t>
            </a:r>
            <a:endParaRPr lang="en-US" dirty="0"/>
          </a:p>
          <a:p>
            <a:r>
              <a:rPr lang="en-US" dirty="0" smtClean="0"/>
              <a:t>Military service, political affiliations</a:t>
            </a:r>
          </a:p>
          <a:p>
            <a:r>
              <a:rPr lang="en-US" dirty="0" smtClean="0"/>
              <a:t>Specific needs</a:t>
            </a:r>
          </a:p>
          <a:p>
            <a:r>
              <a:rPr lang="en-US" dirty="0" smtClean="0"/>
              <a:t>Reason for leaving country of origin (claim)</a:t>
            </a:r>
          </a:p>
          <a:p>
            <a:r>
              <a:rPr lang="en-US" dirty="0" smtClean="0"/>
              <a:t>Relatives in country of origin, asylum and other</a:t>
            </a:r>
          </a:p>
          <a:p>
            <a:r>
              <a:rPr lang="en-US" dirty="0" smtClean="0"/>
              <a:t>Entry into country of origin</a:t>
            </a:r>
          </a:p>
          <a:p>
            <a:r>
              <a:rPr lang="en-US" dirty="0" smtClean="0"/>
              <a:t>Available documents</a:t>
            </a:r>
          </a:p>
          <a:p>
            <a:r>
              <a:rPr lang="en-US" dirty="0" smtClean="0"/>
              <a:t>Biometrics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78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56229"/>
            <a:ext cx="8682047" cy="580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addressed through in-depth protection interviews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1037617"/>
            <a:ext cx="8754312" cy="34580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Data collection in emergency situations vs. non-emergency</a:t>
            </a:r>
          </a:p>
          <a:p>
            <a:r>
              <a:rPr lang="en-US" dirty="0" smtClean="0"/>
              <a:t>Ensuring credibility for range of issues</a:t>
            </a:r>
          </a:p>
          <a:p>
            <a:r>
              <a:rPr lang="en-US" dirty="0" smtClean="0"/>
              <a:t>Child marriage</a:t>
            </a:r>
          </a:p>
          <a:p>
            <a:r>
              <a:rPr lang="en-US" dirty="0" smtClean="0"/>
              <a:t>Establishing family composition, including marriage of adults</a:t>
            </a:r>
          </a:p>
          <a:p>
            <a:r>
              <a:rPr lang="en-US" dirty="0" smtClean="0"/>
              <a:t>Persons with specific needs: identification and referral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8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384" y="65687"/>
            <a:ext cx="8015590" cy="454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30" y="204348"/>
            <a:ext cx="4099516" cy="30317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Registration &amp; Continuous Registration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710052"/>
          </a:xfrm>
        </p:spPr>
        <p:txBody>
          <a:bodyPr/>
          <a:lstStyle/>
          <a:p>
            <a:r>
              <a:rPr lang="en-US" dirty="0" smtClean="0"/>
              <a:t>Registration &amp; Continuous Registration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1154349"/>
            <a:ext cx="8754312" cy="31662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ensure updated data, figures and information</a:t>
            </a:r>
          </a:p>
          <a:p>
            <a:r>
              <a:rPr lang="en-US" dirty="0" smtClean="0"/>
              <a:t>Completes information gaps from emergency situations</a:t>
            </a:r>
          </a:p>
          <a:p>
            <a:r>
              <a:rPr lang="en-US" dirty="0" smtClean="0"/>
              <a:t>Provides chance to refugees to report on changes</a:t>
            </a:r>
          </a:p>
          <a:p>
            <a:r>
              <a:rPr lang="en-US" dirty="0" smtClean="0"/>
              <a:t>Provides information to refugees for informed decision making</a:t>
            </a:r>
          </a:p>
          <a:p>
            <a:r>
              <a:rPr lang="en-US" dirty="0" smtClean="0"/>
              <a:t>Allows programming and planning to update budgets and activities accordingly, including contingency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681733"/>
      </p:ext>
    </p:extLst>
  </p:cSld>
  <p:clrMapOvr>
    <a:masterClrMapping/>
  </p:clrMapOvr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F241520_UNHCR2016-Template [Read-Only]" id="{0B605D69-2E3B-4144-855F-6208C9092CE5}" vid="{0C486892-8A01-4BCA-9BF5-518D0FEA69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UNHCR ppt template</Template>
  <TotalTime>47</TotalTime>
  <Words>349</Words>
  <Application>Microsoft Office PowerPoint</Application>
  <PresentationFormat>On-screen Show (16:9)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UNHCR2016</vt:lpstr>
      <vt:lpstr>Registration with UNHCR</vt:lpstr>
      <vt:lpstr>Definition &amp; Instruments </vt:lpstr>
      <vt:lpstr>Definition</vt:lpstr>
      <vt:lpstr>International Instruments on Registration </vt:lpstr>
      <vt:lpstr>UNHCR Registration is conducted to:</vt:lpstr>
      <vt:lpstr>Data collected </vt:lpstr>
      <vt:lpstr>Issues addressed through in-depth protection interviews </vt:lpstr>
      <vt:lpstr>Registration &amp; Continuous Registration </vt:lpstr>
      <vt:lpstr>Registration &amp; Continuous Registration </vt:lpstr>
      <vt:lpstr>The Syria Crisis in Jordan &amp; Lebanon </vt:lpstr>
      <vt:lpstr>Issues for discussion </vt:lpstr>
      <vt:lpstr>Questions 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 G. Ksaifi</dc:creator>
  <cp:lastModifiedBy>Rana G. Ksaifi</cp:lastModifiedBy>
  <cp:revision>11</cp:revision>
  <dcterms:created xsi:type="dcterms:W3CDTF">2016-12-19T19:26:43Z</dcterms:created>
  <dcterms:modified xsi:type="dcterms:W3CDTF">2016-12-20T05:27:10Z</dcterms:modified>
</cp:coreProperties>
</file>