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rawings/drawing3.xml" ContentType="application/vnd.openxmlformats-officedocument.drawingml.chartshape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83" r:id="rId2"/>
    <p:sldId id="453" r:id="rId3"/>
    <p:sldId id="454" r:id="rId4"/>
    <p:sldId id="440" r:id="rId5"/>
    <p:sldId id="441" r:id="rId6"/>
    <p:sldId id="407" r:id="rId7"/>
    <p:sldId id="388" r:id="rId8"/>
    <p:sldId id="443" r:id="rId9"/>
    <p:sldId id="421" r:id="rId10"/>
    <p:sldId id="410" r:id="rId11"/>
    <p:sldId id="463" r:id="rId12"/>
    <p:sldId id="464" r:id="rId13"/>
    <p:sldId id="447" r:id="rId14"/>
    <p:sldId id="448" r:id="rId15"/>
    <p:sldId id="412" r:id="rId16"/>
    <p:sldId id="458" r:id="rId17"/>
    <p:sldId id="459" r:id="rId18"/>
    <p:sldId id="449" r:id="rId19"/>
    <p:sldId id="450" r:id="rId20"/>
    <p:sldId id="414" r:id="rId21"/>
    <p:sldId id="444" r:id="rId22"/>
    <p:sldId id="455" r:id="rId23"/>
    <p:sldId id="460" r:id="rId24"/>
    <p:sldId id="461" r:id="rId25"/>
    <p:sldId id="462" r:id="rId26"/>
    <p:sldId id="434" r:id="rId27"/>
    <p:sldId id="437" r:id="rId28"/>
    <p:sldId id="435" r:id="rId29"/>
    <p:sldId id="426" r:id="rId30"/>
    <p:sldId id="432" r:id="rId31"/>
    <p:sldId id="430" r:id="rId32"/>
    <p:sldId id="457" r:id="rId3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97513" autoAdjust="0"/>
  </p:normalViewPr>
  <p:slideViewPr>
    <p:cSldViewPr>
      <p:cViewPr>
        <p:scale>
          <a:sx n="70" d="100"/>
          <a:sy n="70" d="100"/>
        </p:scale>
        <p:origin x="-894" y="-6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3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KENNAFNP001\Common\Pemba%20survey\Tables\Age%20tables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KENNAFNP001\Common\Pemba%20survey\Tables\Age%20tables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KENNAFNP001\Common\Pemba%20survey\Tables\Age%20table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br\Documents\Kenya\New%20Pemba\Pemba_tables_090916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br\Documents\Kenya\New%20Pemba\Pemba_tables_090916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br\Documents\Kenya\New%20Pemba\Pemba_tables_090916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br\Documents\Kenya\New%20Pemba\Pemba_tables_090916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3.6323648830604932E-2"/>
          <c:y val="3.7550051289589651E-3"/>
          <c:w val="0.93166961282106464"/>
          <c:h val="0.93296035202873495"/>
        </c:manualLayout>
      </c:layout>
      <c:barChart>
        <c:barDir val="bar"/>
        <c:grouping val="clustered"/>
        <c:ser>
          <c:idx val="0"/>
          <c:order val="0"/>
          <c:tx>
            <c:strRef>
              <c:f>Sheet1!$B$3</c:f>
              <c:strCache>
                <c:ptCount val="1"/>
                <c:pt idx="0">
                  <c:v>Males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Sheet1!$A$4:$A$22</c:f>
              <c:strCache>
                <c:ptCount val="19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85-89</c:v>
                </c:pt>
                <c:pt idx="18">
                  <c:v>90-94</c:v>
                </c:pt>
              </c:strCache>
            </c:strRef>
          </c:cat>
          <c:val>
            <c:numRef>
              <c:f>Sheet1!$B$4:$B$22</c:f>
              <c:numCache>
                <c:formatCode>General</c:formatCode>
                <c:ptCount val="19"/>
                <c:pt idx="0">
                  <c:v>-186</c:v>
                </c:pt>
                <c:pt idx="1">
                  <c:v>-206</c:v>
                </c:pt>
                <c:pt idx="2">
                  <c:v>-236</c:v>
                </c:pt>
                <c:pt idx="3">
                  <c:v>-165</c:v>
                </c:pt>
                <c:pt idx="4">
                  <c:v>-110</c:v>
                </c:pt>
                <c:pt idx="5">
                  <c:v>-61</c:v>
                </c:pt>
                <c:pt idx="6">
                  <c:v>-59</c:v>
                </c:pt>
                <c:pt idx="7">
                  <c:v>-68</c:v>
                </c:pt>
                <c:pt idx="8">
                  <c:v>-75</c:v>
                </c:pt>
                <c:pt idx="9">
                  <c:v>-57</c:v>
                </c:pt>
                <c:pt idx="10">
                  <c:v>-42</c:v>
                </c:pt>
                <c:pt idx="11">
                  <c:v>-23</c:v>
                </c:pt>
                <c:pt idx="12">
                  <c:v>-22</c:v>
                </c:pt>
                <c:pt idx="13">
                  <c:v>-10</c:v>
                </c:pt>
                <c:pt idx="14">
                  <c:v>-15</c:v>
                </c:pt>
                <c:pt idx="15">
                  <c:v>-5</c:v>
                </c:pt>
                <c:pt idx="16">
                  <c:v>-2</c:v>
                </c:pt>
                <c:pt idx="17">
                  <c:v>0</c:v>
                </c:pt>
                <c:pt idx="18">
                  <c:v>-1</c:v>
                </c:pt>
              </c:numCache>
            </c:numRef>
          </c:val>
        </c:ser>
        <c:ser>
          <c:idx val="1"/>
          <c:order val="1"/>
          <c:tx>
            <c:strRef>
              <c:f>Sheet1!$C$3</c:f>
              <c:strCache>
                <c:ptCount val="1"/>
                <c:pt idx="0">
                  <c:v>Females</c:v>
                </c:pt>
              </c:strCache>
            </c:strRef>
          </c:tx>
          <c:spPr>
            <a:solidFill>
              <a:srgbClr val="FF0000">
                <a:alpha val="50000"/>
              </a:srgbClr>
            </a:solidFill>
            <a:ln>
              <a:noFill/>
            </a:ln>
            <a:effectLst/>
          </c:spPr>
          <c:cat>
            <c:strRef>
              <c:f>Sheet1!$A$4:$A$22</c:f>
              <c:strCache>
                <c:ptCount val="19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85-89</c:v>
                </c:pt>
                <c:pt idx="18">
                  <c:v>90-94</c:v>
                </c:pt>
              </c:strCache>
            </c:strRef>
          </c:cat>
          <c:val>
            <c:numRef>
              <c:f>Sheet1!$C$4:$C$22</c:f>
              <c:numCache>
                <c:formatCode>General</c:formatCode>
                <c:ptCount val="19"/>
                <c:pt idx="0">
                  <c:v>199</c:v>
                </c:pt>
                <c:pt idx="1">
                  <c:v>215</c:v>
                </c:pt>
                <c:pt idx="2">
                  <c:v>211</c:v>
                </c:pt>
                <c:pt idx="3">
                  <c:v>149</c:v>
                </c:pt>
                <c:pt idx="4">
                  <c:v>114</c:v>
                </c:pt>
                <c:pt idx="5">
                  <c:v>95</c:v>
                </c:pt>
                <c:pt idx="6">
                  <c:v>96</c:v>
                </c:pt>
                <c:pt idx="7">
                  <c:v>72</c:v>
                </c:pt>
                <c:pt idx="8">
                  <c:v>60</c:v>
                </c:pt>
                <c:pt idx="9">
                  <c:v>27</c:v>
                </c:pt>
                <c:pt idx="10">
                  <c:v>20</c:v>
                </c:pt>
                <c:pt idx="11">
                  <c:v>8</c:v>
                </c:pt>
                <c:pt idx="12">
                  <c:v>11</c:v>
                </c:pt>
                <c:pt idx="13">
                  <c:v>8</c:v>
                </c:pt>
                <c:pt idx="14">
                  <c:v>2</c:v>
                </c:pt>
                <c:pt idx="15">
                  <c:v>1</c:v>
                </c:pt>
                <c:pt idx="16">
                  <c:v>4</c:v>
                </c:pt>
                <c:pt idx="17">
                  <c:v>0</c:v>
                </c:pt>
                <c:pt idx="18">
                  <c:v>2</c:v>
                </c:pt>
              </c:numCache>
            </c:numRef>
          </c:val>
        </c:ser>
        <c:dLbls/>
        <c:gapWidth val="15"/>
        <c:overlap val="100"/>
        <c:axId val="84779392"/>
        <c:axId val="84780928"/>
      </c:barChart>
      <c:catAx>
        <c:axId val="84779392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780928"/>
        <c:crosses val="autoZero"/>
        <c:auto val="1"/>
        <c:lblAlgn val="ctr"/>
        <c:lblOffset val="100"/>
      </c:catAx>
      <c:valAx>
        <c:axId val="84780928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779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Sheet1!$K$3</c:f>
              <c:strCache>
                <c:ptCount val="1"/>
                <c:pt idx="0">
                  <c:v>Males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Sheet1!$J$4:$J$82</c:f>
              <c:numCache>
                <c:formatCode>General</c:formatCode>
                <c:ptCount val="7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75</c:v>
                </c:pt>
                <c:pt idx="73">
                  <c:v>77</c:v>
                </c:pt>
                <c:pt idx="74">
                  <c:v>78</c:v>
                </c:pt>
                <c:pt idx="75">
                  <c:v>79</c:v>
                </c:pt>
                <c:pt idx="76">
                  <c:v>80</c:v>
                </c:pt>
                <c:pt idx="77">
                  <c:v>82</c:v>
                </c:pt>
                <c:pt idx="78">
                  <c:v>90</c:v>
                </c:pt>
              </c:numCache>
            </c:numRef>
          </c:cat>
          <c:val>
            <c:numRef>
              <c:f>Sheet1!$K$4:$K$82</c:f>
              <c:numCache>
                <c:formatCode>General</c:formatCode>
                <c:ptCount val="79"/>
                <c:pt idx="0">
                  <c:v>-33</c:v>
                </c:pt>
                <c:pt idx="1">
                  <c:v>-39</c:v>
                </c:pt>
                <c:pt idx="2">
                  <c:v>-40</c:v>
                </c:pt>
                <c:pt idx="3">
                  <c:v>-32</c:v>
                </c:pt>
                <c:pt idx="4">
                  <c:v>-42</c:v>
                </c:pt>
                <c:pt idx="5">
                  <c:v>-45</c:v>
                </c:pt>
                <c:pt idx="6">
                  <c:v>-37</c:v>
                </c:pt>
                <c:pt idx="7">
                  <c:v>-40</c:v>
                </c:pt>
                <c:pt idx="8">
                  <c:v>-44</c:v>
                </c:pt>
                <c:pt idx="9">
                  <c:v>-40</c:v>
                </c:pt>
                <c:pt idx="10">
                  <c:v>-60</c:v>
                </c:pt>
                <c:pt idx="11">
                  <c:v>-38</c:v>
                </c:pt>
                <c:pt idx="12">
                  <c:v>-56</c:v>
                </c:pt>
                <c:pt idx="13">
                  <c:v>-43</c:v>
                </c:pt>
                <c:pt idx="14">
                  <c:v>-39</c:v>
                </c:pt>
                <c:pt idx="15">
                  <c:v>-35</c:v>
                </c:pt>
                <c:pt idx="16">
                  <c:v>-34</c:v>
                </c:pt>
                <c:pt idx="17">
                  <c:v>-33</c:v>
                </c:pt>
                <c:pt idx="18">
                  <c:v>-38</c:v>
                </c:pt>
                <c:pt idx="19">
                  <c:v>-25</c:v>
                </c:pt>
                <c:pt idx="20">
                  <c:v>-37</c:v>
                </c:pt>
                <c:pt idx="21">
                  <c:v>-15</c:v>
                </c:pt>
                <c:pt idx="22">
                  <c:v>-21</c:v>
                </c:pt>
                <c:pt idx="23">
                  <c:v>-14</c:v>
                </c:pt>
                <c:pt idx="24">
                  <c:v>-13</c:v>
                </c:pt>
                <c:pt idx="25">
                  <c:v>-17</c:v>
                </c:pt>
                <c:pt idx="26">
                  <c:v>-12</c:v>
                </c:pt>
                <c:pt idx="27">
                  <c:v>-11</c:v>
                </c:pt>
                <c:pt idx="28">
                  <c:v>-12</c:v>
                </c:pt>
                <c:pt idx="29">
                  <c:v>-9</c:v>
                </c:pt>
                <c:pt idx="30">
                  <c:v>-24</c:v>
                </c:pt>
                <c:pt idx="31">
                  <c:v>-5</c:v>
                </c:pt>
                <c:pt idx="32">
                  <c:v>-16</c:v>
                </c:pt>
                <c:pt idx="33">
                  <c:v>-5</c:v>
                </c:pt>
                <c:pt idx="34">
                  <c:v>-9</c:v>
                </c:pt>
                <c:pt idx="35">
                  <c:v>-23</c:v>
                </c:pt>
                <c:pt idx="36">
                  <c:v>-12</c:v>
                </c:pt>
                <c:pt idx="37">
                  <c:v>-12</c:v>
                </c:pt>
                <c:pt idx="38">
                  <c:v>-14</c:v>
                </c:pt>
                <c:pt idx="39">
                  <c:v>-7</c:v>
                </c:pt>
                <c:pt idx="40">
                  <c:v>-31</c:v>
                </c:pt>
                <c:pt idx="41">
                  <c:v>-9</c:v>
                </c:pt>
                <c:pt idx="42">
                  <c:v>-20</c:v>
                </c:pt>
                <c:pt idx="43">
                  <c:v>-7</c:v>
                </c:pt>
                <c:pt idx="44">
                  <c:v>-8</c:v>
                </c:pt>
                <c:pt idx="45">
                  <c:v>-29</c:v>
                </c:pt>
                <c:pt idx="46">
                  <c:v>-8</c:v>
                </c:pt>
                <c:pt idx="47">
                  <c:v>-10</c:v>
                </c:pt>
                <c:pt idx="48">
                  <c:v>-7</c:v>
                </c:pt>
                <c:pt idx="49">
                  <c:v>-3</c:v>
                </c:pt>
                <c:pt idx="50">
                  <c:v>-23</c:v>
                </c:pt>
                <c:pt idx="51">
                  <c:v>-4</c:v>
                </c:pt>
                <c:pt idx="52">
                  <c:v>-7</c:v>
                </c:pt>
                <c:pt idx="53">
                  <c:v>-5</c:v>
                </c:pt>
                <c:pt idx="54">
                  <c:v>-3</c:v>
                </c:pt>
                <c:pt idx="55">
                  <c:v>-10</c:v>
                </c:pt>
                <c:pt idx="56">
                  <c:v>-4</c:v>
                </c:pt>
                <c:pt idx="57">
                  <c:v>-1</c:v>
                </c:pt>
                <c:pt idx="58">
                  <c:v>-7</c:v>
                </c:pt>
                <c:pt idx="59">
                  <c:v>-1</c:v>
                </c:pt>
                <c:pt idx="60">
                  <c:v>-13</c:v>
                </c:pt>
                <c:pt idx="61">
                  <c:v>-2</c:v>
                </c:pt>
                <c:pt idx="62">
                  <c:v>-4</c:v>
                </c:pt>
                <c:pt idx="63">
                  <c:v>-3</c:v>
                </c:pt>
                <c:pt idx="65">
                  <c:v>-7</c:v>
                </c:pt>
                <c:pt idx="66">
                  <c:v>-1</c:v>
                </c:pt>
                <c:pt idx="67">
                  <c:v>-1</c:v>
                </c:pt>
                <c:pt idx="68">
                  <c:v>0</c:v>
                </c:pt>
                <c:pt idx="69">
                  <c:v>-1</c:v>
                </c:pt>
                <c:pt idx="70">
                  <c:v>-12</c:v>
                </c:pt>
                <c:pt idx="71">
                  <c:v>-3</c:v>
                </c:pt>
                <c:pt idx="72">
                  <c:v>-3</c:v>
                </c:pt>
                <c:pt idx="73">
                  <c:v>-1</c:v>
                </c:pt>
                <c:pt idx="74">
                  <c:v>-1</c:v>
                </c:pt>
                <c:pt idx="75">
                  <c:v>0</c:v>
                </c:pt>
                <c:pt idx="76">
                  <c:v>0</c:v>
                </c:pt>
                <c:pt idx="77">
                  <c:v>-2</c:v>
                </c:pt>
                <c:pt idx="78">
                  <c:v>-1</c:v>
                </c:pt>
              </c:numCache>
            </c:numRef>
          </c:val>
        </c:ser>
        <c:ser>
          <c:idx val="1"/>
          <c:order val="1"/>
          <c:tx>
            <c:strRef>
              <c:f>Sheet1!$L$3</c:f>
              <c:strCache>
                <c:ptCount val="1"/>
                <c:pt idx="0">
                  <c:v>Females</c:v>
                </c:pt>
              </c:strCache>
            </c:strRef>
          </c:tx>
          <c:spPr>
            <a:solidFill>
              <a:srgbClr val="FF0000">
                <a:alpha val="50000"/>
              </a:srgbClr>
            </a:solidFill>
            <a:ln>
              <a:noFill/>
            </a:ln>
            <a:effectLst/>
          </c:spPr>
          <c:cat>
            <c:numRef>
              <c:f>Sheet1!$J$4:$J$82</c:f>
              <c:numCache>
                <c:formatCode>General</c:formatCode>
                <c:ptCount val="7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75</c:v>
                </c:pt>
                <c:pt idx="73">
                  <c:v>77</c:v>
                </c:pt>
                <c:pt idx="74">
                  <c:v>78</c:v>
                </c:pt>
                <c:pt idx="75">
                  <c:v>79</c:v>
                </c:pt>
                <c:pt idx="76">
                  <c:v>80</c:v>
                </c:pt>
                <c:pt idx="77">
                  <c:v>82</c:v>
                </c:pt>
                <c:pt idx="78">
                  <c:v>90</c:v>
                </c:pt>
              </c:numCache>
            </c:numRef>
          </c:cat>
          <c:val>
            <c:numRef>
              <c:f>Sheet1!$L$4:$L$82</c:f>
              <c:numCache>
                <c:formatCode>General</c:formatCode>
                <c:ptCount val="79"/>
                <c:pt idx="0">
                  <c:v>40</c:v>
                </c:pt>
                <c:pt idx="1">
                  <c:v>37</c:v>
                </c:pt>
                <c:pt idx="2">
                  <c:v>47</c:v>
                </c:pt>
                <c:pt idx="3">
                  <c:v>32</c:v>
                </c:pt>
                <c:pt idx="4">
                  <c:v>43</c:v>
                </c:pt>
                <c:pt idx="5">
                  <c:v>43</c:v>
                </c:pt>
                <c:pt idx="6">
                  <c:v>34</c:v>
                </c:pt>
                <c:pt idx="7">
                  <c:v>53</c:v>
                </c:pt>
                <c:pt idx="8">
                  <c:v>32</c:v>
                </c:pt>
                <c:pt idx="9">
                  <c:v>53</c:v>
                </c:pt>
                <c:pt idx="10">
                  <c:v>61</c:v>
                </c:pt>
                <c:pt idx="11">
                  <c:v>43</c:v>
                </c:pt>
                <c:pt idx="12">
                  <c:v>34</c:v>
                </c:pt>
                <c:pt idx="13">
                  <c:v>37</c:v>
                </c:pt>
                <c:pt idx="14">
                  <c:v>36</c:v>
                </c:pt>
                <c:pt idx="15">
                  <c:v>30</c:v>
                </c:pt>
                <c:pt idx="16">
                  <c:v>33</c:v>
                </c:pt>
                <c:pt idx="17">
                  <c:v>31</c:v>
                </c:pt>
                <c:pt idx="18">
                  <c:v>33</c:v>
                </c:pt>
                <c:pt idx="19">
                  <c:v>22</c:v>
                </c:pt>
                <c:pt idx="20">
                  <c:v>41</c:v>
                </c:pt>
                <c:pt idx="21">
                  <c:v>20</c:v>
                </c:pt>
                <c:pt idx="22">
                  <c:v>23</c:v>
                </c:pt>
                <c:pt idx="23">
                  <c:v>14</c:v>
                </c:pt>
                <c:pt idx="24">
                  <c:v>16</c:v>
                </c:pt>
                <c:pt idx="25">
                  <c:v>35</c:v>
                </c:pt>
                <c:pt idx="26">
                  <c:v>20</c:v>
                </c:pt>
                <c:pt idx="27">
                  <c:v>10</c:v>
                </c:pt>
                <c:pt idx="28">
                  <c:v>20</c:v>
                </c:pt>
                <c:pt idx="29">
                  <c:v>10</c:v>
                </c:pt>
                <c:pt idx="30">
                  <c:v>39</c:v>
                </c:pt>
                <c:pt idx="31">
                  <c:v>5</c:v>
                </c:pt>
                <c:pt idx="32">
                  <c:v>23</c:v>
                </c:pt>
                <c:pt idx="33">
                  <c:v>10</c:v>
                </c:pt>
                <c:pt idx="34">
                  <c:v>19</c:v>
                </c:pt>
                <c:pt idx="35">
                  <c:v>27</c:v>
                </c:pt>
                <c:pt idx="36">
                  <c:v>9</c:v>
                </c:pt>
                <c:pt idx="37">
                  <c:v>15</c:v>
                </c:pt>
                <c:pt idx="38">
                  <c:v>11</c:v>
                </c:pt>
                <c:pt idx="39">
                  <c:v>10</c:v>
                </c:pt>
                <c:pt idx="40">
                  <c:v>26</c:v>
                </c:pt>
                <c:pt idx="41">
                  <c:v>8</c:v>
                </c:pt>
                <c:pt idx="42">
                  <c:v>12</c:v>
                </c:pt>
                <c:pt idx="43">
                  <c:v>6</c:v>
                </c:pt>
                <c:pt idx="44">
                  <c:v>8</c:v>
                </c:pt>
                <c:pt idx="45">
                  <c:v>14</c:v>
                </c:pt>
                <c:pt idx="46">
                  <c:v>7</c:v>
                </c:pt>
                <c:pt idx="47">
                  <c:v>2</c:v>
                </c:pt>
                <c:pt idx="48">
                  <c:v>4</c:v>
                </c:pt>
                <c:pt idx="50">
                  <c:v>9</c:v>
                </c:pt>
                <c:pt idx="51">
                  <c:v>2</c:v>
                </c:pt>
                <c:pt idx="52">
                  <c:v>3</c:v>
                </c:pt>
                <c:pt idx="53">
                  <c:v>2</c:v>
                </c:pt>
                <c:pt idx="54">
                  <c:v>4</c:v>
                </c:pt>
                <c:pt idx="55">
                  <c:v>2</c:v>
                </c:pt>
                <c:pt idx="56">
                  <c:v>2</c:v>
                </c:pt>
                <c:pt idx="57">
                  <c:v>1</c:v>
                </c:pt>
                <c:pt idx="58">
                  <c:v>2</c:v>
                </c:pt>
                <c:pt idx="59">
                  <c:v>1</c:v>
                </c:pt>
                <c:pt idx="60">
                  <c:v>7</c:v>
                </c:pt>
                <c:pt idx="61">
                  <c:v>2</c:v>
                </c:pt>
                <c:pt idx="63">
                  <c:v>2</c:v>
                </c:pt>
                <c:pt idx="65">
                  <c:v>6</c:v>
                </c:pt>
                <c:pt idx="67">
                  <c:v>1</c:v>
                </c:pt>
                <c:pt idx="68">
                  <c:v>1</c:v>
                </c:pt>
                <c:pt idx="70">
                  <c:v>2</c:v>
                </c:pt>
                <c:pt idx="75">
                  <c:v>1</c:v>
                </c:pt>
                <c:pt idx="76">
                  <c:v>4</c:v>
                </c:pt>
                <c:pt idx="78">
                  <c:v>2</c:v>
                </c:pt>
              </c:numCache>
            </c:numRef>
          </c:val>
        </c:ser>
        <c:dLbls/>
        <c:gapWidth val="30"/>
        <c:overlap val="100"/>
        <c:axId val="86076032"/>
        <c:axId val="86106496"/>
      </c:barChart>
      <c:catAx>
        <c:axId val="86076032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106496"/>
        <c:crosses val="autoZero"/>
        <c:auto val="1"/>
        <c:lblAlgn val="ctr"/>
        <c:lblOffset val="100"/>
      </c:catAx>
      <c:valAx>
        <c:axId val="86106496"/>
        <c:scaling>
          <c:orientation val="minMax"/>
          <c:max val="70"/>
          <c:min val="-70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076032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3.6323648830604932E-2"/>
          <c:y val="3.7550051289589651E-3"/>
          <c:w val="0.93166961282106464"/>
          <c:h val="0.93296035202873495"/>
        </c:manualLayout>
      </c:layout>
      <c:barChart>
        <c:barDir val="bar"/>
        <c:grouping val="clustered"/>
        <c:ser>
          <c:idx val="0"/>
          <c:order val="0"/>
          <c:tx>
            <c:strRef>
              <c:f>Sheet1!$B$3</c:f>
              <c:strCache>
                <c:ptCount val="1"/>
                <c:pt idx="0">
                  <c:v>Males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Sheet1!$A$4:$A$22</c:f>
              <c:strCache>
                <c:ptCount val="19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85-89</c:v>
                </c:pt>
                <c:pt idx="18">
                  <c:v>90-94</c:v>
                </c:pt>
              </c:strCache>
            </c:strRef>
          </c:cat>
          <c:val>
            <c:numRef>
              <c:f>Sheet1!$B$4:$B$22</c:f>
              <c:numCache>
                <c:formatCode>General</c:formatCode>
                <c:ptCount val="19"/>
                <c:pt idx="0">
                  <c:v>-186</c:v>
                </c:pt>
                <c:pt idx="1">
                  <c:v>-206</c:v>
                </c:pt>
                <c:pt idx="2">
                  <c:v>-236</c:v>
                </c:pt>
                <c:pt idx="3">
                  <c:v>-165</c:v>
                </c:pt>
                <c:pt idx="4">
                  <c:v>-110</c:v>
                </c:pt>
                <c:pt idx="5">
                  <c:v>-61</c:v>
                </c:pt>
                <c:pt idx="6">
                  <c:v>-59</c:v>
                </c:pt>
                <c:pt idx="7">
                  <c:v>-68</c:v>
                </c:pt>
                <c:pt idx="8">
                  <c:v>-75</c:v>
                </c:pt>
                <c:pt idx="9">
                  <c:v>-57</c:v>
                </c:pt>
                <c:pt idx="10">
                  <c:v>-42</c:v>
                </c:pt>
                <c:pt idx="11">
                  <c:v>-23</c:v>
                </c:pt>
                <c:pt idx="12">
                  <c:v>-22</c:v>
                </c:pt>
                <c:pt idx="13">
                  <c:v>-10</c:v>
                </c:pt>
                <c:pt idx="14">
                  <c:v>-15</c:v>
                </c:pt>
                <c:pt idx="15">
                  <c:v>-5</c:v>
                </c:pt>
                <c:pt idx="16">
                  <c:v>-2</c:v>
                </c:pt>
                <c:pt idx="17">
                  <c:v>0</c:v>
                </c:pt>
                <c:pt idx="18">
                  <c:v>-1</c:v>
                </c:pt>
              </c:numCache>
            </c:numRef>
          </c:val>
        </c:ser>
        <c:ser>
          <c:idx val="1"/>
          <c:order val="1"/>
          <c:tx>
            <c:strRef>
              <c:f>Sheet1!$C$3</c:f>
              <c:strCache>
                <c:ptCount val="1"/>
                <c:pt idx="0">
                  <c:v>Females</c:v>
                </c:pt>
              </c:strCache>
            </c:strRef>
          </c:tx>
          <c:spPr>
            <a:solidFill>
              <a:srgbClr val="FF0000">
                <a:alpha val="50000"/>
              </a:srgbClr>
            </a:solidFill>
            <a:ln>
              <a:noFill/>
            </a:ln>
            <a:effectLst/>
          </c:spPr>
          <c:cat>
            <c:strRef>
              <c:f>Sheet1!$A$4:$A$22</c:f>
              <c:strCache>
                <c:ptCount val="19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85-89</c:v>
                </c:pt>
                <c:pt idx="18">
                  <c:v>90-94</c:v>
                </c:pt>
              </c:strCache>
            </c:strRef>
          </c:cat>
          <c:val>
            <c:numRef>
              <c:f>Sheet1!$C$4:$C$22</c:f>
              <c:numCache>
                <c:formatCode>General</c:formatCode>
                <c:ptCount val="19"/>
                <c:pt idx="0">
                  <c:v>199</c:v>
                </c:pt>
                <c:pt idx="1">
                  <c:v>215</c:v>
                </c:pt>
                <c:pt idx="2">
                  <c:v>211</c:v>
                </c:pt>
                <c:pt idx="3">
                  <c:v>149</c:v>
                </c:pt>
                <c:pt idx="4">
                  <c:v>114</c:v>
                </c:pt>
                <c:pt idx="5">
                  <c:v>95</c:v>
                </c:pt>
                <c:pt idx="6">
                  <c:v>96</c:v>
                </c:pt>
                <c:pt idx="7">
                  <c:v>72</c:v>
                </c:pt>
                <c:pt idx="8">
                  <c:v>60</c:v>
                </c:pt>
                <c:pt idx="9">
                  <c:v>27</c:v>
                </c:pt>
                <c:pt idx="10">
                  <c:v>20</c:v>
                </c:pt>
                <c:pt idx="11">
                  <c:v>8</c:v>
                </c:pt>
                <c:pt idx="12">
                  <c:v>11</c:v>
                </c:pt>
                <c:pt idx="13">
                  <c:v>8</c:v>
                </c:pt>
                <c:pt idx="14">
                  <c:v>2</c:v>
                </c:pt>
                <c:pt idx="15">
                  <c:v>1</c:v>
                </c:pt>
                <c:pt idx="16">
                  <c:v>4</c:v>
                </c:pt>
                <c:pt idx="17">
                  <c:v>0</c:v>
                </c:pt>
                <c:pt idx="18">
                  <c:v>2</c:v>
                </c:pt>
              </c:numCache>
            </c:numRef>
          </c:val>
        </c:ser>
        <c:dLbls/>
        <c:gapWidth val="15"/>
        <c:overlap val="100"/>
        <c:axId val="86030208"/>
        <c:axId val="86031744"/>
      </c:barChart>
      <c:catAx>
        <c:axId val="86030208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031744"/>
        <c:crosses val="autoZero"/>
        <c:auto val="1"/>
        <c:lblAlgn val="ctr"/>
        <c:lblOffset val="100"/>
      </c:catAx>
      <c:valAx>
        <c:axId val="86031744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030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800" baseline="0" dirty="0" smtClean="0"/>
              <a:t>Kenyan </a:t>
            </a:r>
            <a:r>
              <a:rPr lang="en-GB" sz="1800" baseline="0" dirty="0"/>
              <a:t>tribe</a:t>
            </a:r>
            <a:endParaRPr lang="en-GB" sz="1800" dirty="0"/>
          </a:p>
        </c:rich>
      </c:tx>
      <c:spPr>
        <a:noFill/>
        <a:ln>
          <a:noFill/>
        </a:ln>
        <a:effectLst/>
      </c:spPr>
    </c:title>
    <c:view3D>
      <c:rotX val="5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1739468712417883"/>
          <c:w val="1"/>
          <c:h val="0.72905037911927684"/>
        </c:manualLayout>
      </c:layout>
      <c:pie3DChart>
        <c:varyColors val="1"/>
        <c:ser>
          <c:idx val="0"/>
          <c:order val="0"/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Percent val="1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'F:\Analysis\[Pemba_survey_tables.xlsx]Bcert'!$I$4:$J$4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'F:\Analysis\[Pemba_survey_tables.xlsx]Bcert'!$I$5:$J$5</c:f>
              <c:numCache>
                <c:formatCode>General</c:formatCode>
                <c:ptCount val="2"/>
                <c:pt idx="0">
                  <c:v>61</c:v>
                </c:pt>
                <c:pt idx="1">
                  <c:v>39</c:v>
                </c:pt>
              </c:numCache>
            </c:numRef>
          </c:val>
        </c:ser>
        <c:dLbls>
          <c:showPercent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1376107944109984E-2"/>
          <c:y val="0.15870935320962526"/>
          <c:w val="0.15963439732516493"/>
          <c:h val="0.1531175389349673"/>
        </c:manualLayout>
      </c:layout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800" b="1" i="0" baseline="0" dirty="0" smtClean="0">
                <a:effectLst/>
              </a:rPr>
              <a:t>Pemba </a:t>
            </a:r>
            <a:r>
              <a:rPr lang="en-GB" sz="1800" b="1" i="0" baseline="0" dirty="0">
                <a:effectLst/>
              </a:rPr>
              <a:t>tribe</a:t>
            </a:r>
            <a:endParaRPr lang="en-GB" sz="1800" dirty="0">
              <a:effectLst/>
            </a:endParaRPr>
          </a:p>
        </c:rich>
      </c:tx>
      <c:spPr>
        <a:noFill/>
        <a:ln>
          <a:noFill/>
        </a:ln>
        <a:effectLst/>
      </c:spPr>
    </c:title>
    <c:view3D>
      <c:rotX val="5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9.7585926759155131E-2"/>
          <c:w val="1"/>
          <c:h val="0.7462460942382203"/>
        </c:manualLayout>
      </c:layout>
      <c:pie3DChart>
        <c:varyColors val="1"/>
        <c:ser>
          <c:idx val="0"/>
          <c:order val="0"/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Percent val="1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'F:\Analysis\[Pemba_survey_tables.xlsx]Bcert'!$I$19:$J$19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'F:\Analysis\[Pemba_survey_tables.xlsx]Bcert'!$I$20:$J$20</c:f>
              <c:numCache>
                <c:formatCode>General</c:formatCode>
                <c:ptCount val="2"/>
                <c:pt idx="0">
                  <c:v>47</c:v>
                </c:pt>
                <c:pt idx="1">
                  <c:v>53</c:v>
                </c:pt>
              </c:numCache>
            </c:numRef>
          </c:val>
        </c:ser>
        <c:dLbls>
          <c:showPercent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200411674179247"/>
          <c:y val="0.19039307586551682"/>
          <c:w val="0.14017064355288078"/>
          <c:h val="0.18923665791776031"/>
        </c:manualLayout>
      </c:layout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6.5288223317879659E-2"/>
          <c:y val="1.6549963189351462E-2"/>
          <c:w val="0.91475703387543861"/>
          <c:h val="0.90007267226327725"/>
        </c:manualLayout>
      </c:layout>
      <c:barChart>
        <c:barDir val="col"/>
        <c:grouping val="clustered"/>
        <c:ser>
          <c:idx val="0"/>
          <c:order val="0"/>
          <c:tx>
            <c:strRef>
              <c:f>'F:\Analysis\[Pemba_survey_tables.xlsx]Kenya_ID'!$F$24</c:f>
              <c:strCache>
                <c:ptCount val="1"/>
                <c:pt idx="0">
                  <c:v>Born in Kenya reporting Kenyan tribe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'F:\Analysis\[Pemba_survey_tables.xlsx]Kenya_ID'!$G$23:$K$23</c:f>
              <c:strCache>
                <c:ptCount val="5"/>
                <c:pt idx="0">
                  <c:v>Yes</c:v>
                </c:pt>
                <c:pt idx="1">
                  <c:v>Never applied</c:v>
                </c:pt>
                <c:pt idx="2">
                  <c:v>Not allowed to apply</c:v>
                </c:pt>
                <c:pt idx="3">
                  <c:v>Applied, rejected</c:v>
                </c:pt>
                <c:pt idx="4">
                  <c:v>Waiting slip</c:v>
                </c:pt>
              </c:strCache>
            </c:strRef>
          </c:cat>
          <c:val>
            <c:numRef>
              <c:f>'F:\Analysis\[Pemba_survey_tables.xlsx]Kenya_ID'!$G$24:$K$24</c:f>
              <c:numCache>
                <c:formatCode>General</c:formatCode>
                <c:ptCount val="5"/>
                <c:pt idx="0">
                  <c:v>77</c:v>
                </c:pt>
                <c:pt idx="1">
                  <c:v>12</c:v>
                </c:pt>
                <c:pt idx="2">
                  <c:v>2</c:v>
                </c:pt>
                <c:pt idx="3">
                  <c:v>5</c:v>
                </c:pt>
                <c:pt idx="4">
                  <c:v>4</c:v>
                </c:pt>
              </c:numCache>
            </c:numRef>
          </c:val>
        </c:ser>
        <c:ser>
          <c:idx val="1"/>
          <c:order val="1"/>
          <c:tx>
            <c:strRef>
              <c:f>'F:\Analysis\[Pemba_survey_tables.xlsx]Kenya_ID'!$F$25</c:f>
              <c:strCache>
                <c:ptCount val="1"/>
                <c:pt idx="0">
                  <c:v>Born in Kenya reporting Pemba tribe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'F:\Analysis\[Pemba_survey_tables.xlsx]Kenya_ID'!$G$23:$K$23</c:f>
              <c:strCache>
                <c:ptCount val="5"/>
                <c:pt idx="0">
                  <c:v>Yes</c:v>
                </c:pt>
                <c:pt idx="1">
                  <c:v>Never applied</c:v>
                </c:pt>
                <c:pt idx="2">
                  <c:v>Not allowed to apply</c:v>
                </c:pt>
                <c:pt idx="3">
                  <c:v>Applied, rejected</c:v>
                </c:pt>
                <c:pt idx="4">
                  <c:v>Waiting slip</c:v>
                </c:pt>
              </c:strCache>
            </c:strRef>
          </c:cat>
          <c:val>
            <c:numRef>
              <c:f>'F:\Analysis\[Pemba_survey_tables.xlsx]Kenya_ID'!$G$25:$K$25</c:f>
              <c:numCache>
                <c:formatCode>General</c:formatCode>
                <c:ptCount val="5"/>
                <c:pt idx="0">
                  <c:v>54</c:v>
                </c:pt>
                <c:pt idx="1">
                  <c:v>21</c:v>
                </c:pt>
                <c:pt idx="2">
                  <c:v>4</c:v>
                </c:pt>
                <c:pt idx="3">
                  <c:v>14</c:v>
                </c:pt>
                <c:pt idx="4">
                  <c:v>6</c:v>
                </c:pt>
              </c:numCache>
            </c:numRef>
          </c:val>
        </c:ser>
        <c:ser>
          <c:idx val="2"/>
          <c:order val="2"/>
          <c:tx>
            <c:strRef>
              <c:f>'F:\Analysis\[Pemba_survey_tables.xlsx]Kenya_ID'!$F$26</c:f>
              <c:strCache>
                <c:ptCount val="1"/>
                <c:pt idx="0">
                  <c:v>Born outside Kenya reporting Pemba tribe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'F:\Analysis\[Pemba_survey_tables.xlsx]Kenya_ID'!$G$23:$K$23</c:f>
              <c:strCache>
                <c:ptCount val="5"/>
                <c:pt idx="0">
                  <c:v>Yes</c:v>
                </c:pt>
                <c:pt idx="1">
                  <c:v>Never applied</c:v>
                </c:pt>
                <c:pt idx="2">
                  <c:v>Not allowed to apply</c:v>
                </c:pt>
                <c:pt idx="3">
                  <c:v>Applied, rejected</c:v>
                </c:pt>
                <c:pt idx="4">
                  <c:v>Waiting slip</c:v>
                </c:pt>
              </c:strCache>
            </c:strRef>
          </c:cat>
          <c:val>
            <c:numRef>
              <c:f>'F:\Analysis\[Pemba_survey_tables.xlsx]Kenya_ID'!$G$26:$K$26</c:f>
              <c:numCache>
                <c:formatCode>General</c:formatCode>
                <c:ptCount val="5"/>
                <c:pt idx="0">
                  <c:v>24</c:v>
                </c:pt>
                <c:pt idx="1">
                  <c:v>22</c:v>
                </c:pt>
                <c:pt idx="2">
                  <c:v>16</c:v>
                </c:pt>
                <c:pt idx="3">
                  <c:v>36</c:v>
                </c:pt>
                <c:pt idx="4">
                  <c:v>2</c:v>
                </c:pt>
              </c:numCache>
            </c:numRef>
          </c:val>
        </c:ser>
        <c:dLbls/>
        <c:gapWidth val="219"/>
        <c:overlap val="-27"/>
        <c:axId val="87570304"/>
        <c:axId val="87571840"/>
      </c:barChart>
      <c:catAx>
        <c:axId val="8757030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571840"/>
        <c:crosses val="autoZero"/>
        <c:auto val="1"/>
        <c:lblAlgn val="ctr"/>
        <c:lblOffset val="100"/>
      </c:catAx>
      <c:valAx>
        <c:axId val="87571840"/>
        <c:scaling>
          <c:orientation val="minMax"/>
          <c:max val="8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57030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32828798743907023"/>
          <c:y val="5.1449868766404179E-2"/>
          <c:w val="0.41383212812684134"/>
          <c:h val="0.2738232989221586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6.1378081416293556E-2"/>
          <c:y val="5.2150242178965467E-2"/>
          <c:w val="0.92064806237455632"/>
          <c:h val="0.7687174193089058"/>
        </c:manualLayout>
      </c:layout>
      <c:barChart>
        <c:barDir val="col"/>
        <c:grouping val="clustered"/>
        <c:ser>
          <c:idx val="0"/>
          <c:order val="0"/>
          <c:tx>
            <c:strRef>
              <c:f>'F:\Analysis\[Pemba_survey_tables.xlsx]Kenya_ID'!$I$52</c:f>
              <c:strCache>
                <c:ptCount val="1"/>
                <c:pt idx="0">
                  <c:v>Before 1964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'F:\Analysis\[Pemba_survey_tables.xlsx]Kenya_ID'!$H$53:$H$57</c:f>
              <c:strCache>
                <c:ptCount val="5"/>
                <c:pt idx="0">
                  <c:v>Yes</c:v>
                </c:pt>
                <c:pt idx="1">
                  <c:v>Never applied</c:v>
                </c:pt>
                <c:pt idx="2">
                  <c:v>Not allowed to apply</c:v>
                </c:pt>
                <c:pt idx="3">
                  <c:v>Applied, rejected</c:v>
                </c:pt>
                <c:pt idx="4">
                  <c:v>Waiting slip</c:v>
                </c:pt>
              </c:strCache>
            </c:strRef>
          </c:cat>
          <c:val>
            <c:numRef>
              <c:f>'F:\Analysis\[Pemba_survey_tables.xlsx]Kenya_ID'!$I$53:$I$57</c:f>
              <c:numCache>
                <c:formatCode>General</c:formatCode>
                <c:ptCount val="5"/>
                <c:pt idx="0">
                  <c:v>64.444444444444457</c:v>
                </c:pt>
                <c:pt idx="1">
                  <c:v>8.8888888888888893</c:v>
                </c:pt>
                <c:pt idx="2">
                  <c:v>8.8888888888888893</c:v>
                </c:pt>
                <c:pt idx="3">
                  <c:v>15.555555555555557</c:v>
                </c:pt>
                <c:pt idx="4">
                  <c:v>2.2222222222222228</c:v>
                </c:pt>
              </c:numCache>
            </c:numRef>
          </c:val>
        </c:ser>
        <c:ser>
          <c:idx val="1"/>
          <c:order val="1"/>
          <c:tx>
            <c:strRef>
              <c:f>'F:\Analysis\[Pemba_survey_tables.xlsx]Kenya_ID'!$J$52</c:f>
              <c:strCache>
                <c:ptCount val="1"/>
                <c:pt idx="0">
                  <c:v>1964 - 1979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'F:\Analysis\[Pemba_survey_tables.xlsx]Kenya_ID'!$H$53:$H$57</c:f>
              <c:strCache>
                <c:ptCount val="5"/>
                <c:pt idx="0">
                  <c:v>Yes</c:v>
                </c:pt>
                <c:pt idx="1">
                  <c:v>Never applied</c:v>
                </c:pt>
                <c:pt idx="2">
                  <c:v>Not allowed to apply</c:v>
                </c:pt>
                <c:pt idx="3">
                  <c:v>Applied, rejected</c:v>
                </c:pt>
                <c:pt idx="4">
                  <c:v>Waiting slip</c:v>
                </c:pt>
              </c:strCache>
            </c:strRef>
          </c:cat>
          <c:val>
            <c:numRef>
              <c:f>'F:\Analysis\[Pemba_survey_tables.xlsx]Kenya_ID'!$J$53:$J$57</c:f>
              <c:numCache>
                <c:formatCode>General</c:formatCode>
                <c:ptCount val="5"/>
                <c:pt idx="0">
                  <c:v>38.271604938271601</c:v>
                </c:pt>
                <c:pt idx="1">
                  <c:v>13.58024691358025</c:v>
                </c:pt>
                <c:pt idx="2">
                  <c:v>8.6419753086419711</c:v>
                </c:pt>
                <c:pt idx="3">
                  <c:v>35.802469135802454</c:v>
                </c:pt>
                <c:pt idx="4">
                  <c:v>3.7037037037037037</c:v>
                </c:pt>
              </c:numCache>
            </c:numRef>
          </c:val>
        </c:ser>
        <c:ser>
          <c:idx val="2"/>
          <c:order val="2"/>
          <c:tx>
            <c:strRef>
              <c:f>'F:\Analysis\[Pemba_survey_tables.xlsx]Kenya_ID'!$K$52</c:f>
              <c:strCache>
                <c:ptCount val="1"/>
                <c:pt idx="0">
                  <c:v>1980 - 2000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'F:\Analysis\[Pemba_survey_tables.xlsx]Kenya_ID'!$H$53:$H$57</c:f>
              <c:strCache>
                <c:ptCount val="5"/>
                <c:pt idx="0">
                  <c:v>Yes</c:v>
                </c:pt>
                <c:pt idx="1">
                  <c:v>Never applied</c:v>
                </c:pt>
                <c:pt idx="2">
                  <c:v>Not allowed to apply</c:v>
                </c:pt>
                <c:pt idx="3">
                  <c:v>Applied, rejected</c:v>
                </c:pt>
                <c:pt idx="4">
                  <c:v>Waiting slip</c:v>
                </c:pt>
              </c:strCache>
            </c:strRef>
          </c:cat>
          <c:val>
            <c:numRef>
              <c:f>'F:\Analysis\[Pemba_survey_tables.xlsx]Kenya_ID'!$K$53:$K$57</c:f>
              <c:numCache>
                <c:formatCode>General</c:formatCode>
                <c:ptCount val="5"/>
                <c:pt idx="0">
                  <c:v>23.618090452261306</c:v>
                </c:pt>
                <c:pt idx="1">
                  <c:v>14.070351758793969</c:v>
                </c:pt>
                <c:pt idx="2">
                  <c:v>16.582914572864318</c:v>
                </c:pt>
                <c:pt idx="3">
                  <c:v>44.723618090452263</c:v>
                </c:pt>
                <c:pt idx="4">
                  <c:v>1.0050251256281406</c:v>
                </c:pt>
              </c:numCache>
            </c:numRef>
          </c:val>
        </c:ser>
        <c:ser>
          <c:idx val="3"/>
          <c:order val="3"/>
          <c:tx>
            <c:strRef>
              <c:f>'F:\Analysis\[Pemba_survey_tables.xlsx]Kenya_ID'!$L$52</c:f>
              <c:strCache>
                <c:ptCount val="1"/>
                <c:pt idx="0">
                  <c:v>2001 - 2016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strRef>
              <c:f>'F:\Analysis\[Pemba_survey_tables.xlsx]Kenya_ID'!$H$53:$H$57</c:f>
              <c:strCache>
                <c:ptCount val="5"/>
                <c:pt idx="0">
                  <c:v>Yes</c:v>
                </c:pt>
                <c:pt idx="1">
                  <c:v>Never applied</c:v>
                </c:pt>
                <c:pt idx="2">
                  <c:v>Not allowed to apply</c:v>
                </c:pt>
                <c:pt idx="3">
                  <c:v>Applied, rejected</c:v>
                </c:pt>
                <c:pt idx="4">
                  <c:v>Waiting slip</c:v>
                </c:pt>
              </c:strCache>
            </c:strRef>
          </c:cat>
          <c:val>
            <c:numRef>
              <c:f>'F:\Analysis\[Pemba_survey_tables.xlsx]Kenya_ID'!$L$53:$L$57</c:f>
              <c:numCache>
                <c:formatCode>General</c:formatCode>
                <c:ptCount val="5"/>
                <c:pt idx="0">
                  <c:v>6.5789473684210513</c:v>
                </c:pt>
                <c:pt idx="1">
                  <c:v>36.842105263157897</c:v>
                </c:pt>
                <c:pt idx="2">
                  <c:v>25</c:v>
                </c:pt>
                <c:pt idx="3">
                  <c:v>28.947368421052637</c:v>
                </c:pt>
                <c:pt idx="4">
                  <c:v>2.6315789473684208</c:v>
                </c:pt>
              </c:numCache>
            </c:numRef>
          </c:val>
        </c:ser>
        <c:dLbls/>
        <c:gapWidth val="219"/>
        <c:overlap val="-27"/>
        <c:axId val="87662592"/>
        <c:axId val="87664128"/>
      </c:barChart>
      <c:catAx>
        <c:axId val="8766259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87664128"/>
        <c:crosses val="autoZero"/>
        <c:auto val="1"/>
        <c:lblAlgn val="ctr"/>
        <c:lblOffset val="100"/>
      </c:catAx>
      <c:valAx>
        <c:axId val="8766412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87662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3050164685296699"/>
          <c:y val="6.3349380087324866E-2"/>
          <c:w val="0.17821239256857602"/>
          <c:h val="0.34040289301456711"/>
        </c:manualLayout>
      </c:layout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600"/>
      </a:pPr>
      <a:endParaRPr lang="en-US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0.15927</cdr:x>
      <cdr:y>0.43062</cdr:y>
    </cdr:from>
    <cdr:to>
      <cdr:x>0.35754</cdr:x>
      <cdr:y>0.5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83228" y="2102473"/>
          <a:ext cx="850493" cy="3387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800" dirty="0"/>
            <a:t>Males</a:t>
          </a:r>
        </a:p>
      </cdr:txBody>
    </cdr:sp>
  </cdr:relSizeAnchor>
  <cdr:relSizeAnchor xmlns:cdr="http://schemas.openxmlformats.org/drawingml/2006/chartDrawing">
    <cdr:from>
      <cdr:x>0.68718</cdr:x>
      <cdr:y>0.42712</cdr:y>
    </cdr:from>
    <cdr:to>
      <cdr:x>0.95864</cdr:x>
      <cdr:y>0.5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947760" y="2085384"/>
          <a:ext cx="1164467" cy="3558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800" dirty="0"/>
            <a:t>Females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0.11667</cdr:x>
      <cdr:y>0.38501</cdr:y>
    </cdr:from>
    <cdr:to>
      <cdr:x>0.32083</cdr:x>
      <cdr:y>0.44738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33400" y="1881515"/>
          <a:ext cx="93345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800"/>
            <a:t>Males</a:t>
          </a:r>
        </a:p>
      </cdr:txBody>
    </cdr:sp>
  </cdr:relSizeAnchor>
  <cdr:relSizeAnchor xmlns:cdr="http://schemas.openxmlformats.org/drawingml/2006/chartDrawing">
    <cdr:from>
      <cdr:x>0.66667</cdr:x>
      <cdr:y>0.38501</cdr:y>
    </cdr:from>
    <cdr:to>
      <cdr:x>0.90348</cdr:x>
      <cdr:y>0.45888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048000" y="1881515"/>
          <a:ext cx="1082695" cy="3610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800" dirty="0"/>
            <a:t>Females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0.22061</cdr:x>
      <cdr:y>0.43062</cdr:y>
    </cdr:from>
    <cdr:to>
      <cdr:x>0.35754</cdr:x>
      <cdr:y>0.51062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12825" y="1384300"/>
          <a:ext cx="628650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800" dirty="0"/>
            <a:t>Males</a:t>
          </a:r>
        </a:p>
      </cdr:txBody>
    </cdr:sp>
  </cdr:relSizeAnchor>
  <cdr:relSizeAnchor xmlns:cdr="http://schemas.openxmlformats.org/drawingml/2006/chartDrawing">
    <cdr:from>
      <cdr:x>0.68718</cdr:x>
      <cdr:y>0.42712</cdr:y>
    </cdr:from>
    <cdr:to>
      <cdr:x>0.8535</cdr:x>
      <cdr:y>0.51058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953000" y="2673184"/>
          <a:ext cx="1198785" cy="5223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800" dirty="0"/>
            <a:t>Females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F20D669-FAEE-4A9B-8B6E-6B4F607A49EB}" type="datetimeFigureOut">
              <a:rPr lang="en-US"/>
              <a:pPr>
                <a:defRPr/>
              </a:pPr>
              <a:t>20/12/2016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DA6D2C5-561A-4E85-90B2-235E9C669C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38124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93A39C8-25FE-4C6D-BCB9-7D80F3636747}" type="datetimeFigureOut">
              <a:rPr lang="en-US"/>
              <a:pPr>
                <a:defRPr/>
              </a:pPr>
              <a:t>20/12/2016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D74CA7B-83F5-4800-AFD8-FA95D6CDE2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58834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b-NO" smtClean="0">
                <a:latin typeface="Arial" charset="0"/>
                <a:cs typeface="Arial" charset="0"/>
              </a:rPr>
              <a:t>*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b-NO" smtClean="0">
                <a:latin typeface="Arial" charset="0"/>
                <a:cs typeface="Arial" charset="0"/>
              </a:rPr>
              <a:t>07/16/96</a:t>
            </a:r>
          </a:p>
        </p:txBody>
      </p:sp>
      <p:sp>
        <p:nvSpPr>
          <p:cNvPr id="6656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b-NO" smtClean="0">
                <a:latin typeface="Arial" charset="0"/>
                <a:cs typeface="Arial" charset="0"/>
              </a:rPr>
              <a:t>*</a:t>
            </a:r>
          </a:p>
        </p:txBody>
      </p:sp>
      <p:sp>
        <p:nvSpPr>
          <p:cNvPr id="665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b-NO" smtClean="0">
                <a:latin typeface="Arial" charset="0"/>
                <a:cs typeface="Arial" charset="0"/>
              </a:rPr>
              <a:t>##</a:t>
            </a:r>
          </a:p>
        </p:txBody>
      </p:sp>
      <p:sp>
        <p:nvSpPr>
          <p:cNvPr id="665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65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nb-NO" smtClean="0"/>
          </a:p>
        </p:txBody>
      </p:sp>
    </p:spTree>
    <p:extLst>
      <p:ext uri="{BB962C8B-B14F-4D97-AF65-F5344CB8AC3E}">
        <p14:creationId xmlns:p14="http://schemas.microsoft.com/office/powerpoint/2010/main" xmlns="" val="3323587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b-NO" smtClean="0">
                <a:latin typeface="Arial" charset="0"/>
                <a:cs typeface="Arial" charset="0"/>
              </a:rPr>
              <a:t>*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b-NO" smtClean="0">
                <a:latin typeface="Arial" charset="0"/>
                <a:cs typeface="Arial" charset="0"/>
              </a:rPr>
              <a:t>07/16/96</a:t>
            </a:r>
          </a:p>
        </p:txBody>
      </p:sp>
      <p:sp>
        <p:nvSpPr>
          <p:cNvPr id="6656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b-NO" smtClean="0">
                <a:latin typeface="Arial" charset="0"/>
                <a:cs typeface="Arial" charset="0"/>
              </a:rPr>
              <a:t>*</a:t>
            </a:r>
          </a:p>
        </p:txBody>
      </p:sp>
      <p:sp>
        <p:nvSpPr>
          <p:cNvPr id="665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b-NO" smtClean="0">
                <a:latin typeface="Arial" charset="0"/>
                <a:cs typeface="Arial" charset="0"/>
              </a:rPr>
              <a:t>##</a:t>
            </a:r>
          </a:p>
        </p:txBody>
      </p:sp>
      <p:sp>
        <p:nvSpPr>
          <p:cNvPr id="665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65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nb-NO" smtClean="0"/>
          </a:p>
        </p:txBody>
      </p:sp>
    </p:spTree>
    <p:extLst>
      <p:ext uri="{BB962C8B-B14F-4D97-AF65-F5344CB8AC3E}">
        <p14:creationId xmlns:p14="http://schemas.microsoft.com/office/powerpoint/2010/main" xmlns="" val="3323587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276DF-41B0-4A6C-9410-17C6E62AC694}" type="datetimeFigureOut">
              <a:rPr lang="en-US"/>
              <a:pPr>
                <a:defRPr/>
              </a:pPr>
              <a:t>20/12/2016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95D51-B528-44CB-9525-5D612446E0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2389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03CC0-ECD7-453A-A971-338A93867A44}" type="datetimeFigureOut">
              <a:rPr lang="en-US"/>
              <a:pPr>
                <a:defRPr/>
              </a:pPr>
              <a:t>20/12/2016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9E249-F0F8-4174-B3F0-67925377EF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1391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BCEEE-680E-4845-A9A7-5C7D987DF14A}" type="datetimeFigureOut">
              <a:rPr lang="en-US"/>
              <a:pPr>
                <a:defRPr/>
              </a:pPr>
              <a:t>20/12/2016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416EE-A98A-46AA-AC0D-B7FDB5469B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3234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2DBDD-8399-4295-88A6-770BB95AB484}" type="datetimeFigureOut">
              <a:rPr lang="en-US"/>
              <a:pPr>
                <a:defRPr/>
              </a:pPr>
              <a:t>20/12/2016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12215-A613-46DF-BF9C-8A8543C532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4386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06CD9-E5DD-41D0-816F-DDAF6BD7A2E6}" type="datetimeFigureOut">
              <a:rPr lang="en-US"/>
              <a:pPr>
                <a:defRPr/>
              </a:pPr>
              <a:t>20/12/2016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F8AD3-B2F1-4F3D-A72C-E5ECC3CE98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6407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F5111-5928-4E61-9ED6-92551E8CC276}" type="datetimeFigureOut">
              <a:rPr lang="en-US"/>
              <a:pPr>
                <a:defRPr/>
              </a:pPr>
              <a:t>20/12/2016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125FC-86D8-4572-BB56-72F3F2B3B8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5712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3FFAC-09F9-4933-B660-18F13138C2A4}" type="datetimeFigureOut">
              <a:rPr lang="en-US"/>
              <a:pPr>
                <a:defRPr/>
              </a:pPr>
              <a:t>20/12/2016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65A6F-54DD-4F37-8508-608FA9BFA3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3944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0A38F-8F50-4552-84CF-F1D124E844A6}" type="datetimeFigureOut">
              <a:rPr lang="en-US"/>
              <a:pPr>
                <a:defRPr/>
              </a:pPr>
              <a:t>20/12/2016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E22E6-12FF-431C-B9DD-68DB70ABE9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1320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9A24D-5E18-4C4C-B71C-4A28AC098DF7}" type="datetimeFigureOut">
              <a:rPr lang="en-US"/>
              <a:pPr>
                <a:defRPr/>
              </a:pPr>
              <a:t>20/12/2016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E9354-EF1A-42B6-9BA8-01489CDE23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2787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34D22-FDF2-49B6-A6A8-7E590C480320}" type="datetimeFigureOut">
              <a:rPr lang="en-US"/>
              <a:pPr>
                <a:defRPr/>
              </a:pPr>
              <a:t>20/12/2016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918D7-509C-49D3-9339-EAF191D070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1345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72299-BB84-4691-8BAE-E8067D6E737A}" type="datetimeFigureOut">
              <a:rPr lang="en-US"/>
              <a:pPr>
                <a:defRPr/>
              </a:pPr>
              <a:t>20/12/2016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43BBE-6EF0-4C03-891A-5D7524E81B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5058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 smtClean="0"/>
              <a:t>Click to edit Master text styles</a:t>
            </a:r>
          </a:p>
          <a:p>
            <a:pPr lvl="1"/>
            <a:r>
              <a:rPr lang="en-US" altLang="nb-NO" smtClean="0"/>
              <a:t>Second level</a:t>
            </a:r>
          </a:p>
          <a:p>
            <a:pPr lvl="2"/>
            <a:r>
              <a:rPr lang="en-US" altLang="nb-NO" smtClean="0"/>
              <a:t>Third level</a:t>
            </a:r>
          </a:p>
          <a:p>
            <a:pPr lvl="3"/>
            <a:r>
              <a:rPr lang="en-US" altLang="nb-NO" smtClean="0"/>
              <a:t>Fourth level</a:t>
            </a:r>
          </a:p>
          <a:p>
            <a:pPr lvl="4"/>
            <a:r>
              <a:rPr lang="en-US" altLang="nb-NO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BEF9A5B-96DF-497A-BC63-AD467E24E1E3}" type="datetimeFigureOut">
              <a:rPr lang="en-US"/>
              <a:pPr>
                <a:defRPr/>
              </a:pPr>
              <a:t>20/12/2016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CDE8A3E-AEF1-4CB9-ACF1-A1DA63B21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774516" y="838200"/>
            <a:ext cx="7912284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nb-NO" b="1" dirty="0" smtClean="0">
                <a:solidFill>
                  <a:srgbClr val="0070C0"/>
                </a:solidFill>
              </a:rPr>
              <a:t>Measuring statelessness </a:t>
            </a:r>
            <a:r>
              <a:rPr lang="en-US" altLang="nb-NO" b="1" dirty="0">
                <a:solidFill>
                  <a:srgbClr val="0070C0"/>
                </a:solidFill>
              </a:rPr>
              <a:t>in </a:t>
            </a:r>
            <a:r>
              <a:rPr lang="en-US" altLang="nb-NO" b="1" dirty="0" smtClean="0">
                <a:solidFill>
                  <a:srgbClr val="0070C0"/>
                </a:solidFill>
              </a:rPr>
              <a:t>Kenya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5971" y="2209800"/>
            <a:ext cx="8229600" cy="2590800"/>
          </a:xfrm>
        </p:spPr>
        <p:txBody>
          <a:bodyPr rtlCol="0">
            <a:noAutofit/>
          </a:bodyPr>
          <a:lstStyle/>
          <a:p>
            <a:r>
              <a:rPr lang="en-US" sz="2400" dirty="0"/>
              <a:t>Civil Registration in Refugee Settings:</a:t>
            </a:r>
          </a:p>
          <a:p>
            <a:r>
              <a:rPr lang="en-US" sz="2400" dirty="0"/>
              <a:t>Advancing Assessment of CRVS in Unsettled Environments</a:t>
            </a:r>
          </a:p>
          <a:p>
            <a:r>
              <a:rPr lang="en-US" sz="2400" dirty="0"/>
              <a:t>Technical Meeting on Design and Implementation </a:t>
            </a:r>
            <a:r>
              <a:rPr lang="en-US" sz="2400" dirty="0" smtClean="0"/>
              <a:t>Issues</a:t>
            </a:r>
          </a:p>
          <a:p>
            <a:endParaRPr lang="en-US" sz="2400" dirty="0"/>
          </a:p>
          <a:p>
            <a:r>
              <a:rPr lang="nb-NO" sz="2400" dirty="0" err="1"/>
              <a:t>December</a:t>
            </a:r>
            <a:r>
              <a:rPr lang="nb-NO" sz="2400" dirty="0"/>
              <a:t> 19-20, 2016</a:t>
            </a:r>
          </a:p>
          <a:p>
            <a:r>
              <a:rPr lang="nb-NO" sz="2400" dirty="0"/>
              <a:t>United Nations House, Beirut</a:t>
            </a:r>
            <a:endParaRPr lang="en-US" sz="2400" dirty="0" smtClean="0"/>
          </a:p>
        </p:txBody>
      </p:sp>
      <p:sp>
        <p:nvSpPr>
          <p:cNvPr id="2052" name="Subtitle 2"/>
          <p:cNvSpPr txBox="1">
            <a:spLocks/>
          </p:cNvSpPr>
          <p:nvPr/>
        </p:nvSpPr>
        <p:spPr bwMode="auto">
          <a:xfrm>
            <a:off x="742671" y="5387454"/>
            <a:ext cx="7696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en-US" altLang="nb-NO" sz="2400" dirty="0">
                <a:solidFill>
                  <a:srgbClr val="898989"/>
                </a:solidFill>
              </a:rPr>
              <a:t>Helge </a:t>
            </a:r>
            <a:r>
              <a:rPr lang="en-US" altLang="nb-NO" sz="2400" dirty="0" smtClean="0">
                <a:solidFill>
                  <a:srgbClr val="898989"/>
                </a:solidFill>
              </a:rPr>
              <a:t>Brunborg</a:t>
            </a:r>
            <a:endParaRPr lang="en-US" altLang="nb-NO" sz="2400" dirty="0">
              <a:solidFill>
                <a:srgbClr val="898989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nb-NO" sz="2000" dirty="0" smtClean="0">
                <a:solidFill>
                  <a:srgbClr val="898989"/>
                </a:solidFill>
              </a:rPr>
              <a:t>Helge.Brunborg@gmail.com</a:t>
            </a:r>
            <a:endParaRPr lang="en-US" altLang="nb-NO" sz="24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295400"/>
          </a:xfrm>
        </p:spPr>
        <p:txBody>
          <a:bodyPr/>
          <a:lstStyle/>
          <a:p>
            <a:r>
              <a:rPr lang="nb-NO" sz="3200" b="1" dirty="0" err="1" smtClean="0">
                <a:solidFill>
                  <a:srgbClr val="0070C0"/>
                </a:solidFill>
              </a:rPr>
              <a:t>Examples</a:t>
            </a:r>
            <a:r>
              <a:rPr lang="nb-NO" sz="3200" b="1" dirty="0" smtClean="0">
                <a:solidFill>
                  <a:srgbClr val="0070C0"/>
                </a:solidFill>
              </a:rPr>
              <a:t> </a:t>
            </a:r>
            <a:r>
              <a:rPr lang="nb-NO" sz="3200" b="1" dirty="0" err="1" smtClean="0">
                <a:solidFill>
                  <a:srgbClr val="0070C0"/>
                </a:solidFill>
              </a:rPr>
              <a:t>of</a:t>
            </a:r>
            <a:r>
              <a:rPr lang="nb-NO" sz="3200" b="1" dirty="0" smtClean="0">
                <a:solidFill>
                  <a:srgbClr val="0070C0"/>
                </a:solidFill>
              </a:rPr>
              <a:t> </a:t>
            </a:r>
            <a:r>
              <a:rPr lang="nb-NO" sz="3200" b="1" dirty="0" err="1" smtClean="0">
                <a:solidFill>
                  <a:srgbClr val="0070C0"/>
                </a:solidFill>
              </a:rPr>
              <a:t>results</a:t>
            </a:r>
            <a:r>
              <a:rPr lang="nb-NO" sz="3200" b="1" dirty="0" smtClean="0">
                <a:solidFill>
                  <a:srgbClr val="0070C0"/>
                </a:solidFill>
              </a:rPr>
              <a:t> from a survey </a:t>
            </a:r>
            <a:r>
              <a:rPr lang="nb-NO" sz="3200" b="1" dirty="0" err="1" smtClean="0">
                <a:solidFill>
                  <a:srgbClr val="0070C0"/>
                </a:solidFill>
              </a:rPr>
              <a:t>of</a:t>
            </a:r>
            <a:r>
              <a:rPr lang="nb-NO" sz="3200" b="1" dirty="0" smtClean="0">
                <a:solidFill>
                  <a:srgbClr val="0070C0"/>
                </a:solidFill>
              </a:rPr>
              <a:t> Pemba households in Kenya</a:t>
            </a:r>
            <a:r>
              <a:rPr lang="nb-NO" sz="3200" dirty="0" smtClean="0">
                <a:solidFill>
                  <a:srgbClr val="0070C0"/>
                </a:solidFill>
              </a:rPr>
              <a:t/>
            </a:r>
            <a:br>
              <a:rPr lang="nb-NO" sz="3200" dirty="0" smtClean="0">
                <a:solidFill>
                  <a:srgbClr val="0070C0"/>
                </a:solidFill>
              </a:rPr>
            </a:br>
            <a:endParaRPr lang="nb-NO" sz="28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nb-NO" sz="2800" dirty="0" err="1" smtClean="0"/>
              <a:t>Based</a:t>
            </a:r>
            <a:r>
              <a:rPr lang="nb-NO" sz="2800" dirty="0" smtClean="0"/>
              <a:t> </a:t>
            </a:r>
            <a:r>
              <a:rPr lang="nb-NO" sz="2800" dirty="0" err="1"/>
              <a:t>on</a:t>
            </a:r>
            <a:r>
              <a:rPr lang="nb-NO" sz="2800" dirty="0"/>
              <a:t> </a:t>
            </a:r>
            <a:r>
              <a:rPr lang="nb-NO" sz="2800" dirty="0" smtClean="0"/>
              <a:t>pilot </a:t>
            </a:r>
            <a:r>
              <a:rPr lang="nb-NO" sz="2800" dirty="0"/>
              <a:t>survey in April </a:t>
            </a:r>
            <a:r>
              <a:rPr lang="nb-NO" sz="2800" dirty="0" smtClean="0"/>
              <a:t>2016 and full </a:t>
            </a:r>
            <a:r>
              <a:rPr lang="nb-NO" sz="2800" dirty="0"/>
              <a:t>survey in </a:t>
            </a:r>
            <a:r>
              <a:rPr lang="nb-NO" sz="2800" dirty="0" smtClean="0"/>
              <a:t>August 2016</a:t>
            </a:r>
          </a:p>
          <a:p>
            <a:r>
              <a:rPr lang="en-GB" sz="2800" dirty="0"/>
              <a:t>2,627 individuals in 429 households</a:t>
            </a:r>
            <a:endParaRPr lang="nb-NO" sz="2800" dirty="0" smtClean="0"/>
          </a:p>
          <a:p>
            <a:r>
              <a:rPr lang="nb-NO" sz="2800" dirty="0" err="1" smtClean="0"/>
              <a:t>Results</a:t>
            </a:r>
            <a:r>
              <a:rPr lang="nb-NO" sz="2800" dirty="0" smtClean="0"/>
              <a:t> </a:t>
            </a:r>
            <a:r>
              <a:rPr lang="nb-NO" sz="2800" dirty="0" err="1" smtClean="0"/>
              <a:t>cannot</a:t>
            </a:r>
            <a:r>
              <a:rPr lang="nb-NO" sz="2800" dirty="0" smtClean="0"/>
              <a:t> be </a:t>
            </a:r>
            <a:r>
              <a:rPr lang="nb-NO" sz="2800" dirty="0" err="1" smtClean="0"/>
              <a:t>published</a:t>
            </a:r>
            <a:r>
              <a:rPr lang="nb-NO" sz="2800" dirty="0" smtClean="0"/>
              <a:t> </a:t>
            </a:r>
            <a:r>
              <a:rPr lang="nb-NO" sz="2800" dirty="0" err="1" smtClean="0"/>
              <a:t>yet</a:t>
            </a:r>
            <a:endParaRPr lang="nb-NO" sz="2800" dirty="0"/>
          </a:p>
          <a:p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xmlns="" val="515783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17098" y="0"/>
            <a:ext cx="770980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nb-NO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Population pyramid of the enumerated population</a:t>
            </a:r>
            <a:endParaRPr kumimoji="0" lang="nb-NO" altLang="nb-NO" sz="2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Chart 3"/>
          <p:cNvGraphicFramePr/>
          <p:nvPr>
            <p:extLst>
              <p:ext uri="{D42A27DB-BD31-4B8C-83A1-F6EECF244321}">
                <p14:modId xmlns:p14="http://schemas.microsoft.com/office/powerpoint/2010/main" xmlns="" val="313873795"/>
              </p:ext>
            </p:extLst>
          </p:nvPr>
        </p:nvGraphicFramePr>
        <p:xfrm>
          <a:off x="4879372" y="1016359"/>
          <a:ext cx="4289649" cy="4882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3457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altLang="nb-N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Chart 1"/>
          <p:cNvGraphicFramePr/>
          <p:nvPr>
            <p:extLst>
              <p:ext uri="{D42A27DB-BD31-4B8C-83A1-F6EECF244321}">
                <p14:modId xmlns:p14="http://schemas.microsoft.com/office/powerpoint/2010/main" xmlns="" val="89171626"/>
              </p:ext>
            </p:extLst>
          </p:nvPr>
        </p:nvGraphicFramePr>
        <p:xfrm>
          <a:off x="76200" y="1014085"/>
          <a:ext cx="4572000" cy="4886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4071401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17098" y="0"/>
            <a:ext cx="770980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nb-NO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Population pyramid of the enumerated population</a:t>
            </a:r>
            <a:endParaRPr kumimoji="0" lang="nb-NO" altLang="nb-NO" sz="2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Chart 3"/>
          <p:cNvGraphicFramePr/>
          <p:nvPr>
            <p:extLst>
              <p:ext uri="{D42A27DB-BD31-4B8C-83A1-F6EECF244321}">
                <p14:modId xmlns:p14="http://schemas.microsoft.com/office/powerpoint/2010/main" xmlns="" val="3986158395"/>
              </p:ext>
            </p:extLst>
          </p:nvPr>
        </p:nvGraphicFramePr>
        <p:xfrm>
          <a:off x="968148" y="523220"/>
          <a:ext cx="7207701" cy="6258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3457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altLang="nb-N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140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6200" y="76199"/>
            <a:ext cx="1066800" cy="2695575"/>
          </a:xfrm>
        </p:spPr>
        <p:txBody>
          <a:bodyPr/>
          <a:lstStyle/>
          <a:p>
            <a:r>
              <a:rPr lang="en-GB" sz="2800" b="1" dirty="0" smtClean="0">
                <a:solidFill>
                  <a:srgbClr val="0070C0"/>
                </a:solidFill>
              </a:rPr>
              <a:t>Sum-</a:t>
            </a:r>
            <a:r>
              <a:rPr lang="en-GB" sz="2800" b="1" dirty="0" err="1" smtClean="0">
                <a:solidFill>
                  <a:srgbClr val="0070C0"/>
                </a:solidFill>
              </a:rPr>
              <a:t>mary</a:t>
            </a:r>
            <a:r>
              <a:rPr lang="en-GB" sz="2800" b="1" dirty="0" smtClean="0">
                <a:solidFill>
                  <a:srgbClr val="0070C0"/>
                </a:solidFill>
              </a:rPr>
              <a:t> of res-</a:t>
            </a:r>
            <a:r>
              <a:rPr lang="en-GB" sz="2800" b="1" dirty="0" err="1" smtClean="0">
                <a:solidFill>
                  <a:srgbClr val="0070C0"/>
                </a:solidFill>
              </a:rPr>
              <a:t>ults</a:t>
            </a:r>
            <a:endParaRPr lang="nb-NO" sz="2800" b="1" dirty="0">
              <a:solidFill>
                <a:srgbClr val="0070C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7620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altLang="nb-N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2771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altLang="nb-N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Tabell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5385460"/>
              </p:ext>
            </p:extLst>
          </p:nvPr>
        </p:nvGraphicFramePr>
        <p:xfrm>
          <a:off x="1143000" y="-9369"/>
          <a:ext cx="8001000" cy="68673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22135"/>
                <a:gridCol w="1678740"/>
                <a:gridCol w="1000125"/>
              </a:tblGrid>
              <a:tr h="2949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Variable</a:t>
                      </a:r>
                      <a:endParaRPr lang="nb-NO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74" marR="651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Population</a:t>
                      </a:r>
                      <a:endParaRPr lang="nb-NO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74" marR="651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Per cent</a:t>
                      </a:r>
                      <a:endParaRPr lang="nb-NO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74" marR="65174" marT="0" marB="0" anchor="b"/>
                </a:tc>
              </a:tr>
              <a:tr h="2987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Interview language Swahili</a:t>
                      </a:r>
                      <a:endParaRPr lang="nb-NO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74" marR="651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HH respondents</a:t>
                      </a:r>
                      <a:endParaRPr lang="nb-NO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74" marR="651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99</a:t>
                      </a:r>
                      <a:endParaRPr lang="nb-NO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74" marR="65174" marT="0" marB="0" anchor="b"/>
                </a:tc>
              </a:tr>
              <a:tr h="2987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Male head of household </a:t>
                      </a:r>
                      <a:endParaRPr lang="nb-NO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74" marR="651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HH heads</a:t>
                      </a:r>
                      <a:endParaRPr lang="nb-NO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74" marR="651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88</a:t>
                      </a:r>
                      <a:endParaRPr lang="nb-NO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74" marR="65174" marT="0" marB="0" anchor="b"/>
                </a:tc>
              </a:tr>
              <a:tr h="2987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Nationality Kenyan</a:t>
                      </a:r>
                      <a:endParaRPr lang="nb-NO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74" marR="651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All</a:t>
                      </a:r>
                      <a:endParaRPr lang="nb-NO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74" marR="651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62</a:t>
                      </a:r>
                      <a:endParaRPr lang="nb-NO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74" marR="65174" marT="0" marB="0" anchor="b"/>
                </a:tc>
              </a:tr>
              <a:tr h="2987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Nationality Tanzanian</a:t>
                      </a:r>
                      <a:endParaRPr lang="nb-NO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74" marR="651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All</a:t>
                      </a:r>
                      <a:endParaRPr lang="nb-NO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74" marR="651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17</a:t>
                      </a:r>
                      <a:endParaRPr lang="nb-NO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74" marR="65174" marT="0" marB="0" anchor="b"/>
                </a:tc>
              </a:tr>
              <a:tr h="2987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No nationality</a:t>
                      </a:r>
                      <a:endParaRPr lang="nb-NO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74" marR="651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All</a:t>
                      </a:r>
                      <a:endParaRPr lang="nb-NO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74" marR="651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11</a:t>
                      </a:r>
                      <a:endParaRPr lang="nb-NO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74" marR="65174" marT="0" marB="0" anchor="b"/>
                </a:tc>
              </a:tr>
              <a:tr h="2987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Born in Kenya</a:t>
                      </a:r>
                      <a:endParaRPr lang="nb-NO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74" marR="651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All</a:t>
                      </a:r>
                      <a:endParaRPr lang="nb-NO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74" marR="651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76</a:t>
                      </a:r>
                      <a:endParaRPr lang="nb-NO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74" marR="65174" marT="0" marB="0" anchor="b"/>
                </a:tc>
              </a:tr>
              <a:tr h="2987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Religion Islam</a:t>
                      </a:r>
                      <a:endParaRPr lang="nb-NO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74" marR="651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All</a:t>
                      </a:r>
                      <a:endParaRPr lang="nb-NO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74" marR="651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100</a:t>
                      </a:r>
                      <a:endParaRPr lang="nb-NO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74" marR="65174" marT="0" marB="0" anchor="b"/>
                </a:tc>
              </a:tr>
              <a:tr h="2987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Main language Swahili</a:t>
                      </a:r>
                      <a:endParaRPr lang="nb-NO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74" marR="651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All</a:t>
                      </a:r>
                      <a:endParaRPr lang="nb-NO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74" marR="65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95</a:t>
                      </a:r>
                      <a:endParaRPr lang="nb-NO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74" marR="65174" marT="0" marB="0" anchor="b"/>
                </a:tc>
              </a:tr>
              <a:tr h="2987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No additional language</a:t>
                      </a:r>
                      <a:endParaRPr lang="nb-NO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74" marR="651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All</a:t>
                      </a:r>
                      <a:endParaRPr lang="nb-NO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74" marR="65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80</a:t>
                      </a:r>
                      <a:endParaRPr lang="nb-NO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74" marR="65174" marT="0" marB="0" anchor="b"/>
                </a:tc>
              </a:tr>
              <a:tr h="2987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Kenyan Certificate of Primary Education</a:t>
                      </a:r>
                      <a:endParaRPr lang="nb-NO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74" marR="651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14+ years</a:t>
                      </a:r>
                      <a:endParaRPr lang="nb-NO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74" marR="651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30</a:t>
                      </a:r>
                      <a:endParaRPr lang="nb-NO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74" marR="65174" marT="0" marB="0" anchor="b"/>
                </a:tc>
              </a:tr>
              <a:tr h="2987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Kenyan marriage certificate</a:t>
                      </a:r>
                      <a:endParaRPr lang="nb-NO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74" marR="651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Married</a:t>
                      </a:r>
                      <a:endParaRPr lang="nb-NO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74" marR="651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59</a:t>
                      </a:r>
                      <a:endParaRPr lang="nb-NO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74" marR="65174" marT="0" marB="0" anchor="b"/>
                </a:tc>
              </a:tr>
              <a:tr h="2987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Kenyan birth certificate</a:t>
                      </a:r>
                      <a:endParaRPr lang="nb-NO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74" marR="651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Born in Kenya</a:t>
                      </a:r>
                      <a:endParaRPr lang="nb-NO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74" marR="651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53</a:t>
                      </a:r>
                      <a:endParaRPr lang="nb-NO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74" marR="65174" marT="0" marB="0" anchor="b"/>
                </a:tc>
              </a:tr>
              <a:tr h="2987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Kenyan birth notification</a:t>
                      </a:r>
                      <a:endParaRPr lang="nb-NO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74" marR="651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Born in Kenya</a:t>
                      </a:r>
                      <a:endParaRPr lang="nb-NO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74" marR="651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44</a:t>
                      </a:r>
                      <a:endParaRPr lang="nb-NO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74" marR="65174" marT="0" marB="0" anchor="b"/>
                </a:tc>
              </a:tr>
              <a:tr h="2987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Health/Clinic card</a:t>
                      </a:r>
                      <a:endParaRPr lang="nb-NO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74" marR="651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All</a:t>
                      </a:r>
                      <a:endParaRPr lang="nb-NO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74" marR="651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61</a:t>
                      </a:r>
                      <a:endParaRPr lang="nb-NO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74" marR="65174" marT="0" marB="0" anchor="b"/>
                </a:tc>
              </a:tr>
              <a:tr h="2987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Kenyan ID card</a:t>
                      </a:r>
                      <a:endParaRPr lang="nb-NO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74" marR="651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18+ years</a:t>
                      </a:r>
                      <a:endParaRPr lang="nb-NO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74" marR="651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53</a:t>
                      </a:r>
                      <a:endParaRPr lang="nb-NO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74" marR="65174" marT="0" marB="0" anchor="b"/>
                </a:tc>
              </a:tr>
              <a:tr h="2987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Kenyan passport</a:t>
                      </a:r>
                      <a:endParaRPr lang="nb-NO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74" marR="651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All</a:t>
                      </a:r>
                      <a:endParaRPr lang="nb-NO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74" marR="651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3</a:t>
                      </a:r>
                      <a:endParaRPr lang="nb-NO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74" marR="65174" marT="0" marB="0" anchor="b"/>
                </a:tc>
              </a:tr>
              <a:tr h="2987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Other passport</a:t>
                      </a:r>
                      <a:endParaRPr lang="nb-NO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74" marR="651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All</a:t>
                      </a:r>
                      <a:endParaRPr lang="nb-NO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74" marR="651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3</a:t>
                      </a:r>
                      <a:endParaRPr lang="nb-NO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74" marR="65174" marT="0" marB="0" anchor="b"/>
                </a:tc>
              </a:tr>
              <a:tr h="2987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Alien card</a:t>
                      </a:r>
                      <a:endParaRPr lang="nb-NO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74" marR="651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All</a:t>
                      </a:r>
                      <a:endParaRPr lang="nb-NO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74" marR="651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</a:t>
                      </a:r>
                      <a:endParaRPr lang="nb-NO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74" marR="65174" marT="0" marB="0" anchor="b"/>
                </a:tc>
              </a:tr>
              <a:tr h="2987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Other travel/ consular documents</a:t>
                      </a:r>
                      <a:endParaRPr lang="nb-NO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74" marR="651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All</a:t>
                      </a:r>
                      <a:endParaRPr lang="nb-NO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74" marR="651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3</a:t>
                      </a:r>
                      <a:endParaRPr lang="nb-NO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74" marR="65174" marT="0" marB="0" anchor="b"/>
                </a:tc>
              </a:tr>
              <a:tr h="2987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Visiting country of origin once a year or more often</a:t>
                      </a:r>
                      <a:endParaRPr lang="nb-NO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74" marR="651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All</a:t>
                      </a:r>
                      <a:endParaRPr lang="nb-NO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74" marR="651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18</a:t>
                      </a:r>
                      <a:endParaRPr lang="nb-NO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74" marR="65174" marT="0" marB="0" anchor="b"/>
                </a:tc>
              </a:tr>
              <a:tr h="2987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Problems  with neighbours</a:t>
                      </a:r>
                      <a:endParaRPr lang="nb-NO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74" marR="651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18+ years</a:t>
                      </a:r>
                      <a:endParaRPr lang="nb-NO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74" marR="651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7</a:t>
                      </a:r>
                      <a:endParaRPr lang="nb-NO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74" marR="65174" marT="0" marB="0" anchor="b"/>
                </a:tc>
              </a:tr>
              <a:tr h="29874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One or more </a:t>
                      </a:r>
                      <a:r>
                        <a:rPr lang="en-GB" sz="1800" dirty="0" smtClean="0">
                          <a:effectLst/>
                        </a:rPr>
                        <a:t>difficulties due to </a:t>
                      </a:r>
                      <a:r>
                        <a:rPr lang="en-GB" sz="1800" dirty="0">
                          <a:effectLst/>
                        </a:rPr>
                        <a:t>lack of ID documents</a:t>
                      </a:r>
                      <a:endParaRPr lang="nb-NO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74" marR="651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18+ years</a:t>
                      </a:r>
                      <a:endParaRPr lang="nb-NO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74" marR="65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10</a:t>
                      </a:r>
                      <a:endParaRPr lang="nb-NO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74" marR="65174" marT="0" marB="0" anchor="b"/>
                </a:tc>
              </a:tr>
            </a:tbl>
          </a:graphicData>
        </a:graphic>
      </p:graphicFrame>
      <p:sp>
        <p:nvSpPr>
          <p:cNvPr id="13" name="Ellipse 12"/>
          <p:cNvSpPr/>
          <p:nvPr/>
        </p:nvSpPr>
        <p:spPr>
          <a:xfrm>
            <a:off x="8229600" y="3276600"/>
            <a:ext cx="609600" cy="3048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>
              <a:noFill/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8229600" y="2971800"/>
            <a:ext cx="609600" cy="3048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>
              <a:noFill/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8242110" y="3581400"/>
            <a:ext cx="609600" cy="3048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>
              <a:noFill/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8229600" y="4495800"/>
            <a:ext cx="609600" cy="3048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>
              <a:noFill/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8229600" y="5029200"/>
            <a:ext cx="609600" cy="9144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>
              <a:noFill/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8254620" y="6248400"/>
            <a:ext cx="609600" cy="3048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>
              <a:noFill/>
            </a:endParaRPr>
          </a:p>
        </p:txBody>
      </p:sp>
      <p:sp>
        <p:nvSpPr>
          <p:cNvPr id="20" name="Ellipse 19"/>
          <p:cNvSpPr/>
          <p:nvPr/>
        </p:nvSpPr>
        <p:spPr>
          <a:xfrm>
            <a:off x="8254620" y="6553200"/>
            <a:ext cx="609600" cy="3048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955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97419" y="381000"/>
            <a:ext cx="2514600" cy="457200"/>
          </a:xfrm>
        </p:spPr>
        <p:txBody>
          <a:bodyPr/>
          <a:lstStyle/>
          <a:p>
            <a:r>
              <a:rPr lang="nb-NO" sz="3200" b="1" dirty="0" err="1" smtClean="0">
                <a:solidFill>
                  <a:srgbClr val="0070C0"/>
                </a:solidFill>
              </a:rPr>
              <a:t>Birth</a:t>
            </a:r>
            <a:r>
              <a:rPr lang="nb-NO" sz="3200" b="1" dirty="0" smtClean="0">
                <a:solidFill>
                  <a:srgbClr val="0070C0"/>
                </a:solidFill>
              </a:rPr>
              <a:t> </a:t>
            </a:r>
            <a:r>
              <a:rPr lang="nb-NO" sz="3200" b="1" dirty="0" err="1" smtClean="0">
                <a:solidFill>
                  <a:srgbClr val="0070C0"/>
                </a:solidFill>
              </a:rPr>
              <a:t>certificate</a:t>
            </a:r>
            <a:endParaRPr lang="nb-NO" sz="3200" b="1" dirty="0">
              <a:solidFill>
                <a:srgbClr val="0070C0"/>
              </a:solidFill>
            </a:endParaRPr>
          </a:p>
        </p:txBody>
      </p:sp>
      <p:graphicFrame>
        <p:nvGraphicFramePr>
          <p:cNvPr id="10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660549396"/>
              </p:ext>
            </p:extLst>
          </p:nvPr>
        </p:nvGraphicFramePr>
        <p:xfrm>
          <a:off x="4038600" y="25021"/>
          <a:ext cx="5069006" cy="3251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120364169"/>
              </p:ext>
            </p:extLst>
          </p:nvPr>
        </p:nvGraphicFramePr>
        <p:xfrm>
          <a:off x="4038600" y="3657600"/>
          <a:ext cx="5232779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304395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 smtClean="0">
                <a:solidFill>
                  <a:srgbClr val="0070C0"/>
                </a:solidFill>
              </a:rPr>
              <a:t>Kenya ID card, </a:t>
            </a:r>
            <a:r>
              <a:rPr lang="en-GB" sz="3200" b="1" dirty="0">
                <a:solidFill>
                  <a:srgbClr val="0070C0"/>
                </a:solidFill>
              </a:rPr>
              <a:t>per cent</a:t>
            </a:r>
            <a:endParaRPr lang="nb-NO" sz="3200" b="1" dirty="0">
              <a:solidFill>
                <a:srgbClr val="0070C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altLang="nb-N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2771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altLang="nb-N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abel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34748098"/>
              </p:ext>
            </p:extLst>
          </p:nvPr>
        </p:nvGraphicFramePr>
        <p:xfrm>
          <a:off x="647700" y="1600200"/>
          <a:ext cx="7848600" cy="39362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00400"/>
                <a:gridCol w="838200"/>
                <a:gridCol w="838200"/>
                <a:gridCol w="1032757"/>
                <a:gridCol w="1024643"/>
                <a:gridCol w="914400"/>
              </a:tblGrid>
              <a:tr h="13053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nb-NO" sz="2000" b="1" i="1" dirty="0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Has Kenya ID card</a:t>
                      </a:r>
                      <a:endParaRPr lang="nb-N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Never applied</a:t>
                      </a:r>
                      <a:endParaRPr lang="nb-NO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Not allowed to apply</a:t>
                      </a:r>
                      <a:endParaRPr lang="nb-NO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Applied, rejected</a:t>
                      </a:r>
                      <a:endParaRPr lang="nb-N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Waiting slip</a:t>
                      </a:r>
                      <a:endParaRPr lang="nb-N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063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Born in Kenya reporting Kenya tribe</a:t>
                      </a:r>
                      <a:endParaRPr lang="nb-NO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60</a:t>
                      </a:r>
                      <a:endParaRPr lang="nb-N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35</a:t>
                      </a:r>
                      <a:endParaRPr lang="nb-N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0</a:t>
                      </a:r>
                      <a:endParaRPr lang="nb-N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2</a:t>
                      </a:r>
                      <a:endParaRPr lang="nb-N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3</a:t>
                      </a:r>
                      <a:endParaRPr lang="nb-N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063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Born in Kenya reporting Pemba tribe</a:t>
                      </a:r>
                      <a:endParaRPr lang="nb-N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38</a:t>
                      </a:r>
                      <a:endParaRPr lang="nb-N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32</a:t>
                      </a:r>
                      <a:endParaRPr lang="nb-N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4</a:t>
                      </a:r>
                      <a:endParaRPr lang="nb-N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19</a:t>
                      </a:r>
                      <a:endParaRPr lang="nb-N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7</a:t>
                      </a:r>
                      <a:endParaRPr lang="nb-N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7257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Born outside Kenya reporting Pemba tribe</a:t>
                      </a:r>
                      <a:endParaRPr lang="nb-N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17</a:t>
                      </a:r>
                      <a:endParaRPr lang="nb-N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30</a:t>
                      </a:r>
                      <a:endParaRPr lang="nb-N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20</a:t>
                      </a:r>
                      <a:endParaRPr lang="nb-NO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23</a:t>
                      </a:r>
                      <a:endParaRPr lang="nb-N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10</a:t>
                      </a:r>
                      <a:endParaRPr lang="nb-N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063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All</a:t>
                      </a:r>
                      <a:endParaRPr lang="nb-NO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35</a:t>
                      </a:r>
                      <a:endParaRPr lang="nb-N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32</a:t>
                      </a:r>
                      <a:endParaRPr lang="nb-NO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10</a:t>
                      </a:r>
                      <a:endParaRPr lang="nb-N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16</a:t>
                      </a:r>
                      <a:endParaRPr lang="nb-N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7</a:t>
                      </a:r>
                      <a:endParaRPr lang="nb-NO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132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239000" cy="685800"/>
          </a:xfrm>
        </p:spPr>
        <p:txBody>
          <a:bodyPr/>
          <a:lstStyle/>
          <a:p>
            <a:r>
              <a:rPr lang="nb-NO" sz="3200" b="1" dirty="0" smtClean="0">
                <a:solidFill>
                  <a:srgbClr val="0070C0"/>
                </a:solidFill>
              </a:rPr>
              <a:t>Questions </a:t>
            </a:r>
            <a:r>
              <a:rPr lang="nb-NO" sz="3200" b="1" dirty="0" err="1" smtClean="0">
                <a:solidFill>
                  <a:srgbClr val="0070C0"/>
                </a:solidFill>
              </a:rPr>
              <a:t>that</a:t>
            </a:r>
            <a:r>
              <a:rPr lang="nb-NO" sz="3200" b="1" dirty="0" smtClean="0">
                <a:solidFill>
                  <a:srgbClr val="0070C0"/>
                </a:solidFill>
              </a:rPr>
              <a:t> </a:t>
            </a:r>
            <a:r>
              <a:rPr lang="nb-NO" sz="3200" b="1" dirty="0" err="1" smtClean="0">
                <a:solidFill>
                  <a:srgbClr val="0070C0"/>
                </a:solidFill>
              </a:rPr>
              <a:t>may</a:t>
            </a:r>
            <a:r>
              <a:rPr lang="nb-NO" sz="3200" b="1" dirty="0" smtClean="0">
                <a:solidFill>
                  <a:srgbClr val="0070C0"/>
                </a:solidFill>
              </a:rPr>
              <a:t> be relevant for </a:t>
            </a:r>
            <a:r>
              <a:rPr lang="nb-NO" sz="3200" b="1" dirty="0" err="1" smtClean="0">
                <a:solidFill>
                  <a:srgbClr val="0070C0"/>
                </a:solidFill>
              </a:rPr>
              <a:t>the</a:t>
            </a:r>
            <a:r>
              <a:rPr lang="nb-NO" sz="3200" b="1" dirty="0" smtClean="0">
                <a:solidFill>
                  <a:srgbClr val="0070C0"/>
                </a:solidFill>
              </a:rPr>
              <a:t> </a:t>
            </a:r>
            <a:r>
              <a:rPr lang="nb-NO" sz="3200" b="1" dirty="0" err="1" smtClean="0">
                <a:solidFill>
                  <a:srgbClr val="0070C0"/>
                </a:solidFill>
              </a:rPr>
              <a:t>Civil</a:t>
            </a:r>
            <a:r>
              <a:rPr lang="nb-NO" sz="3200" b="1" dirty="0" smtClean="0">
                <a:solidFill>
                  <a:srgbClr val="0070C0"/>
                </a:solidFill>
              </a:rPr>
              <a:t> </a:t>
            </a:r>
            <a:r>
              <a:rPr lang="nb-NO" sz="3200" b="1" dirty="0" err="1" smtClean="0">
                <a:solidFill>
                  <a:srgbClr val="0070C0"/>
                </a:solidFill>
              </a:rPr>
              <a:t>Registration</a:t>
            </a:r>
            <a:r>
              <a:rPr lang="nb-NO" sz="3200" b="1" dirty="0" smtClean="0">
                <a:solidFill>
                  <a:srgbClr val="0070C0"/>
                </a:solidFill>
              </a:rPr>
              <a:t> </a:t>
            </a:r>
            <a:r>
              <a:rPr lang="nb-NO" sz="3200" b="1" dirty="0" err="1" smtClean="0">
                <a:solidFill>
                  <a:srgbClr val="0070C0"/>
                </a:solidFill>
              </a:rPr>
              <a:t>project</a:t>
            </a:r>
            <a:endParaRPr lang="nb-NO" sz="3200" b="1" dirty="0">
              <a:solidFill>
                <a:srgbClr val="0070C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562600"/>
          </a:xfrm>
        </p:spPr>
        <p:txBody>
          <a:bodyPr/>
          <a:lstStyle/>
          <a:p>
            <a:r>
              <a:rPr lang="en-US" sz="2800" dirty="0" smtClean="0"/>
              <a:t>Nationality/citizenship</a:t>
            </a:r>
          </a:p>
          <a:p>
            <a:r>
              <a:rPr lang="en-US" sz="2800" dirty="0" smtClean="0"/>
              <a:t>National ID card</a:t>
            </a:r>
          </a:p>
          <a:p>
            <a:r>
              <a:rPr lang="en-US" sz="2800" dirty="0" smtClean="0"/>
              <a:t>Birth </a:t>
            </a:r>
            <a:r>
              <a:rPr lang="en-US" sz="2800" dirty="0"/>
              <a:t>noti­fication</a:t>
            </a:r>
            <a:endParaRPr lang="nb-NO" sz="2800" dirty="0"/>
          </a:p>
          <a:p>
            <a:r>
              <a:rPr lang="en-US" sz="2800" dirty="0" smtClean="0"/>
              <a:t>Birth </a:t>
            </a:r>
            <a:r>
              <a:rPr lang="en-US" sz="2800" dirty="0"/>
              <a:t>certifi­cate</a:t>
            </a:r>
            <a:endParaRPr lang="nb-NO" sz="2800" dirty="0"/>
          </a:p>
          <a:p>
            <a:r>
              <a:rPr lang="en-US" sz="2800" dirty="0" smtClean="0"/>
              <a:t>Health or clinic card</a:t>
            </a:r>
            <a:endParaRPr lang="nb-NO" sz="2800" dirty="0"/>
          </a:p>
          <a:p>
            <a:r>
              <a:rPr lang="nb-NO" sz="2800" dirty="0" smtClean="0"/>
              <a:t>Passport</a:t>
            </a:r>
          </a:p>
          <a:p>
            <a:r>
              <a:rPr lang="nb-NO" sz="2800" dirty="0" err="1" smtClean="0"/>
              <a:t>Marriage</a:t>
            </a:r>
            <a:r>
              <a:rPr lang="nb-NO" sz="2800" dirty="0" smtClean="0"/>
              <a:t> </a:t>
            </a:r>
            <a:r>
              <a:rPr lang="nb-NO" sz="2800" dirty="0" err="1" smtClean="0"/>
              <a:t>certificate</a:t>
            </a:r>
            <a:r>
              <a:rPr lang="en-US" sz="2800" dirty="0"/>
              <a:t> </a:t>
            </a:r>
            <a:endParaRPr lang="en-US" sz="2800" dirty="0" smtClean="0"/>
          </a:p>
          <a:p>
            <a:r>
              <a:rPr lang="en-US" sz="2800" dirty="0" smtClean="0"/>
              <a:t>Year of birth</a:t>
            </a:r>
          </a:p>
          <a:p>
            <a:r>
              <a:rPr lang="en-US" sz="2800" dirty="0" smtClean="0"/>
              <a:t>Marital status</a:t>
            </a:r>
          </a:p>
          <a:p>
            <a:r>
              <a:rPr lang="en-US" sz="2800" dirty="0" smtClean="0"/>
              <a:t>No. of children</a:t>
            </a:r>
          </a:p>
          <a:p>
            <a:r>
              <a:rPr lang="en-US" sz="2800" dirty="0"/>
              <a:t>Year of </a:t>
            </a:r>
            <a:r>
              <a:rPr lang="en-US" sz="2800" dirty="0" smtClean="0"/>
              <a:t>migration</a:t>
            </a:r>
          </a:p>
          <a:p>
            <a:r>
              <a:rPr lang="en-US" sz="2800" dirty="0" smtClean="0"/>
              <a:t>…..</a:t>
            </a:r>
            <a:endParaRPr lang="nb-NO" sz="2800" dirty="0"/>
          </a:p>
          <a:p>
            <a:pPr lvl="1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262798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0" y="152400"/>
            <a:ext cx="8915400" cy="533400"/>
          </a:xfrm>
        </p:spPr>
        <p:txBody>
          <a:bodyPr/>
          <a:lstStyle/>
          <a:p>
            <a:r>
              <a:rPr lang="nb-NO" sz="2800" b="1" dirty="0" smtClean="0">
                <a:solidFill>
                  <a:srgbClr val="0070C0"/>
                </a:solidFill>
              </a:rPr>
              <a:t>How </a:t>
            </a:r>
            <a:r>
              <a:rPr lang="nb-NO" sz="2800" b="1" dirty="0" err="1" smtClean="0">
                <a:solidFill>
                  <a:srgbClr val="0070C0"/>
                </a:solidFill>
              </a:rPr>
              <a:t>many</a:t>
            </a:r>
            <a:r>
              <a:rPr lang="nb-NO" sz="2800" b="1" dirty="0" smtClean="0">
                <a:solidFill>
                  <a:srgbClr val="0070C0"/>
                </a:solidFill>
              </a:rPr>
              <a:t> </a:t>
            </a:r>
            <a:r>
              <a:rPr lang="nb-NO" sz="2800" b="1" dirty="0" err="1" smtClean="0">
                <a:solidFill>
                  <a:srgbClr val="0070C0"/>
                </a:solidFill>
              </a:rPr>
              <a:t>stateless</a:t>
            </a:r>
            <a:r>
              <a:rPr lang="nb-NO" sz="2800" b="1" dirty="0" smtClean="0">
                <a:solidFill>
                  <a:srgbClr val="0070C0"/>
                </a:solidFill>
              </a:rPr>
              <a:t> persons in Kenya </a:t>
            </a:r>
            <a:r>
              <a:rPr lang="nb-NO" sz="2800" b="1" dirty="0" err="1" smtClean="0">
                <a:solidFill>
                  <a:srgbClr val="0070C0"/>
                </a:solidFill>
              </a:rPr>
              <a:t>with</a:t>
            </a:r>
            <a:r>
              <a:rPr lang="nb-NO" sz="2800" b="1" dirty="0" smtClean="0">
                <a:solidFill>
                  <a:srgbClr val="0070C0"/>
                </a:solidFill>
              </a:rPr>
              <a:t> links to Pemba?</a:t>
            </a:r>
            <a:endParaRPr lang="nb-NO" sz="2800" b="1" dirty="0">
              <a:solidFill>
                <a:srgbClr val="0070C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33400" y="762000"/>
            <a:ext cx="8229600" cy="5791200"/>
          </a:xfrm>
        </p:spPr>
        <p:txBody>
          <a:bodyPr/>
          <a:lstStyle/>
          <a:p>
            <a:pPr marL="0" indent="0">
              <a:buNone/>
            </a:pPr>
            <a:r>
              <a:rPr lang="nb-NO" sz="2800" dirty="0" err="1" smtClean="0"/>
              <a:t>Question</a:t>
            </a:r>
            <a:r>
              <a:rPr lang="nb-NO" sz="2800" dirty="0" smtClean="0"/>
              <a:t> </a:t>
            </a:r>
            <a:r>
              <a:rPr lang="nb-NO" sz="2800" dirty="0" err="1" smtClean="0"/>
              <a:t>on</a:t>
            </a:r>
            <a:r>
              <a:rPr lang="nb-NO" sz="2800" dirty="0" smtClean="0"/>
              <a:t> </a:t>
            </a:r>
            <a:r>
              <a:rPr lang="nb-NO" sz="2800" dirty="0" err="1" smtClean="0"/>
              <a:t>citizenship</a:t>
            </a:r>
            <a:endParaRPr lang="nb-NO" sz="2800" dirty="0" smtClean="0"/>
          </a:p>
          <a:p>
            <a:pPr marL="457200" lvl="1" indent="0">
              <a:buNone/>
            </a:pPr>
            <a:r>
              <a:rPr lang="nb-NO" sz="2400" dirty="0" smtClean="0"/>
              <a:t>	Kenya: 62% </a:t>
            </a:r>
          </a:p>
          <a:p>
            <a:pPr marL="457200" lvl="1" indent="0">
              <a:buNone/>
            </a:pPr>
            <a:r>
              <a:rPr lang="nb-NO" sz="2400" dirty="0"/>
              <a:t>	</a:t>
            </a:r>
            <a:r>
              <a:rPr lang="nb-NO" sz="2400" dirty="0" smtClean="0"/>
              <a:t>Tanzania: 17%</a:t>
            </a:r>
          </a:p>
          <a:p>
            <a:pPr marL="457200" lvl="1" indent="0">
              <a:buNone/>
            </a:pPr>
            <a:r>
              <a:rPr lang="nb-NO" sz="2400" dirty="0" smtClean="0"/>
              <a:t>	</a:t>
            </a:r>
            <a:r>
              <a:rPr lang="nb-NO" sz="2400" b="1" dirty="0" smtClean="0"/>
              <a:t>No </a:t>
            </a:r>
            <a:r>
              <a:rPr lang="nb-NO" sz="2400" b="1" dirty="0" err="1" smtClean="0"/>
              <a:t>citizenship</a:t>
            </a:r>
            <a:r>
              <a:rPr lang="nb-NO" sz="2400" b="1" dirty="0" smtClean="0"/>
              <a:t>: 11 %</a:t>
            </a:r>
          </a:p>
          <a:p>
            <a:pPr marL="457200" lvl="1" indent="0">
              <a:buNone/>
            </a:pPr>
            <a:r>
              <a:rPr lang="nb-NO" sz="2400" dirty="0" smtClean="0"/>
              <a:t>	Not </a:t>
            </a:r>
            <a:r>
              <a:rPr lang="nb-NO" sz="2400" dirty="0" err="1" smtClean="0"/>
              <a:t>applicable</a:t>
            </a:r>
            <a:r>
              <a:rPr lang="nb-NO" sz="2400" dirty="0" smtClean="0"/>
              <a:t>: 9% </a:t>
            </a:r>
          </a:p>
          <a:p>
            <a:pPr marL="457200" lvl="1" indent="0">
              <a:buNone/>
            </a:pPr>
            <a:r>
              <a:rPr lang="nb-NO" sz="2400" dirty="0"/>
              <a:t>	</a:t>
            </a:r>
            <a:r>
              <a:rPr lang="nb-NO" sz="2400" dirty="0" err="1" smtClean="0"/>
              <a:t>Don’t</a:t>
            </a:r>
            <a:r>
              <a:rPr lang="nb-NO" sz="2400" dirty="0" smtClean="0"/>
              <a:t> </a:t>
            </a:r>
            <a:r>
              <a:rPr lang="nb-NO" sz="2400" dirty="0" err="1" smtClean="0"/>
              <a:t>know</a:t>
            </a:r>
            <a:r>
              <a:rPr lang="nb-NO" sz="2400" dirty="0" smtClean="0"/>
              <a:t>: 1%</a:t>
            </a:r>
          </a:p>
          <a:p>
            <a:pPr marL="0" indent="0">
              <a:buNone/>
            </a:pPr>
            <a:r>
              <a:rPr lang="nb-NO" sz="2800" dirty="0" err="1"/>
              <a:t>Question</a:t>
            </a:r>
            <a:r>
              <a:rPr lang="nb-NO" sz="2800" dirty="0"/>
              <a:t> </a:t>
            </a:r>
            <a:r>
              <a:rPr lang="nb-NO" sz="2800" dirty="0" err="1"/>
              <a:t>on</a:t>
            </a:r>
            <a:r>
              <a:rPr lang="nb-NO" sz="2800" dirty="0"/>
              <a:t> </a:t>
            </a:r>
            <a:r>
              <a:rPr lang="nb-NO" sz="2800" dirty="0" smtClean="0"/>
              <a:t>Kenyan ID </a:t>
            </a:r>
            <a:r>
              <a:rPr lang="nb-NO" sz="2800" dirty="0" err="1" smtClean="0"/>
              <a:t>card</a:t>
            </a:r>
            <a:endParaRPr lang="nb-NO" sz="2800" dirty="0"/>
          </a:p>
          <a:p>
            <a:pPr marL="0" indent="0">
              <a:buNone/>
            </a:pPr>
            <a:r>
              <a:rPr lang="en-US" sz="2400" dirty="0" smtClean="0"/>
              <a:t>	Yes</a:t>
            </a:r>
            <a:r>
              <a:rPr lang="en-US" sz="2400" dirty="0"/>
              <a:t>: 35</a:t>
            </a:r>
            <a:r>
              <a:rPr lang="en-US" sz="2400" dirty="0" smtClean="0"/>
              <a:t>%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b="1" dirty="0" smtClean="0"/>
              <a:t>No: 65%</a:t>
            </a:r>
            <a:endParaRPr lang="nb-NO" sz="2400" b="1" dirty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Never </a:t>
            </a:r>
            <a:r>
              <a:rPr lang="en-US" sz="2400" dirty="0"/>
              <a:t>applied: 32%</a:t>
            </a:r>
            <a:endParaRPr lang="nb-NO" sz="2400" dirty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Not </a:t>
            </a:r>
            <a:r>
              <a:rPr lang="en-US" sz="2400" dirty="0"/>
              <a:t>allowed to apply: 10%</a:t>
            </a:r>
            <a:endParaRPr lang="nb-NO" sz="2400" dirty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Applied </a:t>
            </a:r>
            <a:r>
              <a:rPr lang="en-US" sz="2400" dirty="0"/>
              <a:t>and rejected: 16%</a:t>
            </a:r>
            <a:endParaRPr lang="nb-NO" sz="2400" dirty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Waiting </a:t>
            </a:r>
            <a:r>
              <a:rPr lang="en-US" sz="2400" dirty="0"/>
              <a:t>slip: 7%</a:t>
            </a:r>
            <a:endParaRPr lang="nb-NO" sz="2400" dirty="0"/>
          </a:p>
          <a:p>
            <a:pPr marL="0" indent="0">
              <a:buNone/>
            </a:pPr>
            <a:endParaRPr lang="nb-NO" sz="2400" dirty="0"/>
          </a:p>
          <a:p>
            <a:pPr lvl="1"/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xmlns="" val="1301323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175419"/>
            <a:ext cx="8229600" cy="563562"/>
          </a:xfrm>
        </p:spPr>
        <p:txBody>
          <a:bodyPr/>
          <a:lstStyle/>
          <a:p>
            <a:r>
              <a:rPr lang="en-GB" sz="2800" b="1" dirty="0" smtClean="0"/>
              <a:t>Kenya </a:t>
            </a:r>
            <a:r>
              <a:rPr lang="en-GB" sz="2800" b="1" dirty="0"/>
              <a:t>ID status by place of birth and reporting </a:t>
            </a:r>
            <a:r>
              <a:rPr lang="en-GB" sz="2800" b="1" dirty="0" smtClean="0"/>
              <a:t>tribe</a:t>
            </a:r>
            <a:endParaRPr lang="nb-NO" sz="2800" b="1" dirty="0">
              <a:solidFill>
                <a:srgbClr val="0070C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altLang="nb-N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2771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altLang="nb-N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17032482"/>
              </p:ext>
            </p:extLst>
          </p:nvPr>
        </p:nvGraphicFramePr>
        <p:xfrm>
          <a:off x="304800" y="914400"/>
          <a:ext cx="8534400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02018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175419"/>
            <a:ext cx="8229600" cy="563562"/>
          </a:xfrm>
        </p:spPr>
        <p:txBody>
          <a:bodyPr/>
          <a:lstStyle/>
          <a:p>
            <a:r>
              <a:rPr lang="en-GB" sz="3200" b="1" dirty="0" smtClean="0">
                <a:solidFill>
                  <a:srgbClr val="0070C0"/>
                </a:solidFill>
              </a:rPr>
              <a:t>Kenya ID card by migration period</a:t>
            </a:r>
            <a:endParaRPr lang="nb-NO" sz="3200" b="1" dirty="0">
              <a:solidFill>
                <a:srgbClr val="0070C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altLang="nb-N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2771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altLang="nb-N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355213291"/>
              </p:ext>
            </p:extLst>
          </p:nvPr>
        </p:nvGraphicFramePr>
        <p:xfrm>
          <a:off x="304800" y="1143000"/>
          <a:ext cx="86106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67627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839200" cy="914400"/>
          </a:xfrm>
        </p:spPr>
        <p:txBody>
          <a:bodyPr/>
          <a:lstStyle/>
          <a:p>
            <a:pPr eaLnBrk="1" hangingPunct="1"/>
            <a:r>
              <a:rPr lang="en-US" altLang="nb-NO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Links between Civil Registration and Statelessness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305800" cy="4462463"/>
          </a:xfrm>
        </p:spPr>
        <p:txBody>
          <a:bodyPr/>
          <a:lstStyle/>
          <a:p>
            <a:pPr eaLnBrk="1" hangingPunct="1"/>
            <a:r>
              <a:rPr lang="en-US" altLang="nb-NO" sz="2800" dirty="0" smtClean="0"/>
              <a:t>Stateless and other non-nationals often have problems registering their vital events</a:t>
            </a:r>
          </a:p>
          <a:p>
            <a:pPr eaLnBrk="1" hangingPunct="1"/>
            <a:r>
              <a:rPr lang="en-US" altLang="nb-NO" sz="2800" dirty="0" smtClean="0"/>
              <a:t>Lack of birth registration (and marriage) documents may make it more difficult to obtain a nationality and ID documents</a:t>
            </a:r>
          </a:p>
          <a:p>
            <a:pPr eaLnBrk="1" hangingPunct="1"/>
            <a:r>
              <a:rPr lang="en-US" altLang="nb-NO" sz="2800" dirty="0" smtClean="0"/>
              <a:t>It is natural to investigate civil registration in a survey (or census) on statelessness – and vice versa</a:t>
            </a:r>
          </a:p>
          <a:p>
            <a:pPr lvl="1" eaLnBrk="1" hangingPunct="1">
              <a:buFontTx/>
              <a:buNone/>
            </a:pPr>
            <a:endParaRPr lang="en-US" altLang="nb-NO" dirty="0" smtClean="0"/>
          </a:p>
        </p:txBody>
      </p:sp>
    </p:spTree>
    <p:extLst>
      <p:ext uri="{BB962C8B-B14F-4D97-AF65-F5344CB8AC3E}">
        <p14:creationId xmlns:p14="http://schemas.microsoft.com/office/powerpoint/2010/main" xmlns="" val="14994751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457200"/>
          </a:xfrm>
        </p:spPr>
        <p:txBody>
          <a:bodyPr/>
          <a:lstStyle/>
          <a:p>
            <a:r>
              <a:rPr lang="en-US" sz="2800" b="1" dirty="0">
                <a:solidFill>
                  <a:srgbClr val="0070C0"/>
                </a:solidFill>
              </a:rPr>
              <a:t>Difficulties as a result of lack of ID </a:t>
            </a:r>
            <a:r>
              <a:rPr lang="en-US" sz="2800" b="1" dirty="0" smtClean="0">
                <a:solidFill>
                  <a:srgbClr val="0070C0"/>
                </a:solidFill>
              </a:rPr>
              <a:t>documents</a:t>
            </a:r>
            <a:endParaRPr lang="nb-NO" sz="2800" b="1" dirty="0">
              <a:solidFill>
                <a:srgbClr val="0070C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altLang="nb-N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2771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altLang="nb-N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abel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07579870"/>
              </p:ext>
            </p:extLst>
          </p:nvPr>
        </p:nvGraphicFramePr>
        <p:xfrm>
          <a:off x="1371600" y="457199"/>
          <a:ext cx="6629400" cy="64008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7475"/>
                <a:gridCol w="3775514"/>
                <a:gridCol w="1125747"/>
                <a:gridCol w="1000664"/>
              </a:tblGrid>
              <a:tr h="41452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nb-N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nb-N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Number</a:t>
                      </a:r>
                      <a:endParaRPr lang="nb-NO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Per cent</a:t>
                      </a:r>
                      <a:endParaRPr lang="nb-NO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b"/>
                </a:tc>
              </a:tr>
              <a:tr h="30509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</a:t>
                      </a:r>
                      <a:endParaRPr lang="nb-NO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Education</a:t>
                      </a:r>
                      <a:endParaRPr lang="nb-N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84</a:t>
                      </a:r>
                      <a:endParaRPr lang="nb-NO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28</a:t>
                      </a:r>
                      <a:endParaRPr lang="nb-NO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b"/>
                </a:tc>
              </a:tr>
              <a:tr h="30509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</a:t>
                      </a:r>
                      <a:endParaRPr lang="nb-NO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Health services</a:t>
                      </a:r>
                      <a:endParaRPr lang="nb-NO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21</a:t>
                      </a:r>
                      <a:endParaRPr lang="nb-NO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7</a:t>
                      </a:r>
                      <a:endParaRPr lang="nb-NO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b"/>
                </a:tc>
              </a:tr>
              <a:tr h="30509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3</a:t>
                      </a:r>
                      <a:endParaRPr lang="nb-NO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Owning land</a:t>
                      </a:r>
                      <a:endParaRPr lang="nb-NO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60</a:t>
                      </a:r>
                      <a:endParaRPr lang="nb-NO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20</a:t>
                      </a:r>
                      <a:endParaRPr lang="nb-NO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b"/>
                </a:tc>
              </a:tr>
              <a:tr h="30509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4</a:t>
                      </a:r>
                      <a:endParaRPr lang="nb-NO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Buying property</a:t>
                      </a:r>
                      <a:endParaRPr lang="nb-NO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42</a:t>
                      </a:r>
                      <a:endParaRPr lang="nb-NO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14</a:t>
                      </a:r>
                      <a:endParaRPr lang="nb-NO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b"/>
                </a:tc>
              </a:tr>
              <a:tr h="30509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5</a:t>
                      </a:r>
                      <a:endParaRPr lang="nb-NO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Marrying</a:t>
                      </a:r>
                      <a:endParaRPr lang="nb-NO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22</a:t>
                      </a:r>
                      <a:endParaRPr lang="nb-NO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7</a:t>
                      </a:r>
                      <a:endParaRPr lang="nb-NO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b"/>
                </a:tc>
              </a:tr>
              <a:tr h="30509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6</a:t>
                      </a:r>
                      <a:endParaRPr lang="nb-NO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Travelling</a:t>
                      </a:r>
                      <a:endParaRPr lang="nb-NO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123</a:t>
                      </a:r>
                      <a:endParaRPr lang="nb-NO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40</a:t>
                      </a:r>
                      <a:endParaRPr lang="nb-NO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b"/>
                </a:tc>
              </a:tr>
              <a:tr h="30509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7</a:t>
                      </a:r>
                      <a:endParaRPr lang="nb-NO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GB" sz="1600">
                          <a:effectLst/>
                        </a:rPr>
                        <a:t>Employment</a:t>
                      </a:r>
                      <a:endParaRPr lang="nb-NO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77</a:t>
                      </a:r>
                      <a:endParaRPr lang="nb-NO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25</a:t>
                      </a:r>
                      <a:endParaRPr lang="nb-NO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b"/>
                </a:tc>
              </a:tr>
              <a:tr h="30509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8</a:t>
                      </a:r>
                      <a:endParaRPr lang="nb-NO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Business</a:t>
                      </a:r>
                      <a:endParaRPr lang="nb-NO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92</a:t>
                      </a:r>
                      <a:endParaRPr lang="nb-NO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30</a:t>
                      </a:r>
                      <a:endParaRPr lang="nb-NO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b"/>
                </a:tc>
              </a:tr>
              <a:tr h="30509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9</a:t>
                      </a:r>
                      <a:endParaRPr lang="nb-NO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Practicing religion</a:t>
                      </a:r>
                      <a:endParaRPr lang="nb-NO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5</a:t>
                      </a:r>
                      <a:endParaRPr lang="nb-N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</a:t>
                      </a:r>
                      <a:endParaRPr lang="nb-NO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b"/>
                </a:tc>
              </a:tr>
              <a:tr h="31123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10</a:t>
                      </a:r>
                      <a:endParaRPr lang="nb-NO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Participation in local leadership</a:t>
                      </a:r>
                      <a:endParaRPr lang="nb-NO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20</a:t>
                      </a:r>
                      <a:endParaRPr lang="nb-NO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7</a:t>
                      </a:r>
                      <a:endParaRPr lang="nb-NO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b"/>
                </a:tc>
              </a:tr>
              <a:tr h="32459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11</a:t>
                      </a:r>
                      <a:endParaRPr lang="nb-NO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Access to bank services</a:t>
                      </a:r>
                      <a:endParaRPr lang="nb-N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91</a:t>
                      </a:r>
                      <a:endParaRPr lang="nb-NO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30</a:t>
                      </a:r>
                      <a:endParaRPr lang="nb-N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b"/>
                </a:tc>
              </a:tr>
              <a:tr h="30509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12</a:t>
                      </a:r>
                      <a:endParaRPr lang="nb-NO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Joining organisations</a:t>
                      </a:r>
                      <a:endParaRPr lang="nb-NO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49</a:t>
                      </a:r>
                      <a:endParaRPr lang="nb-NO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16</a:t>
                      </a:r>
                      <a:endParaRPr lang="nb-NO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b"/>
                </a:tc>
              </a:tr>
              <a:tr h="35193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13</a:t>
                      </a:r>
                      <a:endParaRPr lang="nb-NO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Voting in elections</a:t>
                      </a:r>
                      <a:endParaRPr lang="nb-NO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55</a:t>
                      </a:r>
                      <a:endParaRPr lang="nb-NO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18</a:t>
                      </a:r>
                      <a:endParaRPr lang="nb-N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b"/>
                </a:tc>
              </a:tr>
              <a:tr h="32459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14</a:t>
                      </a:r>
                      <a:endParaRPr lang="nb-NO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Standing for elections</a:t>
                      </a:r>
                      <a:endParaRPr lang="nb-NO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21</a:t>
                      </a:r>
                      <a:endParaRPr lang="nb-NO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7</a:t>
                      </a:r>
                      <a:endParaRPr lang="nb-NO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b"/>
                </a:tc>
              </a:tr>
              <a:tr h="32459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15</a:t>
                      </a:r>
                      <a:endParaRPr lang="nb-NO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Other difficulties</a:t>
                      </a:r>
                      <a:endParaRPr lang="nb-NO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10</a:t>
                      </a:r>
                      <a:endParaRPr lang="nb-NO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3</a:t>
                      </a:r>
                      <a:endParaRPr lang="nb-NO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b"/>
                </a:tc>
              </a:tr>
              <a:tr h="32459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16</a:t>
                      </a:r>
                      <a:endParaRPr lang="nb-NO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No difficulties</a:t>
                      </a:r>
                      <a:endParaRPr lang="nb-NO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129</a:t>
                      </a:r>
                      <a:endParaRPr lang="nb-NO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42</a:t>
                      </a:r>
                      <a:endParaRPr lang="nb-NO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b"/>
                </a:tc>
              </a:tr>
              <a:tr h="32459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17</a:t>
                      </a:r>
                      <a:endParaRPr lang="nb-NO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No answer</a:t>
                      </a:r>
                      <a:endParaRPr lang="nb-NO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49</a:t>
                      </a:r>
                      <a:endParaRPr lang="nb-NO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16</a:t>
                      </a:r>
                      <a:endParaRPr lang="nb-NO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b"/>
                </a:tc>
              </a:tr>
              <a:tr h="32459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18</a:t>
                      </a:r>
                      <a:endParaRPr lang="nb-NO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Harassment by police/other authorities</a:t>
                      </a:r>
                      <a:endParaRPr lang="nb-NO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9</a:t>
                      </a:r>
                      <a:endParaRPr lang="nb-NO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3</a:t>
                      </a:r>
                      <a:endParaRPr lang="nb-NO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b"/>
                </a:tc>
              </a:tr>
              <a:tr h="32459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19</a:t>
                      </a:r>
                      <a:endParaRPr lang="nb-NO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Getting relief and other supplies</a:t>
                      </a:r>
                      <a:endParaRPr lang="nb-NO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7</a:t>
                      </a:r>
                      <a:endParaRPr lang="nb-NO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2</a:t>
                      </a:r>
                      <a:endParaRPr lang="nb-N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68" marR="53668" marT="0" marB="0" anchor="b"/>
                </a:tc>
              </a:tr>
            </a:tbl>
          </a:graphicData>
        </a:graphic>
      </p:graphicFrame>
      <p:sp>
        <p:nvSpPr>
          <p:cNvPr id="6" name="Ellipse 5"/>
          <p:cNvSpPr/>
          <p:nvPr/>
        </p:nvSpPr>
        <p:spPr>
          <a:xfrm>
            <a:off x="7467600" y="2466975"/>
            <a:ext cx="609600" cy="3048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>
              <a:noFill/>
            </a:endParaRPr>
          </a:p>
        </p:txBody>
      </p:sp>
      <p:sp>
        <p:nvSpPr>
          <p:cNvPr id="7" name="Ellipse 6"/>
          <p:cNvSpPr/>
          <p:nvPr/>
        </p:nvSpPr>
        <p:spPr>
          <a:xfrm>
            <a:off x="7442579" y="914400"/>
            <a:ext cx="609600" cy="3048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>
              <a:noFill/>
            </a:endParaRPr>
          </a:p>
        </p:txBody>
      </p:sp>
      <p:sp>
        <p:nvSpPr>
          <p:cNvPr id="8" name="Ellipse 7"/>
          <p:cNvSpPr/>
          <p:nvPr/>
        </p:nvSpPr>
        <p:spPr>
          <a:xfrm>
            <a:off x="7529015" y="1524000"/>
            <a:ext cx="609600" cy="3048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>
              <a:noFill/>
            </a:endParaRPr>
          </a:p>
        </p:txBody>
      </p:sp>
      <p:sp>
        <p:nvSpPr>
          <p:cNvPr id="9" name="Ellipse 8"/>
          <p:cNvSpPr/>
          <p:nvPr/>
        </p:nvSpPr>
        <p:spPr>
          <a:xfrm>
            <a:off x="7529015" y="3962400"/>
            <a:ext cx="609600" cy="3048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>
              <a:noFill/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7529015" y="4648200"/>
            <a:ext cx="609600" cy="3048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>
              <a:noFill/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7551761" y="5638800"/>
            <a:ext cx="609600" cy="3048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329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GB" sz="2800" b="1" dirty="0" smtClean="0">
                <a:solidFill>
                  <a:schemeClr val="accent1">
                    <a:lumMod val="75000"/>
                  </a:schemeClr>
                </a:solidFill>
              </a:rPr>
              <a:t>Constitution </a:t>
            </a: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</a:rPr>
              <a:t>of Kenya </a:t>
            </a:r>
            <a:r>
              <a:rPr lang="en-GB" sz="2800" b="1" dirty="0" smtClean="0">
                <a:solidFill>
                  <a:schemeClr val="accent1">
                    <a:lumMod val="75000"/>
                  </a:schemeClr>
                </a:solidFill>
              </a:rPr>
              <a:t>2010 and </a:t>
            </a: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</a:rPr>
              <a:t>Kenya Citizenship and Immigration Act </a:t>
            </a:r>
            <a:r>
              <a:rPr lang="en-GB" sz="2800" b="1" dirty="0" smtClean="0">
                <a:solidFill>
                  <a:schemeClr val="accent1">
                    <a:lumMod val="75000"/>
                  </a:schemeClr>
                </a:solidFill>
              </a:rPr>
              <a:t>2011</a:t>
            </a:r>
            <a:endParaRPr lang="nb-NO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0" y="762000"/>
            <a:ext cx="8915400" cy="6096000"/>
          </a:xfrm>
        </p:spPr>
        <p:txBody>
          <a:bodyPr/>
          <a:lstStyle/>
          <a:p>
            <a:pPr lvl="1"/>
            <a:r>
              <a:rPr lang="nb-NO" sz="2400" dirty="0" err="1" smtClean="0"/>
              <a:t>Children</a:t>
            </a:r>
            <a:r>
              <a:rPr lang="nb-NO" sz="2400" dirty="0" smtClean="0"/>
              <a:t> </a:t>
            </a:r>
            <a:r>
              <a:rPr lang="nb-NO" sz="2400" dirty="0" err="1" smtClean="0"/>
              <a:t>with</a:t>
            </a:r>
            <a:r>
              <a:rPr lang="nb-NO" sz="2400" dirty="0" smtClean="0"/>
              <a:t> </a:t>
            </a:r>
            <a:r>
              <a:rPr lang="nb-NO" sz="2400" dirty="0" err="1" smtClean="0"/>
              <a:t>one</a:t>
            </a:r>
            <a:r>
              <a:rPr lang="nb-NO" sz="2400" dirty="0" smtClean="0"/>
              <a:t> or </a:t>
            </a:r>
            <a:r>
              <a:rPr lang="nb-NO" sz="2400" dirty="0" err="1" smtClean="0"/>
              <a:t>two</a:t>
            </a:r>
            <a:r>
              <a:rPr lang="nb-NO" sz="2400" dirty="0" smtClean="0"/>
              <a:t> Kenyan </a:t>
            </a:r>
            <a:r>
              <a:rPr lang="nb-NO" sz="2400" dirty="0" err="1" smtClean="0"/>
              <a:t>parents</a:t>
            </a:r>
            <a:r>
              <a:rPr lang="nb-NO" sz="2400" dirty="0" smtClean="0"/>
              <a:t> </a:t>
            </a:r>
            <a:r>
              <a:rPr lang="nb-NO" sz="2400" dirty="0" err="1" smtClean="0"/>
              <a:t>are</a:t>
            </a:r>
            <a:r>
              <a:rPr lang="nb-NO" sz="2400" dirty="0" smtClean="0"/>
              <a:t> Kenyan </a:t>
            </a:r>
            <a:r>
              <a:rPr lang="nb-NO" sz="2400" dirty="0" err="1" smtClean="0"/>
              <a:t>citizens</a:t>
            </a:r>
            <a:r>
              <a:rPr lang="nb-NO" sz="2400" dirty="0" smtClean="0"/>
              <a:t>, </a:t>
            </a:r>
            <a:r>
              <a:rPr lang="nb-NO" sz="2400" dirty="0" err="1" smtClean="0"/>
              <a:t>regardless</a:t>
            </a:r>
            <a:r>
              <a:rPr lang="nb-NO" sz="2400" dirty="0" smtClean="0"/>
              <a:t> </a:t>
            </a:r>
            <a:r>
              <a:rPr lang="nb-NO" sz="2400" dirty="0" err="1" smtClean="0"/>
              <a:t>of</a:t>
            </a:r>
            <a:r>
              <a:rPr lang="nb-NO" sz="2400" dirty="0" smtClean="0"/>
              <a:t> </a:t>
            </a:r>
            <a:r>
              <a:rPr lang="nb-NO" sz="2400" dirty="0" err="1" smtClean="0"/>
              <a:t>the</a:t>
            </a:r>
            <a:r>
              <a:rPr lang="nb-NO" sz="2400" dirty="0" smtClean="0"/>
              <a:t> country </a:t>
            </a:r>
            <a:r>
              <a:rPr lang="nb-NO" sz="2400" dirty="0" err="1" smtClean="0"/>
              <a:t>of</a:t>
            </a:r>
            <a:r>
              <a:rPr lang="nb-NO" sz="2400" dirty="0" smtClean="0"/>
              <a:t> </a:t>
            </a:r>
            <a:r>
              <a:rPr lang="nb-NO" sz="2400" dirty="0" err="1" smtClean="0"/>
              <a:t>birth</a:t>
            </a:r>
            <a:endParaRPr lang="nb-NO" sz="2400" dirty="0" smtClean="0"/>
          </a:p>
          <a:p>
            <a:pPr lvl="1"/>
            <a:r>
              <a:rPr lang="en-GB" sz="2400" dirty="0" smtClean="0"/>
              <a:t>Citizenship </a:t>
            </a:r>
            <a:r>
              <a:rPr lang="en-GB" sz="2400" dirty="0"/>
              <a:t>by marriage </a:t>
            </a:r>
            <a:r>
              <a:rPr lang="en-GB" sz="2400" dirty="0" smtClean="0"/>
              <a:t>if </a:t>
            </a:r>
            <a:r>
              <a:rPr lang="en-GB" sz="2400" dirty="0"/>
              <a:t> married to a Kenyan citizen for </a:t>
            </a:r>
            <a:r>
              <a:rPr lang="en-GB" sz="2400" dirty="0" smtClean="0"/>
              <a:t>at </a:t>
            </a:r>
            <a:r>
              <a:rPr lang="en-GB" sz="2400" dirty="0"/>
              <a:t>least seven </a:t>
            </a:r>
            <a:r>
              <a:rPr lang="en-GB" sz="2400" dirty="0" smtClean="0"/>
              <a:t>years</a:t>
            </a:r>
          </a:p>
          <a:p>
            <a:pPr lvl="2"/>
            <a:r>
              <a:rPr lang="en-GB" sz="2000" dirty="0" smtClean="0"/>
              <a:t>but often difficult to get a marriage certificate (59%)</a:t>
            </a:r>
            <a:endParaRPr lang="nb-NO" sz="2000" dirty="0" smtClean="0"/>
          </a:p>
          <a:p>
            <a:pPr lvl="1"/>
            <a:r>
              <a:rPr lang="nb-NO" sz="2400" dirty="0" err="1" smtClean="0"/>
              <a:t>Naturalised</a:t>
            </a:r>
            <a:r>
              <a:rPr lang="nb-NO" sz="2400" dirty="0" smtClean="0"/>
              <a:t> persons (at </a:t>
            </a:r>
            <a:r>
              <a:rPr lang="nb-NO" sz="2400" dirty="0" err="1" smtClean="0"/>
              <a:t>least</a:t>
            </a:r>
            <a:r>
              <a:rPr lang="nb-NO" sz="2400" dirty="0" smtClean="0"/>
              <a:t> 7 </a:t>
            </a:r>
            <a:r>
              <a:rPr lang="nb-NO" sz="2400" dirty="0" err="1" smtClean="0"/>
              <a:t>years</a:t>
            </a:r>
            <a:r>
              <a:rPr lang="nb-NO" sz="2400" dirty="0" smtClean="0"/>
              <a:t>)</a:t>
            </a:r>
          </a:p>
          <a:p>
            <a:pPr lvl="2"/>
            <a:r>
              <a:rPr lang="nb-NO" sz="2000" dirty="0" err="1" smtClean="0"/>
              <a:t>but</a:t>
            </a:r>
            <a:r>
              <a:rPr lang="nb-NO" sz="2000" dirty="0" smtClean="0"/>
              <a:t> </a:t>
            </a:r>
            <a:r>
              <a:rPr lang="nb-NO" sz="2000" dirty="0" err="1" smtClean="0"/>
              <a:t>difficult</a:t>
            </a:r>
            <a:r>
              <a:rPr lang="nb-NO" sz="2000" dirty="0" smtClean="0"/>
              <a:t> to </a:t>
            </a:r>
            <a:r>
              <a:rPr lang="nb-NO" sz="2000" dirty="0" err="1" smtClean="0"/>
              <a:t>provide</a:t>
            </a:r>
            <a:r>
              <a:rPr lang="nb-NO" sz="2000" dirty="0" smtClean="0"/>
              <a:t> </a:t>
            </a:r>
            <a:r>
              <a:rPr lang="nb-NO" sz="2000" dirty="0" err="1" smtClean="0"/>
              <a:t>evidence</a:t>
            </a:r>
            <a:r>
              <a:rPr lang="nb-NO" sz="2000" dirty="0" smtClean="0"/>
              <a:t> </a:t>
            </a:r>
            <a:r>
              <a:rPr lang="nb-NO" sz="2000" dirty="0" err="1" smtClean="0"/>
              <a:t>of</a:t>
            </a:r>
            <a:r>
              <a:rPr lang="nb-NO" sz="2000" dirty="0" smtClean="0"/>
              <a:t> </a:t>
            </a:r>
            <a:r>
              <a:rPr lang="nb-NO" sz="2000" dirty="0" err="1" smtClean="0"/>
              <a:t>residence</a:t>
            </a:r>
            <a:r>
              <a:rPr lang="nb-NO" sz="2000" dirty="0" smtClean="0"/>
              <a:t> in Kenya</a:t>
            </a:r>
          </a:p>
          <a:p>
            <a:pPr lvl="1"/>
            <a:r>
              <a:rPr lang="nb-NO" sz="2400" dirty="0" err="1" smtClean="0"/>
              <a:t>Local</a:t>
            </a:r>
            <a:r>
              <a:rPr lang="nb-NO" sz="2400" dirty="0" smtClean="0"/>
              <a:t> administrative </a:t>
            </a:r>
            <a:r>
              <a:rPr lang="nb-NO" sz="2400" dirty="0" err="1" smtClean="0"/>
              <a:t>routines</a:t>
            </a:r>
            <a:r>
              <a:rPr lang="nb-NO" sz="2400" dirty="0" smtClean="0"/>
              <a:t> for </a:t>
            </a:r>
            <a:r>
              <a:rPr lang="nb-NO" sz="2400" dirty="0" err="1" smtClean="0"/>
              <a:t>naturalisation</a:t>
            </a:r>
            <a:r>
              <a:rPr lang="nb-NO" sz="2400" dirty="0" smtClean="0"/>
              <a:t> not </a:t>
            </a:r>
            <a:r>
              <a:rPr lang="nb-NO" sz="2400" dirty="0" err="1" smtClean="0"/>
              <a:t>implemented</a:t>
            </a:r>
            <a:endParaRPr lang="nb-NO" sz="2400" dirty="0" smtClean="0"/>
          </a:p>
          <a:p>
            <a:pPr lvl="1"/>
            <a:r>
              <a:rPr lang="nb-NO" sz="2400" dirty="0"/>
              <a:t>No register </a:t>
            </a:r>
            <a:r>
              <a:rPr lang="nb-NO" sz="2400" dirty="0" err="1"/>
              <a:t>where</a:t>
            </a:r>
            <a:r>
              <a:rPr lang="nb-NO" sz="2400" dirty="0"/>
              <a:t> </a:t>
            </a:r>
            <a:r>
              <a:rPr lang="nb-NO" sz="2400" dirty="0" err="1"/>
              <a:t>nationality</a:t>
            </a:r>
            <a:r>
              <a:rPr lang="nb-NO" sz="2400" dirty="0"/>
              <a:t> is </a:t>
            </a:r>
            <a:r>
              <a:rPr lang="nb-NO" sz="2400" dirty="0" err="1"/>
              <a:t>recorded</a:t>
            </a:r>
            <a:r>
              <a:rPr lang="nb-NO" sz="2400" dirty="0"/>
              <a:t> for all residents, </a:t>
            </a:r>
            <a:r>
              <a:rPr lang="nb-NO" sz="2400" dirty="0" err="1"/>
              <a:t>but</a:t>
            </a:r>
            <a:r>
              <a:rPr lang="nb-NO" sz="2400" dirty="0"/>
              <a:t> </a:t>
            </a:r>
            <a:r>
              <a:rPr lang="nb-NO" sz="2400" dirty="0" err="1"/>
              <a:t>the</a:t>
            </a:r>
            <a:r>
              <a:rPr lang="nb-NO" sz="2400" dirty="0"/>
              <a:t> </a:t>
            </a:r>
            <a:r>
              <a:rPr lang="nb-NO" sz="2400" dirty="0" err="1"/>
              <a:t>Immigration</a:t>
            </a:r>
            <a:r>
              <a:rPr lang="nb-NO" sz="2400" dirty="0"/>
              <a:t> Department </a:t>
            </a:r>
            <a:r>
              <a:rPr lang="nb-NO" sz="2400" dirty="0" err="1"/>
              <a:t>probably</a:t>
            </a:r>
            <a:r>
              <a:rPr lang="nb-NO" sz="2400" dirty="0"/>
              <a:t> </a:t>
            </a:r>
            <a:r>
              <a:rPr lang="nb-NO" sz="2400" dirty="0" err="1"/>
              <a:t>keeps</a:t>
            </a:r>
            <a:r>
              <a:rPr lang="nb-NO" sz="2400" dirty="0"/>
              <a:t> a register </a:t>
            </a:r>
            <a:r>
              <a:rPr lang="nb-NO" sz="2400" dirty="0" err="1"/>
              <a:t>of</a:t>
            </a:r>
            <a:r>
              <a:rPr lang="nb-NO" sz="2400" dirty="0"/>
              <a:t> </a:t>
            </a:r>
            <a:r>
              <a:rPr lang="nb-NO" sz="2400" dirty="0" err="1"/>
              <a:t>naturalised</a:t>
            </a:r>
            <a:r>
              <a:rPr lang="nb-NO" sz="2400" dirty="0"/>
              <a:t> </a:t>
            </a:r>
            <a:r>
              <a:rPr lang="nb-NO" sz="2400" dirty="0" err="1"/>
              <a:t>citizens</a:t>
            </a:r>
            <a:endParaRPr lang="nb-NO" sz="2400" dirty="0"/>
          </a:p>
          <a:p>
            <a:pPr lvl="1"/>
            <a:r>
              <a:rPr lang="nb-NO" sz="2400" dirty="0" err="1" smtClean="0"/>
              <a:t>Operational</a:t>
            </a:r>
            <a:r>
              <a:rPr lang="nb-NO" sz="2400" dirty="0" smtClean="0"/>
              <a:t> </a:t>
            </a:r>
            <a:r>
              <a:rPr lang="nb-NO" sz="2400" dirty="0" err="1" smtClean="0"/>
              <a:t>definition</a:t>
            </a:r>
            <a:r>
              <a:rPr lang="nb-NO" sz="2400" dirty="0" smtClean="0"/>
              <a:t>: </a:t>
            </a:r>
            <a:r>
              <a:rPr lang="nb-NO" sz="2400" dirty="0" err="1" smtClean="0"/>
              <a:t>Having</a:t>
            </a:r>
            <a:r>
              <a:rPr lang="nb-NO" sz="2400" dirty="0" smtClean="0"/>
              <a:t> a Kenyan ID </a:t>
            </a:r>
            <a:r>
              <a:rPr lang="nb-NO" sz="2400" dirty="0" err="1" smtClean="0"/>
              <a:t>card</a:t>
            </a:r>
            <a:r>
              <a:rPr lang="nb-NO" sz="2400" dirty="0" smtClean="0"/>
              <a:t> </a:t>
            </a:r>
          </a:p>
          <a:p>
            <a:pPr lvl="1"/>
            <a:r>
              <a:rPr lang="nb-NO" sz="2400" dirty="0" smtClean="0"/>
              <a:t>Survey: </a:t>
            </a:r>
            <a:r>
              <a:rPr lang="en-GB" sz="2400" dirty="0" smtClean="0"/>
              <a:t>429 </a:t>
            </a:r>
            <a:r>
              <a:rPr lang="en-GB" sz="2400" dirty="0"/>
              <a:t>households </a:t>
            </a:r>
            <a:r>
              <a:rPr lang="en-GB" sz="2400" dirty="0" smtClean="0"/>
              <a:t>with </a:t>
            </a:r>
            <a:r>
              <a:rPr lang="en-GB" sz="2400" dirty="0"/>
              <a:t>2,527 household </a:t>
            </a:r>
            <a:r>
              <a:rPr lang="en-GB" sz="2400" dirty="0" smtClean="0"/>
              <a:t>members</a:t>
            </a:r>
          </a:p>
          <a:p>
            <a:pPr lvl="1"/>
            <a:r>
              <a:rPr lang="en-GB" sz="2400" dirty="0"/>
              <a:t>1,178 </a:t>
            </a:r>
            <a:r>
              <a:rPr lang="en-GB" sz="2400" dirty="0" smtClean="0"/>
              <a:t>adults: </a:t>
            </a:r>
            <a:r>
              <a:rPr lang="en-GB" sz="2400" dirty="0"/>
              <a:t>537 of these </a:t>
            </a:r>
            <a:r>
              <a:rPr lang="en-GB" sz="2400" dirty="0" smtClean="0"/>
              <a:t>no Kenyan ID </a:t>
            </a:r>
            <a:r>
              <a:rPr lang="en-GB" sz="2400" dirty="0"/>
              <a:t>card </a:t>
            </a:r>
            <a:r>
              <a:rPr lang="en-GB" sz="2400" dirty="0" smtClean="0"/>
              <a:t>or no other </a:t>
            </a:r>
            <a:r>
              <a:rPr lang="en-GB" sz="2400" dirty="0"/>
              <a:t>ID card or </a:t>
            </a:r>
            <a:r>
              <a:rPr lang="en-GB" sz="2400" dirty="0" smtClean="0"/>
              <a:t>passport </a:t>
            </a:r>
          </a:p>
          <a:p>
            <a:pPr marL="914400" lvl="2" indent="0">
              <a:buNone/>
            </a:pPr>
            <a:r>
              <a:rPr lang="en-GB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About 50 % of adult Pemba population in Kenya stateless</a:t>
            </a:r>
            <a:endParaRPr lang="nb-NO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196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GB" sz="2800" b="1" dirty="0" smtClean="0">
                <a:solidFill>
                  <a:schemeClr val="accent1">
                    <a:lumMod val="75000"/>
                  </a:schemeClr>
                </a:solidFill>
              </a:rPr>
              <a:t>Constitution </a:t>
            </a: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</a:rPr>
              <a:t>of Kenya </a:t>
            </a:r>
            <a:r>
              <a:rPr lang="en-GB" sz="2800" b="1" dirty="0" smtClean="0">
                <a:solidFill>
                  <a:schemeClr val="accent1">
                    <a:lumMod val="75000"/>
                  </a:schemeClr>
                </a:solidFill>
              </a:rPr>
              <a:t>2010 and </a:t>
            </a: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</a:rPr>
              <a:t>Kenya Citizenship and Immigration Act </a:t>
            </a:r>
            <a:r>
              <a:rPr lang="en-GB" sz="2800" b="1" dirty="0" smtClean="0">
                <a:solidFill>
                  <a:schemeClr val="accent1">
                    <a:lumMod val="75000"/>
                  </a:schemeClr>
                </a:solidFill>
              </a:rPr>
              <a:t>2011</a:t>
            </a:r>
            <a:endParaRPr lang="nb-NO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0" y="990600"/>
            <a:ext cx="8915400" cy="4267200"/>
          </a:xfrm>
        </p:spPr>
        <p:txBody>
          <a:bodyPr/>
          <a:lstStyle/>
          <a:p>
            <a:pPr lvl="1"/>
            <a:r>
              <a:rPr lang="nb-NO" sz="2400" dirty="0" err="1" smtClean="0"/>
              <a:t>Children</a:t>
            </a:r>
            <a:r>
              <a:rPr lang="nb-NO" sz="2400" dirty="0" smtClean="0"/>
              <a:t> </a:t>
            </a:r>
            <a:r>
              <a:rPr lang="nb-NO" sz="2400" dirty="0" err="1" smtClean="0"/>
              <a:t>with</a:t>
            </a:r>
            <a:r>
              <a:rPr lang="nb-NO" sz="2400" dirty="0" smtClean="0"/>
              <a:t> </a:t>
            </a:r>
            <a:r>
              <a:rPr lang="nb-NO" sz="2400" dirty="0" err="1" smtClean="0"/>
              <a:t>one</a:t>
            </a:r>
            <a:r>
              <a:rPr lang="nb-NO" sz="2400" dirty="0" smtClean="0"/>
              <a:t> or </a:t>
            </a:r>
            <a:r>
              <a:rPr lang="nb-NO" sz="2400" dirty="0" err="1" smtClean="0"/>
              <a:t>two</a:t>
            </a:r>
            <a:r>
              <a:rPr lang="nb-NO" sz="2400" dirty="0" smtClean="0"/>
              <a:t> Kenyan </a:t>
            </a:r>
            <a:r>
              <a:rPr lang="nb-NO" sz="2400" dirty="0" err="1" smtClean="0"/>
              <a:t>parent</a:t>
            </a:r>
            <a:r>
              <a:rPr lang="nb-NO" sz="2400" dirty="0" smtClean="0"/>
              <a:t> </a:t>
            </a:r>
            <a:r>
              <a:rPr lang="nb-NO" sz="2400" dirty="0" err="1" smtClean="0"/>
              <a:t>are</a:t>
            </a:r>
            <a:r>
              <a:rPr lang="nb-NO" sz="2400" dirty="0" smtClean="0"/>
              <a:t> Kenyan </a:t>
            </a:r>
            <a:r>
              <a:rPr lang="nb-NO" sz="2400" dirty="0" err="1" smtClean="0"/>
              <a:t>citizens</a:t>
            </a:r>
            <a:endParaRPr lang="nb-NO" sz="2400" dirty="0" smtClean="0"/>
          </a:p>
          <a:p>
            <a:pPr lvl="1"/>
            <a:r>
              <a:rPr lang="en-GB" sz="2400" dirty="0" smtClean="0"/>
              <a:t>Citizenship </a:t>
            </a:r>
            <a:r>
              <a:rPr lang="en-GB" sz="2400" dirty="0"/>
              <a:t>by marriage </a:t>
            </a:r>
            <a:r>
              <a:rPr lang="en-GB" sz="2400" dirty="0" smtClean="0"/>
              <a:t>if </a:t>
            </a:r>
            <a:r>
              <a:rPr lang="en-GB" sz="2400" dirty="0"/>
              <a:t> married to a Kenyan citizen for </a:t>
            </a:r>
            <a:r>
              <a:rPr lang="en-GB" sz="2400" dirty="0" smtClean="0"/>
              <a:t>at </a:t>
            </a:r>
            <a:r>
              <a:rPr lang="en-GB" sz="2400" dirty="0"/>
              <a:t>least seven </a:t>
            </a:r>
            <a:r>
              <a:rPr lang="en-GB" sz="2400" dirty="0" smtClean="0"/>
              <a:t>years</a:t>
            </a:r>
          </a:p>
          <a:p>
            <a:pPr lvl="2"/>
            <a:r>
              <a:rPr lang="en-GB" sz="2000" dirty="0" smtClean="0"/>
              <a:t>but often difficult to get a marriage certificate (59%)</a:t>
            </a:r>
            <a:endParaRPr lang="nb-NO" sz="2000" dirty="0" smtClean="0"/>
          </a:p>
          <a:p>
            <a:pPr lvl="1"/>
            <a:r>
              <a:rPr lang="nb-NO" sz="2400" dirty="0" err="1" smtClean="0"/>
              <a:t>Naturalised</a:t>
            </a:r>
            <a:r>
              <a:rPr lang="nb-NO" sz="2400" dirty="0" smtClean="0"/>
              <a:t> persons (at </a:t>
            </a:r>
            <a:r>
              <a:rPr lang="nb-NO" sz="2400" dirty="0" err="1" smtClean="0"/>
              <a:t>least</a:t>
            </a:r>
            <a:r>
              <a:rPr lang="nb-NO" sz="2400" dirty="0" smtClean="0"/>
              <a:t> 7 </a:t>
            </a:r>
            <a:r>
              <a:rPr lang="nb-NO" sz="2400" dirty="0" err="1" smtClean="0"/>
              <a:t>years</a:t>
            </a:r>
            <a:r>
              <a:rPr lang="nb-NO" sz="2400" dirty="0" smtClean="0"/>
              <a:t>)</a:t>
            </a:r>
          </a:p>
          <a:p>
            <a:pPr lvl="2"/>
            <a:r>
              <a:rPr lang="nb-NO" sz="2000" dirty="0" err="1" smtClean="0"/>
              <a:t>but</a:t>
            </a:r>
            <a:r>
              <a:rPr lang="nb-NO" sz="2000" dirty="0" smtClean="0"/>
              <a:t> </a:t>
            </a:r>
            <a:r>
              <a:rPr lang="nb-NO" sz="2000" dirty="0" err="1" smtClean="0"/>
              <a:t>difficult</a:t>
            </a:r>
            <a:r>
              <a:rPr lang="nb-NO" sz="2000" dirty="0" smtClean="0"/>
              <a:t> to </a:t>
            </a:r>
            <a:r>
              <a:rPr lang="nb-NO" sz="2000" dirty="0" err="1" smtClean="0"/>
              <a:t>provide</a:t>
            </a:r>
            <a:r>
              <a:rPr lang="nb-NO" sz="2000" dirty="0" smtClean="0"/>
              <a:t> </a:t>
            </a:r>
            <a:r>
              <a:rPr lang="nb-NO" sz="2000" dirty="0" err="1" smtClean="0"/>
              <a:t>evidence</a:t>
            </a:r>
            <a:r>
              <a:rPr lang="nb-NO" sz="2000" dirty="0" smtClean="0"/>
              <a:t> </a:t>
            </a:r>
            <a:r>
              <a:rPr lang="nb-NO" sz="2000" dirty="0" err="1" smtClean="0"/>
              <a:t>of</a:t>
            </a:r>
            <a:r>
              <a:rPr lang="nb-NO" sz="2000" dirty="0" smtClean="0"/>
              <a:t> </a:t>
            </a:r>
            <a:r>
              <a:rPr lang="nb-NO" sz="2000" dirty="0" err="1" smtClean="0"/>
              <a:t>residence</a:t>
            </a:r>
            <a:r>
              <a:rPr lang="nb-NO" sz="2000" dirty="0" smtClean="0"/>
              <a:t> in Kenya</a:t>
            </a:r>
          </a:p>
          <a:p>
            <a:pPr lvl="1"/>
            <a:r>
              <a:rPr lang="nb-NO" sz="2400" dirty="0" err="1" smtClean="0"/>
              <a:t>Local</a:t>
            </a:r>
            <a:r>
              <a:rPr lang="nb-NO" sz="2400" dirty="0" smtClean="0"/>
              <a:t> administrative </a:t>
            </a:r>
            <a:r>
              <a:rPr lang="nb-NO" sz="2400" dirty="0" err="1" smtClean="0"/>
              <a:t>routines</a:t>
            </a:r>
            <a:r>
              <a:rPr lang="nb-NO" sz="2400" dirty="0" smtClean="0"/>
              <a:t> for </a:t>
            </a:r>
            <a:r>
              <a:rPr lang="nb-NO" sz="2400" dirty="0" err="1" smtClean="0"/>
              <a:t>naturalisation</a:t>
            </a:r>
            <a:r>
              <a:rPr lang="nb-NO" sz="2400" dirty="0" smtClean="0"/>
              <a:t> not </a:t>
            </a:r>
            <a:r>
              <a:rPr lang="nb-NO" sz="2400" dirty="0" err="1" smtClean="0"/>
              <a:t>implemented</a:t>
            </a:r>
            <a:endParaRPr lang="nb-NO" sz="2400" dirty="0" smtClean="0"/>
          </a:p>
          <a:p>
            <a:pPr lvl="1"/>
            <a:r>
              <a:rPr lang="nb-NO" sz="2400" dirty="0"/>
              <a:t>No register </a:t>
            </a:r>
            <a:r>
              <a:rPr lang="nb-NO" sz="2400" dirty="0" err="1"/>
              <a:t>where</a:t>
            </a:r>
            <a:r>
              <a:rPr lang="nb-NO" sz="2400" dirty="0"/>
              <a:t> </a:t>
            </a:r>
            <a:r>
              <a:rPr lang="nb-NO" sz="2400" dirty="0" err="1"/>
              <a:t>nationality</a:t>
            </a:r>
            <a:r>
              <a:rPr lang="nb-NO" sz="2400" dirty="0"/>
              <a:t> is </a:t>
            </a:r>
            <a:r>
              <a:rPr lang="nb-NO" sz="2400" dirty="0" err="1"/>
              <a:t>recorded</a:t>
            </a:r>
            <a:r>
              <a:rPr lang="nb-NO" sz="2400" dirty="0"/>
              <a:t> for all residents, </a:t>
            </a:r>
            <a:r>
              <a:rPr lang="nb-NO" sz="2400" dirty="0" err="1"/>
              <a:t>but</a:t>
            </a:r>
            <a:r>
              <a:rPr lang="nb-NO" sz="2400" dirty="0"/>
              <a:t> </a:t>
            </a:r>
            <a:r>
              <a:rPr lang="nb-NO" sz="2400" dirty="0" err="1"/>
              <a:t>the</a:t>
            </a:r>
            <a:r>
              <a:rPr lang="nb-NO" sz="2400" dirty="0"/>
              <a:t> </a:t>
            </a:r>
            <a:r>
              <a:rPr lang="nb-NO" sz="2400" dirty="0" err="1"/>
              <a:t>Immigration</a:t>
            </a:r>
            <a:r>
              <a:rPr lang="nb-NO" sz="2400" dirty="0"/>
              <a:t> Department </a:t>
            </a:r>
            <a:r>
              <a:rPr lang="nb-NO" sz="2400" dirty="0" err="1"/>
              <a:t>probably</a:t>
            </a:r>
            <a:r>
              <a:rPr lang="nb-NO" sz="2400" dirty="0"/>
              <a:t> </a:t>
            </a:r>
            <a:r>
              <a:rPr lang="nb-NO" sz="2400" dirty="0" err="1"/>
              <a:t>keeps</a:t>
            </a:r>
            <a:r>
              <a:rPr lang="nb-NO" sz="2400" dirty="0"/>
              <a:t> a register </a:t>
            </a:r>
            <a:r>
              <a:rPr lang="nb-NO" sz="2400" dirty="0" err="1"/>
              <a:t>of</a:t>
            </a:r>
            <a:r>
              <a:rPr lang="nb-NO" sz="2400" dirty="0"/>
              <a:t> </a:t>
            </a:r>
            <a:r>
              <a:rPr lang="nb-NO" sz="2400" dirty="0" err="1"/>
              <a:t>naturalised</a:t>
            </a:r>
            <a:r>
              <a:rPr lang="nb-NO" sz="2400" dirty="0"/>
              <a:t> </a:t>
            </a:r>
            <a:r>
              <a:rPr lang="nb-NO" sz="2400" dirty="0" err="1" smtClean="0"/>
              <a:t>citizens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xmlns="" val="13903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/>
          <a:lstStyle/>
          <a:p>
            <a:r>
              <a:rPr lang="en-GB" sz="3200" b="1" dirty="0" smtClean="0">
                <a:solidFill>
                  <a:srgbClr val="0070C0"/>
                </a:solidFill>
              </a:rPr>
              <a:t>Conclusions on percentage of stateless Pemba</a:t>
            </a:r>
            <a:endParaRPr lang="nb-NO" sz="3200" b="1" dirty="0">
              <a:solidFill>
                <a:srgbClr val="0070C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altLang="nb-N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2771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altLang="nb-N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Plassholder for innhold 2"/>
          <p:cNvSpPr>
            <a:spLocks noGrp="1"/>
          </p:cNvSpPr>
          <p:nvPr>
            <p:ph idx="1"/>
          </p:nvPr>
        </p:nvSpPr>
        <p:spPr>
          <a:xfrm>
            <a:off x="152400" y="1066800"/>
            <a:ext cx="8686800" cy="5562600"/>
          </a:xfrm>
        </p:spPr>
        <p:txBody>
          <a:bodyPr/>
          <a:lstStyle/>
          <a:p>
            <a:pPr lvl="1"/>
            <a:r>
              <a:rPr lang="nb-NO" dirty="0" smtClean="0"/>
              <a:t>11% </a:t>
            </a:r>
            <a:r>
              <a:rPr lang="nb-NO" dirty="0" err="1"/>
              <a:t>S</a:t>
            </a:r>
            <a:r>
              <a:rPr lang="nb-NO" dirty="0" err="1" smtClean="0"/>
              <a:t>tateless</a:t>
            </a:r>
            <a:endParaRPr lang="nb-NO" dirty="0" smtClean="0"/>
          </a:p>
          <a:p>
            <a:pPr lvl="1"/>
            <a:r>
              <a:rPr lang="nb-NO" dirty="0" smtClean="0"/>
              <a:t>47% No ID </a:t>
            </a:r>
            <a:r>
              <a:rPr lang="nb-NO" dirty="0" err="1" smtClean="0"/>
              <a:t>card</a:t>
            </a:r>
            <a:endParaRPr lang="nb-NO" dirty="0" smtClean="0"/>
          </a:p>
          <a:p>
            <a:pPr lvl="1"/>
            <a:r>
              <a:rPr lang="nb-NO" dirty="0" smtClean="0"/>
              <a:t>63% Risk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statelessness</a:t>
            </a:r>
            <a:r>
              <a:rPr lang="nb-NO" dirty="0" smtClean="0"/>
              <a:t> (</a:t>
            </a:r>
            <a:r>
              <a:rPr lang="nb-NO" dirty="0" err="1" smtClean="0"/>
              <a:t>no</a:t>
            </a:r>
            <a:r>
              <a:rPr lang="nb-NO" dirty="0" smtClean="0"/>
              <a:t> ID </a:t>
            </a:r>
            <a:r>
              <a:rPr lang="nb-NO" dirty="0" err="1" smtClean="0"/>
              <a:t>card</a:t>
            </a:r>
            <a:r>
              <a:rPr lang="nb-NO" dirty="0" smtClean="0"/>
              <a:t>) for </a:t>
            </a:r>
            <a:r>
              <a:rPr lang="nb-NO" dirty="0" err="1" smtClean="0"/>
              <a:t>children</a:t>
            </a:r>
            <a:r>
              <a:rPr lang="nb-NO" dirty="0" smtClean="0"/>
              <a:t> &lt;18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125102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/>
          <a:lstStyle/>
          <a:p>
            <a:r>
              <a:rPr lang="en-GB" sz="3200" b="1" dirty="0" smtClean="0">
                <a:solidFill>
                  <a:srgbClr val="0070C0"/>
                </a:solidFill>
              </a:rPr>
              <a:t>Photos from the Kenyan survey</a:t>
            </a:r>
            <a:endParaRPr lang="nb-NO" sz="3200" b="1" dirty="0">
              <a:solidFill>
                <a:srgbClr val="0070C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altLang="nb-N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2771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altLang="nb-N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102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66700" y="65088"/>
            <a:ext cx="1333500" cy="1382712"/>
          </a:xfrm>
        </p:spPr>
        <p:txBody>
          <a:bodyPr/>
          <a:lstStyle/>
          <a:p>
            <a:r>
              <a:rPr lang="en-GB" sz="3200" b="1" dirty="0" smtClean="0">
                <a:solidFill>
                  <a:srgbClr val="0070C0"/>
                </a:solidFill>
              </a:rPr>
              <a:t>Focus groups</a:t>
            </a:r>
            <a:endParaRPr lang="nb-NO" sz="3200" b="1" dirty="0">
              <a:solidFill>
                <a:srgbClr val="0070C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altLang="nb-N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2771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altLang="nb-N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17242" y="-431191"/>
            <a:ext cx="6026758" cy="3382519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17242" y="2643473"/>
            <a:ext cx="6026758" cy="3382518"/>
          </a:xfrm>
          <a:prstGeom prst="rect">
            <a:avLst/>
          </a:prstGeom>
        </p:spPr>
      </p:pic>
      <p:pic>
        <p:nvPicPr>
          <p:cNvPr id="5122" name="Picture 2" descr="C:\Bilder\2016\Kenya bilder april 2016\FG Mawen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197" y="4334732"/>
            <a:ext cx="4495800" cy="252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03864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20832" y="225188"/>
            <a:ext cx="2531304" cy="411162"/>
          </a:xfrm>
        </p:spPr>
        <p:txBody>
          <a:bodyPr/>
          <a:lstStyle/>
          <a:p>
            <a:r>
              <a:rPr lang="en-GB" sz="3200" b="1" dirty="0" smtClean="0">
                <a:solidFill>
                  <a:srgbClr val="0070C0"/>
                </a:solidFill>
              </a:rPr>
              <a:t>Training</a:t>
            </a:r>
            <a:endParaRPr lang="nb-NO" sz="3200" b="1" dirty="0">
              <a:solidFill>
                <a:srgbClr val="0070C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9525" y="228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altLang="nb-N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2771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altLang="nb-N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006" y="609599"/>
            <a:ext cx="4344590" cy="2438401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31119" y="109778"/>
            <a:ext cx="4175025" cy="2938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399" y="3200401"/>
            <a:ext cx="6295529" cy="353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60008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0" y="69922"/>
            <a:ext cx="2514600" cy="844478"/>
          </a:xfrm>
        </p:spPr>
        <p:txBody>
          <a:bodyPr/>
          <a:lstStyle/>
          <a:p>
            <a:r>
              <a:rPr lang="en-GB" sz="3200" b="1" dirty="0" smtClean="0">
                <a:solidFill>
                  <a:srgbClr val="0070C0"/>
                </a:solidFill>
              </a:rPr>
              <a:t>Finding the households</a:t>
            </a:r>
            <a:endParaRPr lang="nb-NO" sz="3200" b="1" dirty="0">
              <a:solidFill>
                <a:srgbClr val="0070C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altLang="nb-N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2771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altLang="nb-N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746" y="2661313"/>
            <a:ext cx="3143250" cy="4191000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63331" y="3454589"/>
            <a:ext cx="4537881" cy="3403411"/>
          </a:xfrm>
          <a:prstGeom prst="rect">
            <a:avLst/>
          </a:prstGeom>
        </p:spPr>
      </p:pic>
      <p:pic>
        <p:nvPicPr>
          <p:cNvPr id="4098" name="Picture 2" descr="C:\Bilder\2016\Kenya bilder april 2016\IMG_20160422_1008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3761" y="20472"/>
            <a:ext cx="5918200" cy="3323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17007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1828800" cy="715962"/>
          </a:xfrm>
        </p:spPr>
        <p:txBody>
          <a:bodyPr/>
          <a:lstStyle/>
          <a:p>
            <a:r>
              <a:rPr lang="en-GB" sz="2800" b="1" dirty="0" smtClean="0">
                <a:solidFill>
                  <a:srgbClr val="0070C0"/>
                </a:solidFill>
              </a:rPr>
              <a:t>Inter-viewers</a:t>
            </a:r>
            <a:endParaRPr lang="nb-NO" sz="2800" b="1" dirty="0">
              <a:solidFill>
                <a:srgbClr val="0070C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altLang="nb-N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2771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altLang="nb-N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124200"/>
            <a:ext cx="5105401" cy="3829051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52020" y="-533400"/>
            <a:ext cx="7026012" cy="394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60008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6199" y="28575"/>
            <a:ext cx="4180139" cy="428625"/>
          </a:xfrm>
        </p:spPr>
        <p:txBody>
          <a:bodyPr/>
          <a:lstStyle/>
          <a:p>
            <a:r>
              <a:rPr lang="en-GB" sz="2800" b="1" dirty="0" smtClean="0">
                <a:solidFill>
                  <a:srgbClr val="0070C0"/>
                </a:solidFill>
              </a:rPr>
              <a:t>Organization of field work</a:t>
            </a:r>
            <a:endParaRPr lang="nb-NO" sz="2800" b="1" dirty="0">
              <a:solidFill>
                <a:srgbClr val="0070C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altLang="nb-N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2771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altLang="nb-N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56339" y="0"/>
            <a:ext cx="4887661" cy="2743200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2763281"/>
            <a:ext cx="4916236" cy="2759238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28600" y="3904012"/>
            <a:ext cx="5263231" cy="2953988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44235" y="457200"/>
            <a:ext cx="4571999" cy="3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67437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nb-NO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Sources and methods for data on CR </a:t>
            </a:r>
            <a:br>
              <a:rPr lang="en-US" altLang="nb-NO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altLang="nb-NO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</a:t>
            </a:r>
            <a:r>
              <a:rPr lang="en-US" altLang="nb-NO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and </a:t>
            </a:r>
            <a:r>
              <a:rPr lang="en-US" altLang="nb-NO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statelessness)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71600"/>
            <a:ext cx="7848600" cy="4462463"/>
          </a:xfrm>
        </p:spPr>
        <p:txBody>
          <a:bodyPr/>
          <a:lstStyle/>
          <a:p>
            <a:pPr eaLnBrk="1" hangingPunct="1"/>
            <a:r>
              <a:rPr lang="en-US" altLang="nb-NO" sz="2800" dirty="0" smtClean="0"/>
              <a:t>CR system</a:t>
            </a:r>
          </a:p>
          <a:p>
            <a:pPr eaLnBrk="1" hangingPunct="1"/>
            <a:r>
              <a:rPr lang="en-US" altLang="nb-NO" sz="2800" dirty="0" smtClean="0"/>
              <a:t>Administrative </a:t>
            </a:r>
            <a:r>
              <a:rPr lang="en-US" altLang="nb-NO" sz="2800" dirty="0"/>
              <a:t>registers</a:t>
            </a:r>
          </a:p>
          <a:p>
            <a:pPr eaLnBrk="1" hangingPunct="1"/>
            <a:r>
              <a:rPr lang="en-US" altLang="nb-NO" sz="2800" dirty="0" smtClean="0"/>
              <a:t>Censuses</a:t>
            </a:r>
          </a:p>
          <a:p>
            <a:pPr eaLnBrk="1" hangingPunct="1"/>
            <a:r>
              <a:rPr lang="en-US" altLang="nb-NO" sz="2800" dirty="0" smtClean="0"/>
              <a:t>Surveys</a:t>
            </a:r>
          </a:p>
          <a:p>
            <a:pPr eaLnBrk="1" hangingPunct="1"/>
            <a:endParaRPr lang="en-US" altLang="nb-NO" sz="2800" dirty="0" smtClean="0"/>
          </a:p>
          <a:p>
            <a:pPr lvl="1" eaLnBrk="1" hangingPunct="1">
              <a:buFontTx/>
              <a:buNone/>
            </a:pPr>
            <a:endParaRPr lang="en-US" altLang="nb-NO" dirty="0" smtClean="0"/>
          </a:p>
        </p:txBody>
      </p:sp>
    </p:spTree>
    <p:extLst>
      <p:ext uri="{BB962C8B-B14F-4D97-AF65-F5344CB8AC3E}">
        <p14:creationId xmlns:p14="http://schemas.microsoft.com/office/powerpoint/2010/main" xmlns="" val="31597617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52400" y="76198"/>
            <a:ext cx="2209800" cy="715964"/>
          </a:xfrm>
        </p:spPr>
        <p:txBody>
          <a:bodyPr/>
          <a:lstStyle/>
          <a:p>
            <a:r>
              <a:rPr lang="en-GB" sz="2800" b="1" dirty="0" smtClean="0">
                <a:solidFill>
                  <a:srgbClr val="0070C0"/>
                </a:solidFill>
              </a:rPr>
              <a:t>Interviewing</a:t>
            </a:r>
            <a:endParaRPr lang="nb-NO" sz="2800" b="1" dirty="0">
              <a:solidFill>
                <a:srgbClr val="0070C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altLang="nb-N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2771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altLang="nb-N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7625" y="1999606"/>
            <a:ext cx="2835070" cy="4848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8741" y="-251221"/>
            <a:ext cx="2884833" cy="3152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33700" y="2971800"/>
            <a:ext cx="6381750" cy="4786313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1200" y="0"/>
            <a:ext cx="3868736" cy="290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868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52400" y="0"/>
            <a:ext cx="1066800" cy="1295400"/>
          </a:xfrm>
        </p:spPr>
        <p:txBody>
          <a:bodyPr/>
          <a:lstStyle/>
          <a:p>
            <a:r>
              <a:rPr lang="en-GB" sz="2800" b="1" dirty="0" smtClean="0">
                <a:solidFill>
                  <a:srgbClr val="0070C0"/>
                </a:solidFill>
              </a:rPr>
              <a:t>Inter-view-</a:t>
            </a:r>
            <a:r>
              <a:rPr lang="en-GB" sz="2800" b="1" dirty="0" err="1" smtClean="0">
                <a:solidFill>
                  <a:srgbClr val="0070C0"/>
                </a:solidFill>
              </a:rPr>
              <a:t>ing</a:t>
            </a:r>
            <a:endParaRPr lang="nb-NO" sz="2800" b="1" dirty="0">
              <a:solidFill>
                <a:srgbClr val="0070C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altLang="nb-N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2771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altLang="nb-N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87508" y="9525"/>
            <a:ext cx="2956490" cy="3941987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0199" y="9526"/>
            <a:ext cx="4587309" cy="344048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5" y="3459533"/>
            <a:ext cx="4095750" cy="3398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05274" y="3450008"/>
            <a:ext cx="4135271" cy="3407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9894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GB" sz="2800" b="1" dirty="0" smtClean="0">
                <a:solidFill>
                  <a:schemeClr val="accent1">
                    <a:lumMod val="75000"/>
                  </a:schemeClr>
                </a:solidFill>
              </a:rPr>
              <a:t>Constitution </a:t>
            </a: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</a:rPr>
              <a:t>of Kenya </a:t>
            </a:r>
            <a:r>
              <a:rPr lang="en-GB" sz="2800" b="1" dirty="0" smtClean="0">
                <a:solidFill>
                  <a:schemeClr val="accent1">
                    <a:lumMod val="75000"/>
                  </a:schemeClr>
                </a:solidFill>
              </a:rPr>
              <a:t>2010 and </a:t>
            </a: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</a:rPr>
              <a:t>Kenya Citizenship and Immigration Act </a:t>
            </a:r>
            <a:r>
              <a:rPr lang="en-GB" sz="2800" b="1" dirty="0" smtClean="0">
                <a:solidFill>
                  <a:schemeClr val="accent1">
                    <a:lumMod val="75000"/>
                  </a:schemeClr>
                </a:solidFill>
              </a:rPr>
              <a:t>2011</a:t>
            </a:r>
            <a:endParaRPr lang="nb-NO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0" y="762000"/>
            <a:ext cx="8915400" cy="6096000"/>
          </a:xfrm>
        </p:spPr>
        <p:txBody>
          <a:bodyPr/>
          <a:lstStyle/>
          <a:p>
            <a:pPr lvl="1"/>
            <a:r>
              <a:rPr lang="nb-NO" sz="2400" dirty="0" err="1" smtClean="0"/>
              <a:t>Children</a:t>
            </a:r>
            <a:r>
              <a:rPr lang="nb-NO" sz="2400" dirty="0" smtClean="0"/>
              <a:t> </a:t>
            </a:r>
            <a:r>
              <a:rPr lang="nb-NO" sz="2400" dirty="0" err="1" smtClean="0"/>
              <a:t>with</a:t>
            </a:r>
            <a:r>
              <a:rPr lang="nb-NO" sz="2400" dirty="0" smtClean="0"/>
              <a:t> </a:t>
            </a:r>
            <a:r>
              <a:rPr lang="nb-NO" sz="2400" dirty="0" err="1" smtClean="0"/>
              <a:t>one</a:t>
            </a:r>
            <a:r>
              <a:rPr lang="nb-NO" sz="2400" dirty="0" smtClean="0"/>
              <a:t> or </a:t>
            </a:r>
            <a:r>
              <a:rPr lang="nb-NO" sz="2400" dirty="0" err="1" smtClean="0"/>
              <a:t>two</a:t>
            </a:r>
            <a:r>
              <a:rPr lang="nb-NO" sz="2400" dirty="0" smtClean="0"/>
              <a:t> Kenyan </a:t>
            </a:r>
            <a:r>
              <a:rPr lang="nb-NO" sz="2400" dirty="0" err="1" smtClean="0"/>
              <a:t>parents</a:t>
            </a:r>
            <a:r>
              <a:rPr lang="nb-NO" sz="2400" dirty="0" smtClean="0"/>
              <a:t> </a:t>
            </a:r>
            <a:r>
              <a:rPr lang="nb-NO" sz="2400" dirty="0" err="1" smtClean="0"/>
              <a:t>are</a:t>
            </a:r>
            <a:r>
              <a:rPr lang="nb-NO" sz="2400" dirty="0" smtClean="0"/>
              <a:t> Kenyan </a:t>
            </a:r>
            <a:r>
              <a:rPr lang="nb-NO" sz="2400" dirty="0" err="1" smtClean="0"/>
              <a:t>citizens</a:t>
            </a:r>
            <a:r>
              <a:rPr lang="nb-NO" sz="2400" dirty="0" smtClean="0"/>
              <a:t>, </a:t>
            </a:r>
            <a:r>
              <a:rPr lang="nb-NO" sz="2400" dirty="0" err="1" smtClean="0"/>
              <a:t>regardless</a:t>
            </a:r>
            <a:r>
              <a:rPr lang="nb-NO" sz="2400" dirty="0" smtClean="0"/>
              <a:t> </a:t>
            </a:r>
            <a:r>
              <a:rPr lang="nb-NO" sz="2400" dirty="0" err="1" smtClean="0"/>
              <a:t>of</a:t>
            </a:r>
            <a:r>
              <a:rPr lang="nb-NO" sz="2400" dirty="0" smtClean="0"/>
              <a:t> </a:t>
            </a:r>
            <a:r>
              <a:rPr lang="nb-NO" sz="2400" dirty="0" err="1" smtClean="0"/>
              <a:t>the</a:t>
            </a:r>
            <a:r>
              <a:rPr lang="nb-NO" sz="2400" dirty="0" smtClean="0"/>
              <a:t> country </a:t>
            </a:r>
            <a:r>
              <a:rPr lang="nb-NO" sz="2400" dirty="0" err="1" smtClean="0"/>
              <a:t>of</a:t>
            </a:r>
            <a:r>
              <a:rPr lang="nb-NO" sz="2400" dirty="0" smtClean="0"/>
              <a:t> </a:t>
            </a:r>
            <a:r>
              <a:rPr lang="nb-NO" sz="2400" dirty="0" err="1" smtClean="0"/>
              <a:t>birth</a:t>
            </a:r>
            <a:endParaRPr lang="nb-NO" sz="2400" dirty="0" smtClean="0"/>
          </a:p>
          <a:p>
            <a:pPr lvl="1"/>
            <a:r>
              <a:rPr lang="en-GB" sz="2400" dirty="0" smtClean="0"/>
              <a:t>Citizenship </a:t>
            </a:r>
            <a:r>
              <a:rPr lang="en-GB" sz="2400" dirty="0"/>
              <a:t>by marriage </a:t>
            </a:r>
            <a:r>
              <a:rPr lang="en-GB" sz="2400" dirty="0" smtClean="0"/>
              <a:t>if </a:t>
            </a:r>
            <a:r>
              <a:rPr lang="en-GB" sz="2400" dirty="0"/>
              <a:t> married to a Kenyan citizen for </a:t>
            </a:r>
            <a:r>
              <a:rPr lang="en-GB" sz="2400" dirty="0" smtClean="0"/>
              <a:t>at </a:t>
            </a:r>
            <a:r>
              <a:rPr lang="en-GB" sz="2400" dirty="0"/>
              <a:t>least seven </a:t>
            </a:r>
            <a:r>
              <a:rPr lang="en-GB" sz="2400" dirty="0" smtClean="0"/>
              <a:t>years</a:t>
            </a:r>
          </a:p>
          <a:p>
            <a:pPr lvl="2"/>
            <a:r>
              <a:rPr lang="en-GB" sz="2000" dirty="0" smtClean="0"/>
              <a:t>but often difficult to get a marriage certificate (59%)</a:t>
            </a:r>
            <a:endParaRPr lang="nb-NO" sz="2000" dirty="0" smtClean="0"/>
          </a:p>
          <a:p>
            <a:pPr lvl="1"/>
            <a:r>
              <a:rPr lang="nb-NO" sz="2400" dirty="0" err="1" smtClean="0"/>
              <a:t>Naturalised</a:t>
            </a:r>
            <a:r>
              <a:rPr lang="nb-NO" sz="2400" dirty="0" smtClean="0"/>
              <a:t> persons (at </a:t>
            </a:r>
            <a:r>
              <a:rPr lang="nb-NO" sz="2400" dirty="0" err="1" smtClean="0"/>
              <a:t>least</a:t>
            </a:r>
            <a:r>
              <a:rPr lang="nb-NO" sz="2400" dirty="0" smtClean="0"/>
              <a:t> 7 </a:t>
            </a:r>
            <a:r>
              <a:rPr lang="nb-NO" sz="2400" dirty="0" err="1" smtClean="0"/>
              <a:t>years</a:t>
            </a:r>
            <a:r>
              <a:rPr lang="nb-NO" sz="2400" dirty="0" smtClean="0"/>
              <a:t>)</a:t>
            </a:r>
          </a:p>
          <a:p>
            <a:pPr lvl="2"/>
            <a:r>
              <a:rPr lang="nb-NO" sz="2000" dirty="0" err="1" smtClean="0"/>
              <a:t>but</a:t>
            </a:r>
            <a:r>
              <a:rPr lang="nb-NO" sz="2000" dirty="0" smtClean="0"/>
              <a:t> </a:t>
            </a:r>
            <a:r>
              <a:rPr lang="nb-NO" sz="2000" dirty="0" err="1" smtClean="0"/>
              <a:t>difficult</a:t>
            </a:r>
            <a:r>
              <a:rPr lang="nb-NO" sz="2000" dirty="0" smtClean="0"/>
              <a:t> to </a:t>
            </a:r>
            <a:r>
              <a:rPr lang="nb-NO" sz="2000" dirty="0" err="1" smtClean="0"/>
              <a:t>provide</a:t>
            </a:r>
            <a:r>
              <a:rPr lang="nb-NO" sz="2000" dirty="0" smtClean="0"/>
              <a:t> </a:t>
            </a:r>
            <a:r>
              <a:rPr lang="nb-NO" sz="2000" dirty="0" err="1" smtClean="0"/>
              <a:t>evidence</a:t>
            </a:r>
            <a:r>
              <a:rPr lang="nb-NO" sz="2000" dirty="0" smtClean="0"/>
              <a:t> </a:t>
            </a:r>
            <a:r>
              <a:rPr lang="nb-NO" sz="2000" dirty="0" err="1" smtClean="0"/>
              <a:t>of</a:t>
            </a:r>
            <a:r>
              <a:rPr lang="nb-NO" sz="2000" dirty="0" smtClean="0"/>
              <a:t> </a:t>
            </a:r>
            <a:r>
              <a:rPr lang="nb-NO" sz="2000" dirty="0" err="1" smtClean="0"/>
              <a:t>residence</a:t>
            </a:r>
            <a:r>
              <a:rPr lang="nb-NO" sz="2000" dirty="0" smtClean="0"/>
              <a:t> in Kenya</a:t>
            </a:r>
          </a:p>
          <a:p>
            <a:pPr lvl="1"/>
            <a:r>
              <a:rPr lang="nb-NO" sz="2400" dirty="0" err="1" smtClean="0"/>
              <a:t>Local</a:t>
            </a:r>
            <a:r>
              <a:rPr lang="nb-NO" sz="2400" dirty="0" smtClean="0"/>
              <a:t> administrative </a:t>
            </a:r>
            <a:r>
              <a:rPr lang="nb-NO" sz="2400" dirty="0" err="1" smtClean="0"/>
              <a:t>routines</a:t>
            </a:r>
            <a:r>
              <a:rPr lang="nb-NO" sz="2400" dirty="0" smtClean="0"/>
              <a:t> for </a:t>
            </a:r>
            <a:r>
              <a:rPr lang="nb-NO" sz="2400" dirty="0" err="1" smtClean="0"/>
              <a:t>naturalisation</a:t>
            </a:r>
            <a:r>
              <a:rPr lang="nb-NO" sz="2400" dirty="0" smtClean="0"/>
              <a:t> not </a:t>
            </a:r>
            <a:r>
              <a:rPr lang="nb-NO" sz="2400" dirty="0" err="1" smtClean="0"/>
              <a:t>implemented</a:t>
            </a:r>
            <a:endParaRPr lang="nb-NO" sz="2400" dirty="0" smtClean="0"/>
          </a:p>
          <a:p>
            <a:pPr lvl="1"/>
            <a:r>
              <a:rPr lang="nb-NO" sz="2400" dirty="0"/>
              <a:t>No register </a:t>
            </a:r>
            <a:r>
              <a:rPr lang="nb-NO" sz="2400" dirty="0" err="1"/>
              <a:t>where</a:t>
            </a:r>
            <a:r>
              <a:rPr lang="nb-NO" sz="2400" dirty="0"/>
              <a:t> </a:t>
            </a:r>
            <a:r>
              <a:rPr lang="nb-NO" sz="2400" dirty="0" err="1"/>
              <a:t>nationality</a:t>
            </a:r>
            <a:r>
              <a:rPr lang="nb-NO" sz="2400" dirty="0"/>
              <a:t> is </a:t>
            </a:r>
            <a:r>
              <a:rPr lang="nb-NO" sz="2400" dirty="0" err="1"/>
              <a:t>recorded</a:t>
            </a:r>
            <a:r>
              <a:rPr lang="nb-NO" sz="2400" dirty="0"/>
              <a:t> for all residents, </a:t>
            </a:r>
            <a:r>
              <a:rPr lang="nb-NO" sz="2400" dirty="0" err="1"/>
              <a:t>but</a:t>
            </a:r>
            <a:r>
              <a:rPr lang="nb-NO" sz="2400" dirty="0"/>
              <a:t> </a:t>
            </a:r>
            <a:r>
              <a:rPr lang="nb-NO" sz="2400" dirty="0" err="1"/>
              <a:t>the</a:t>
            </a:r>
            <a:r>
              <a:rPr lang="nb-NO" sz="2400" dirty="0"/>
              <a:t> </a:t>
            </a:r>
            <a:r>
              <a:rPr lang="nb-NO" sz="2400" dirty="0" err="1"/>
              <a:t>Immigration</a:t>
            </a:r>
            <a:r>
              <a:rPr lang="nb-NO" sz="2400" dirty="0"/>
              <a:t> Department </a:t>
            </a:r>
            <a:r>
              <a:rPr lang="nb-NO" sz="2400" dirty="0" err="1"/>
              <a:t>probably</a:t>
            </a:r>
            <a:r>
              <a:rPr lang="nb-NO" sz="2400" dirty="0"/>
              <a:t> </a:t>
            </a:r>
            <a:r>
              <a:rPr lang="nb-NO" sz="2400" dirty="0" err="1"/>
              <a:t>keeps</a:t>
            </a:r>
            <a:r>
              <a:rPr lang="nb-NO" sz="2400" dirty="0"/>
              <a:t> a register </a:t>
            </a:r>
            <a:r>
              <a:rPr lang="nb-NO" sz="2400" dirty="0" err="1"/>
              <a:t>of</a:t>
            </a:r>
            <a:r>
              <a:rPr lang="nb-NO" sz="2400" dirty="0"/>
              <a:t> </a:t>
            </a:r>
            <a:r>
              <a:rPr lang="nb-NO" sz="2400" dirty="0" err="1"/>
              <a:t>naturalised</a:t>
            </a:r>
            <a:r>
              <a:rPr lang="nb-NO" sz="2400" dirty="0"/>
              <a:t> </a:t>
            </a:r>
            <a:r>
              <a:rPr lang="nb-NO" sz="2400" dirty="0" err="1"/>
              <a:t>citizens</a:t>
            </a:r>
            <a:endParaRPr lang="nb-NO" sz="2400" dirty="0"/>
          </a:p>
          <a:p>
            <a:pPr lvl="1"/>
            <a:r>
              <a:rPr lang="nb-NO" sz="2400" dirty="0" err="1" smtClean="0"/>
              <a:t>Operational</a:t>
            </a:r>
            <a:r>
              <a:rPr lang="nb-NO" sz="2400" dirty="0" smtClean="0"/>
              <a:t> </a:t>
            </a:r>
            <a:r>
              <a:rPr lang="nb-NO" sz="2400" dirty="0" err="1" smtClean="0"/>
              <a:t>definition</a:t>
            </a:r>
            <a:r>
              <a:rPr lang="nb-NO" sz="2400" dirty="0" smtClean="0"/>
              <a:t>: </a:t>
            </a:r>
            <a:r>
              <a:rPr lang="nb-NO" sz="2400" dirty="0" err="1" smtClean="0"/>
              <a:t>Having</a:t>
            </a:r>
            <a:r>
              <a:rPr lang="nb-NO" sz="2400" dirty="0" smtClean="0"/>
              <a:t> a Kenyan ID </a:t>
            </a:r>
            <a:r>
              <a:rPr lang="nb-NO" sz="2400" dirty="0" err="1" smtClean="0"/>
              <a:t>card</a:t>
            </a:r>
            <a:r>
              <a:rPr lang="nb-NO" sz="2400" dirty="0" smtClean="0"/>
              <a:t> </a:t>
            </a:r>
          </a:p>
          <a:p>
            <a:pPr lvl="1"/>
            <a:r>
              <a:rPr lang="nb-NO" sz="2400" dirty="0" smtClean="0"/>
              <a:t>Survey: </a:t>
            </a:r>
            <a:r>
              <a:rPr lang="en-GB" sz="2400" dirty="0" smtClean="0"/>
              <a:t>429 </a:t>
            </a:r>
            <a:r>
              <a:rPr lang="en-GB" sz="2400" dirty="0"/>
              <a:t>households </a:t>
            </a:r>
            <a:r>
              <a:rPr lang="en-GB" sz="2400" dirty="0" smtClean="0"/>
              <a:t>with </a:t>
            </a:r>
            <a:r>
              <a:rPr lang="en-GB" sz="2400" dirty="0"/>
              <a:t>2,527 household </a:t>
            </a:r>
            <a:r>
              <a:rPr lang="en-GB" sz="2400" dirty="0" smtClean="0"/>
              <a:t>members</a:t>
            </a:r>
          </a:p>
          <a:p>
            <a:pPr lvl="1"/>
            <a:r>
              <a:rPr lang="en-GB" sz="2400" dirty="0"/>
              <a:t>1,178 </a:t>
            </a:r>
            <a:r>
              <a:rPr lang="en-GB" sz="2400" dirty="0" smtClean="0"/>
              <a:t>adults: </a:t>
            </a:r>
            <a:r>
              <a:rPr lang="en-GB" sz="2400" dirty="0"/>
              <a:t>537 of these </a:t>
            </a:r>
            <a:r>
              <a:rPr lang="en-GB" sz="2400" dirty="0" smtClean="0"/>
              <a:t>no Kenyan ID </a:t>
            </a:r>
            <a:r>
              <a:rPr lang="en-GB" sz="2400" dirty="0"/>
              <a:t>card </a:t>
            </a:r>
            <a:r>
              <a:rPr lang="en-GB" sz="2400" dirty="0" smtClean="0"/>
              <a:t>or no other </a:t>
            </a:r>
            <a:r>
              <a:rPr lang="en-GB" sz="2400" dirty="0"/>
              <a:t>ID card or </a:t>
            </a:r>
            <a:r>
              <a:rPr lang="en-GB" sz="2400" dirty="0" smtClean="0"/>
              <a:t>passport </a:t>
            </a:r>
          </a:p>
          <a:p>
            <a:pPr marL="914400" lvl="2" indent="0">
              <a:buNone/>
            </a:pPr>
            <a:r>
              <a:rPr lang="en-GB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About 50 % of adult Pemba population in Kenya stateless</a:t>
            </a:r>
            <a:endParaRPr lang="nb-NO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2868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29600" cy="744538"/>
          </a:xfrm>
        </p:spPr>
        <p:txBody>
          <a:bodyPr/>
          <a:lstStyle/>
          <a:p>
            <a:r>
              <a:rPr lang="en-US" altLang="nb-NO" sz="2800" b="1" dirty="0" smtClean="0">
                <a:solidFill>
                  <a:srgbClr val="0070C0"/>
                </a:solidFill>
              </a:rPr>
              <a:t>Administrative registers</a:t>
            </a:r>
          </a:p>
        </p:txBody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14400"/>
            <a:ext cx="8001000" cy="5257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nb-NO" sz="2400" dirty="0" smtClean="0"/>
              <a:t>Established for administrative purposes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nb-NO" sz="2400" dirty="0" smtClean="0"/>
              <a:t>Some </a:t>
            </a:r>
            <a:r>
              <a:rPr lang="en-US" altLang="nb-NO" sz="2400" dirty="0"/>
              <a:t>administrative registers have information about nationality/citizenship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nb-NO" sz="2000" dirty="0">
                <a:solidFill>
                  <a:srgbClr val="002060"/>
                </a:solidFill>
              </a:rPr>
              <a:t>Population registers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nb-NO" sz="2000" dirty="0">
                <a:solidFill>
                  <a:srgbClr val="002060"/>
                </a:solidFill>
              </a:rPr>
              <a:t>Births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nb-NO" sz="2000" dirty="0">
                <a:solidFill>
                  <a:srgbClr val="002060"/>
                </a:solidFill>
              </a:rPr>
              <a:t>Identity cards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nb-NO" sz="2000" dirty="0">
                <a:solidFill>
                  <a:srgbClr val="002060"/>
                </a:solidFill>
              </a:rPr>
              <a:t>Immigrants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nb-NO" sz="2000" dirty="0">
                <a:solidFill>
                  <a:srgbClr val="002060"/>
                </a:solidFill>
              </a:rPr>
              <a:t>Refugee camp population</a:t>
            </a:r>
          </a:p>
          <a:p>
            <a:pPr>
              <a:lnSpc>
                <a:spcPct val="80000"/>
              </a:lnSpc>
            </a:pPr>
            <a:r>
              <a:rPr lang="en-US" altLang="nb-NO" sz="2400" dirty="0" smtClean="0"/>
              <a:t>Regular updating required. Additions easier to identify than deletions (deaths and out-migrations)</a:t>
            </a:r>
          </a:p>
          <a:p>
            <a:pPr>
              <a:lnSpc>
                <a:spcPct val="80000"/>
              </a:lnSpc>
            </a:pPr>
            <a:r>
              <a:rPr lang="en-US" altLang="nb-NO" sz="2400" dirty="0" smtClean="0"/>
              <a:t>Usually not straightforward to make statistical tables from a register</a:t>
            </a:r>
          </a:p>
          <a:p>
            <a:pPr>
              <a:lnSpc>
                <a:spcPct val="80000"/>
              </a:lnSpc>
            </a:pPr>
            <a:endParaRPr lang="en-US" altLang="nb-NO" sz="2400" dirty="0" smtClean="0"/>
          </a:p>
          <a:p>
            <a:pPr lvl="1">
              <a:lnSpc>
                <a:spcPct val="80000"/>
              </a:lnSpc>
            </a:pPr>
            <a:endParaRPr lang="en-US" altLang="nb-NO" sz="1800" dirty="0" smtClean="0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80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eaLnBrk="1" hangingPunct="1"/>
            <a:r>
              <a:rPr lang="nb-NO" altLang="nb-NO" sz="32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Civil</a:t>
            </a:r>
            <a:r>
              <a:rPr lang="nb-NO" altLang="nb-NO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nb-NO" altLang="nb-NO" sz="32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Registration</a:t>
            </a:r>
            <a:r>
              <a:rPr lang="nb-NO" altLang="nb-NO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altLang="nb-NO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and Vital </a:t>
            </a:r>
            <a:r>
              <a:rPr lang="en-GB" altLang="nb-NO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Statistics </a:t>
            </a:r>
            <a:r>
              <a:rPr lang="en-GB" altLang="nb-NO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</a:t>
            </a:r>
            <a:r>
              <a:rPr lang="nb-NO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CRVS)</a:t>
            </a:r>
            <a:endParaRPr lang="nb-NO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81000" y="1219200"/>
            <a:ext cx="8686800" cy="4525963"/>
          </a:xfrm>
        </p:spPr>
        <p:txBody>
          <a:bodyPr/>
          <a:lstStyle/>
          <a:p>
            <a:pPr eaLnBrk="1" hangingPunct="1"/>
            <a:r>
              <a:rPr lang="nb-NO" altLang="nb-NO" sz="2400" dirty="0" err="1" smtClean="0">
                <a:solidFill>
                  <a:schemeClr val="tx2"/>
                </a:solidFill>
              </a:rPr>
              <a:t>Civil</a:t>
            </a:r>
            <a:r>
              <a:rPr lang="nb-NO" altLang="nb-NO" sz="2400" dirty="0" smtClean="0">
                <a:solidFill>
                  <a:schemeClr val="tx2"/>
                </a:solidFill>
              </a:rPr>
              <a:t> </a:t>
            </a:r>
            <a:r>
              <a:rPr lang="nb-NO" altLang="nb-NO" sz="2400" dirty="0" err="1" smtClean="0">
                <a:solidFill>
                  <a:schemeClr val="tx2"/>
                </a:solidFill>
              </a:rPr>
              <a:t>Registration</a:t>
            </a:r>
            <a:r>
              <a:rPr lang="nb-NO" altLang="nb-NO" sz="2400" dirty="0" smtClean="0">
                <a:solidFill>
                  <a:schemeClr val="tx2"/>
                </a:solidFill>
              </a:rPr>
              <a:t> (CR)</a:t>
            </a:r>
            <a:r>
              <a:rPr lang="en-GB" altLang="nb-NO" sz="2400" dirty="0" smtClean="0"/>
              <a:t> is the recording of vital events:  live births, deaths, marriages, and divorces</a:t>
            </a:r>
          </a:p>
          <a:p>
            <a:pPr eaLnBrk="1" hangingPunct="1"/>
            <a:r>
              <a:rPr lang="en-GB" altLang="nb-NO" sz="2400" dirty="0" smtClean="0"/>
              <a:t>CR is usually followed by issuance of a birth certificate</a:t>
            </a:r>
          </a:p>
          <a:p>
            <a:pPr eaLnBrk="1" hangingPunct="1"/>
            <a:r>
              <a:rPr lang="en-GB" altLang="nb-NO" sz="2400" dirty="0" smtClean="0"/>
              <a:t>Registration of births can be important for nationality/citizenship</a:t>
            </a:r>
          </a:p>
          <a:p>
            <a:pPr eaLnBrk="1" hangingPunct="1"/>
            <a:r>
              <a:rPr lang="en-GB" altLang="nb-NO" sz="2400" dirty="0" smtClean="0"/>
              <a:t>Usually not sufficient for nationality but often necessary </a:t>
            </a:r>
          </a:p>
          <a:p>
            <a:pPr eaLnBrk="1" hangingPunct="1"/>
            <a:r>
              <a:rPr lang="en-US" altLang="nb-NO" sz="2400" b="1" dirty="0" smtClean="0"/>
              <a:t>Migration </a:t>
            </a:r>
            <a:r>
              <a:rPr lang="en-US" altLang="nb-NO" sz="2400" b="1" dirty="0"/>
              <a:t>is not </a:t>
            </a:r>
            <a:r>
              <a:rPr lang="en-US" altLang="nb-NO" sz="2400" b="1" dirty="0" smtClean="0"/>
              <a:t>considered to be a </a:t>
            </a:r>
            <a:r>
              <a:rPr lang="en-US" altLang="nb-NO" sz="2400" b="1" dirty="0"/>
              <a:t>vital event but is equally important and should be treated as a vital event – if possible</a:t>
            </a:r>
          </a:p>
          <a:p>
            <a:pPr marL="0" indent="0" eaLnBrk="1" hangingPunct="1">
              <a:buNone/>
            </a:pPr>
            <a:r>
              <a:rPr lang="en-GB" altLang="nb-NO" sz="2400" dirty="0" smtClean="0"/>
              <a:t> </a:t>
            </a:r>
            <a:endParaRPr lang="nb-NO" altLang="nb-NO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4252115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686800" cy="792162"/>
          </a:xfrm>
        </p:spPr>
        <p:txBody>
          <a:bodyPr/>
          <a:lstStyle/>
          <a:p>
            <a:r>
              <a:rPr lang="nb-NO" sz="2800" b="1" dirty="0" err="1" smtClean="0">
                <a:solidFill>
                  <a:srgbClr val="00B0F0"/>
                </a:solidFill>
              </a:rPr>
              <a:t>Examples</a:t>
            </a:r>
            <a:r>
              <a:rPr lang="nb-NO" sz="2800" b="1" dirty="0" smtClean="0">
                <a:solidFill>
                  <a:srgbClr val="00B0F0"/>
                </a:solidFill>
              </a:rPr>
              <a:t> </a:t>
            </a:r>
            <a:r>
              <a:rPr lang="nb-NO" sz="2800" b="1" dirty="0" err="1" smtClean="0">
                <a:solidFill>
                  <a:srgbClr val="00B0F0"/>
                </a:solidFill>
              </a:rPr>
              <a:t>of</a:t>
            </a:r>
            <a:r>
              <a:rPr lang="nb-NO" sz="2800" b="1" dirty="0" smtClean="0">
                <a:solidFill>
                  <a:srgbClr val="00B0F0"/>
                </a:solidFill>
              </a:rPr>
              <a:t> census questions </a:t>
            </a:r>
            <a:r>
              <a:rPr lang="nb-NO" sz="2800" b="1" dirty="0" err="1" smtClean="0">
                <a:solidFill>
                  <a:srgbClr val="00B0F0"/>
                </a:solidFill>
              </a:rPr>
              <a:t>on</a:t>
            </a:r>
            <a:r>
              <a:rPr lang="nb-NO" sz="2800" b="1" dirty="0" smtClean="0">
                <a:solidFill>
                  <a:srgbClr val="00B0F0"/>
                </a:solidFill>
              </a:rPr>
              <a:t> </a:t>
            </a:r>
            <a:r>
              <a:rPr lang="nb-NO" sz="2800" b="1" dirty="0" err="1" smtClean="0">
                <a:solidFill>
                  <a:srgbClr val="00B0F0"/>
                </a:solidFill>
              </a:rPr>
              <a:t>nationality</a:t>
            </a:r>
            <a:r>
              <a:rPr lang="nb-NO" sz="2800" b="1" dirty="0" smtClean="0">
                <a:solidFill>
                  <a:srgbClr val="00B0F0"/>
                </a:solidFill>
              </a:rPr>
              <a:t>/</a:t>
            </a:r>
            <a:r>
              <a:rPr lang="nb-NO" sz="2800" b="1" dirty="0" err="1" smtClean="0">
                <a:solidFill>
                  <a:srgbClr val="00B0F0"/>
                </a:solidFill>
              </a:rPr>
              <a:t>citizenship</a:t>
            </a:r>
            <a:endParaRPr lang="nb-NO" sz="2800" b="1" dirty="0">
              <a:solidFill>
                <a:srgbClr val="00B0F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28600" y="1066800"/>
            <a:ext cx="8763000" cy="5562600"/>
          </a:xfrm>
        </p:spPr>
        <p:txBody>
          <a:bodyPr/>
          <a:lstStyle/>
          <a:p>
            <a:r>
              <a:rPr lang="nb-NO" sz="2400" dirty="0" smtClean="0"/>
              <a:t>Kenya 2009: Q15 </a:t>
            </a:r>
            <a:r>
              <a:rPr lang="nb-NO" sz="2400" dirty="0" err="1" smtClean="0"/>
              <a:t>Tribe</a:t>
            </a:r>
            <a:r>
              <a:rPr lang="nb-NO" sz="2400" dirty="0" smtClean="0"/>
              <a:t>/ </a:t>
            </a:r>
            <a:r>
              <a:rPr lang="nb-NO" sz="2400" dirty="0" err="1" smtClean="0"/>
              <a:t>Nationality</a:t>
            </a:r>
            <a:endParaRPr lang="nb-NO" sz="2400" dirty="0" smtClean="0"/>
          </a:p>
          <a:p>
            <a:pPr lvl="1"/>
            <a:r>
              <a:rPr lang="nb-NO" sz="2000" dirty="0" smtClean="0"/>
              <a:t>For Kenyans </a:t>
            </a:r>
            <a:r>
              <a:rPr lang="nb-NO" sz="2000" dirty="0" err="1" smtClean="0"/>
              <a:t>write</a:t>
            </a:r>
            <a:r>
              <a:rPr lang="nb-NO" sz="2000" dirty="0" smtClean="0"/>
              <a:t> </a:t>
            </a:r>
            <a:r>
              <a:rPr lang="nb-NO" sz="2000" dirty="0" err="1" smtClean="0"/>
              <a:t>code</a:t>
            </a:r>
            <a:r>
              <a:rPr lang="nb-NO" sz="2000" dirty="0" smtClean="0"/>
              <a:t> for </a:t>
            </a:r>
            <a:r>
              <a:rPr lang="nb-NO" sz="2000" dirty="0" err="1" smtClean="0"/>
              <a:t>tribe</a:t>
            </a:r>
            <a:endParaRPr lang="nb-NO" sz="2000" dirty="0" smtClean="0"/>
          </a:p>
          <a:p>
            <a:pPr lvl="1"/>
            <a:r>
              <a:rPr lang="nb-NO" sz="2000" dirty="0" smtClean="0"/>
              <a:t>For non-Kenyans </a:t>
            </a:r>
            <a:r>
              <a:rPr lang="nb-NO" sz="2000" dirty="0" err="1" smtClean="0"/>
              <a:t>write</a:t>
            </a:r>
            <a:r>
              <a:rPr lang="nb-NO" sz="2000" dirty="0" smtClean="0"/>
              <a:t> </a:t>
            </a:r>
            <a:r>
              <a:rPr lang="nb-NO" sz="2000" dirty="0" err="1" smtClean="0"/>
              <a:t>code</a:t>
            </a:r>
            <a:r>
              <a:rPr lang="nb-NO" sz="2000" dirty="0" smtClean="0"/>
              <a:t> for </a:t>
            </a:r>
            <a:r>
              <a:rPr lang="nb-NO" sz="2000" dirty="0" err="1" smtClean="0"/>
              <a:t>nationality</a:t>
            </a:r>
            <a:endParaRPr lang="nb-NO" sz="2000" dirty="0" smtClean="0"/>
          </a:p>
          <a:p>
            <a:pPr lvl="1"/>
            <a:r>
              <a:rPr lang="nb-NO" sz="2000" dirty="0" smtClean="0"/>
              <a:t>No </a:t>
            </a:r>
            <a:r>
              <a:rPr lang="nb-NO" sz="2000" dirty="0" err="1" smtClean="0"/>
              <a:t>specific</a:t>
            </a:r>
            <a:r>
              <a:rPr lang="nb-NO" sz="2000" dirty="0" smtClean="0"/>
              <a:t> </a:t>
            </a:r>
            <a:r>
              <a:rPr lang="nb-NO" sz="2000" dirty="0" err="1" smtClean="0"/>
              <a:t>code</a:t>
            </a:r>
            <a:r>
              <a:rPr lang="nb-NO" sz="2000" dirty="0" smtClean="0"/>
              <a:t> for No </a:t>
            </a:r>
            <a:r>
              <a:rPr lang="nb-NO" sz="2000" dirty="0" err="1" smtClean="0"/>
              <a:t>tribe</a:t>
            </a:r>
            <a:r>
              <a:rPr lang="nb-NO" sz="2000" dirty="0" smtClean="0"/>
              <a:t>, No </a:t>
            </a:r>
            <a:r>
              <a:rPr lang="nb-NO" sz="2000" dirty="0" err="1" smtClean="0"/>
              <a:t>nationality</a:t>
            </a:r>
            <a:r>
              <a:rPr lang="nb-NO" sz="2000" dirty="0" smtClean="0"/>
              <a:t> or </a:t>
            </a:r>
            <a:r>
              <a:rPr lang="nb-NO" sz="2000" dirty="0" err="1" smtClean="0"/>
              <a:t>Doesn’t</a:t>
            </a:r>
            <a:r>
              <a:rPr lang="nb-NO" sz="2000" dirty="0" smtClean="0"/>
              <a:t> </a:t>
            </a:r>
            <a:r>
              <a:rPr lang="nb-NO" sz="2000" dirty="0" err="1" smtClean="0"/>
              <a:t>know</a:t>
            </a:r>
            <a:endParaRPr lang="nb-NO" sz="2000" dirty="0" smtClean="0"/>
          </a:p>
          <a:p>
            <a:pPr marL="457200" lvl="1" indent="0">
              <a:buNone/>
            </a:pPr>
            <a:r>
              <a:rPr lang="nb-NO" sz="2000" dirty="0" smtClean="0"/>
              <a:t>	-&gt;  All </a:t>
            </a:r>
            <a:r>
              <a:rPr lang="nb-NO" sz="2000" dirty="0" err="1" smtClean="0"/>
              <a:t>these</a:t>
            </a:r>
            <a:r>
              <a:rPr lang="nb-NO" sz="2000" dirty="0" smtClean="0"/>
              <a:t> </a:t>
            </a:r>
            <a:r>
              <a:rPr lang="nb-NO" sz="2000" dirty="0" err="1" smtClean="0"/>
              <a:t>responee</a:t>
            </a:r>
            <a:r>
              <a:rPr lang="nb-NO" sz="2000" dirty="0" smtClean="0"/>
              <a:t> </a:t>
            </a:r>
            <a:r>
              <a:rPr lang="nb-NO" sz="2000" dirty="0" err="1" smtClean="0"/>
              <a:t>are</a:t>
            </a:r>
            <a:r>
              <a:rPr lang="nb-NO" sz="2000" dirty="0" smtClean="0"/>
              <a:t> </a:t>
            </a:r>
            <a:r>
              <a:rPr lang="nb-NO" sz="2000" dirty="0" err="1" smtClean="0"/>
              <a:t>bundled</a:t>
            </a:r>
            <a:r>
              <a:rPr lang="nb-NO" sz="2000" dirty="0" smtClean="0"/>
              <a:t> </a:t>
            </a:r>
            <a:r>
              <a:rPr lang="nb-NO" sz="2000" dirty="0" err="1" smtClean="0"/>
              <a:t>together</a:t>
            </a:r>
            <a:endParaRPr lang="nb-NO" sz="2000" dirty="0" smtClean="0"/>
          </a:p>
          <a:p>
            <a:pPr marL="457200" lvl="1" indent="0">
              <a:buNone/>
            </a:pPr>
            <a:r>
              <a:rPr lang="nb-NO" sz="2000" dirty="0" smtClean="0"/>
              <a:t>	-&gt;  </a:t>
            </a:r>
            <a:r>
              <a:rPr lang="nb-NO" sz="2000" dirty="0" err="1" smtClean="0"/>
              <a:t>Cannot</a:t>
            </a:r>
            <a:r>
              <a:rPr lang="nb-NO" sz="2000" dirty="0" smtClean="0"/>
              <a:t> </a:t>
            </a:r>
            <a:r>
              <a:rPr lang="nb-NO" sz="2000" dirty="0" err="1" smtClean="0"/>
              <a:t>use</a:t>
            </a:r>
            <a:r>
              <a:rPr lang="nb-NO" sz="2000" dirty="0" smtClean="0"/>
              <a:t> census to </a:t>
            </a:r>
            <a:r>
              <a:rPr lang="nb-NO" sz="2000" dirty="0" err="1" smtClean="0"/>
              <a:t>find</a:t>
            </a:r>
            <a:r>
              <a:rPr lang="nb-NO" sz="2000" dirty="0" smtClean="0"/>
              <a:t> no. </a:t>
            </a:r>
            <a:r>
              <a:rPr lang="nb-NO" sz="2000" dirty="0" err="1" smtClean="0"/>
              <a:t>of</a:t>
            </a:r>
            <a:r>
              <a:rPr lang="nb-NO" sz="2000" dirty="0" smtClean="0"/>
              <a:t> </a:t>
            </a:r>
            <a:r>
              <a:rPr lang="nb-NO" sz="2000" dirty="0" err="1" smtClean="0"/>
              <a:t>stateless</a:t>
            </a:r>
            <a:r>
              <a:rPr lang="nb-NO" sz="2000" dirty="0" smtClean="0"/>
              <a:t> persons </a:t>
            </a:r>
          </a:p>
          <a:p>
            <a:r>
              <a:rPr lang="nb-NO" sz="2400" dirty="0" err="1" smtClean="0"/>
              <a:t>Cote</a:t>
            </a:r>
            <a:r>
              <a:rPr lang="nb-NO" sz="2400" dirty="0" smtClean="0"/>
              <a:t> d’Ivoire 2014, 1999, 1989: Q </a:t>
            </a:r>
            <a:r>
              <a:rPr lang="nb-NO" sz="2400" dirty="0" err="1" smtClean="0"/>
              <a:t>on</a:t>
            </a:r>
            <a:r>
              <a:rPr lang="nb-NO" sz="2400" dirty="0" smtClean="0"/>
              <a:t> </a:t>
            </a:r>
            <a:r>
              <a:rPr lang="nb-NO" sz="2400" dirty="0" err="1" smtClean="0"/>
              <a:t>Ethnicity</a:t>
            </a:r>
            <a:r>
              <a:rPr lang="nb-NO" sz="2400" dirty="0" smtClean="0"/>
              <a:t>/ </a:t>
            </a:r>
            <a:r>
              <a:rPr lang="nb-NO" sz="2400" dirty="0" err="1" smtClean="0"/>
              <a:t>Nationality</a:t>
            </a:r>
            <a:endParaRPr lang="nb-NO" sz="2400" dirty="0" smtClean="0"/>
          </a:p>
          <a:p>
            <a:pPr marL="457200" lvl="1" indent="0">
              <a:buNone/>
            </a:pPr>
            <a:r>
              <a:rPr lang="nb-NO" sz="2000" dirty="0" smtClean="0"/>
              <a:t>-&gt;  The </a:t>
            </a:r>
            <a:r>
              <a:rPr lang="nb-NO" sz="2000" dirty="0" err="1" smtClean="0"/>
              <a:t>censuses</a:t>
            </a:r>
            <a:r>
              <a:rPr lang="nb-NO" sz="2000" dirty="0" smtClean="0"/>
              <a:t> do not </a:t>
            </a:r>
            <a:r>
              <a:rPr lang="nb-NO" sz="2000" dirty="0" err="1" smtClean="0"/>
              <a:t>provide</a:t>
            </a:r>
            <a:r>
              <a:rPr lang="nb-NO" sz="2000" dirty="0" smtClean="0"/>
              <a:t> reliable data </a:t>
            </a:r>
            <a:r>
              <a:rPr lang="nb-NO" sz="2000" dirty="0" err="1" smtClean="0"/>
              <a:t>on</a:t>
            </a:r>
            <a:r>
              <a:rPr lang="nb-NO" sz="2000" dirty="0" smtClean="0"/>
              <a:t> </a:t>
            </a:r>
            <a:r>
              <a:rPr lang="nb-NO" sz="2000" dirty="0" err="1"/>
              <a:t>stateless</a:t>
            </a:r>
            <a:r>
              <a:rPr lang="nb-NO" sz="2000" dirty="0"/>
              <a:t> </a:t>
            </a:r>
            <a:r>
              <a:rPr lang="nb-NO" sz="2000" dirty="0" smtClean="0"/>
              <a:t>persons, </a:t>
            </a:r>
            <a:r>
              <a:rPr lang="nb-NO" sz="2000" dirty="0" err="1" smtClean="0"/>
              <a:t>but</a:t>
            </a:r>
            <a:r>
              <a:rPr lang="nb-NO" sz="2000" dirty="0" smtClean="0"/>
              <a:t> </a:t>
            </a:r>
            <a:r>
              <a:rPr lang="nb-NO" sz="2000" dirty="0" err="1" smtClean="0"/>
              <a:t>include</a:t>
            </a:r>
            <a:r>
              <a:rPr lang="nb-NO" sz="2000" dirty="0" smtClean="0"/>
              <a:t> </a:t>
            </a:r>
            <a:r>
              <a:rPr lang="nb-NO" sz="2000" dirty="0" err="1" smtClean="0"/>
              <a:t>proxy</a:t>
            </a:r>
            <a:r>
              <a:rPr lang="nb-NO" sz="2000" dirty="0" smtClean="0"/>
              <a:t> variables (country </a:t>
            </a:r>
            <a:r>
              <a:rPr lang="nb-NO" sz="2000" dirty="0" err="1" smtClean="0"/>
              <a:t>of</a:t>
            </a:r>
            <a:r>
              <a:rPr lang="nb-NO" sz="2000" dirty="0" smtClean="0"/>
              <a:t> </a:t>
            </a:r>
            <a:r>
              <a:rPr lang="nb-NO" sz="2000" dirty="0" err="1" smtClean="0"/>
              <a:t>birth</a:t>
            </a:r>
            <a:r>
              <a:rPr lang="nb-NO" sz="2000" dirty="0" smtClean="0"/>
              <a:t>, </a:t>
            </a:r>
            <a:r>
              <a:rPr lang="nb-NO" sz="2000" dirty="0" err="1" smtClean="0"/>
              <a:t>birth</a:t>
            </a:r>
            <a:r>
              <a:rPr lang="nb-NO" sz="2000" dirty="0" smtClean="0"/>
              <a:t> </a:t>
            </a:r>
            <a:r>
              <a:rPr lang="nb-NO" sz="2000" dirty="0" err="1" smtClean="0"/>
              <a:t>registration</a:t>
            </a:r>
            <a:r>
              <a:rPr lang="nb-NO" sz="2000" dirty="0" smtClean="0"/>
              <a:t>, </a:t>
            </a:r>
            <a:r>
              <a:rPr lang="nb-NO" sz="2000" dirty="0" err="1" smtClean="0"/>
              <a:t>tribe</a:t>
            </a:r>
            <a:r>
              <a:rPr lang="nb-NO" sz="2000" dirty="0" smtClean="0"/>
              <a:t>, etc.)</a:t>
            </a:r>
            <a:endParaRPr lang="nb-NO" sz="2000" dirty="0"/>
          </a:p>
          <a:p>
            <a:pPr marL="457200" lvl="1" indent="0">
              <a:buNone/>
            </a:pPr>
            <a:endParaRPr lang="nb-NO" sz="2400" dirty="0" smtClean="0"/>
          </a:p>
          <a:p>
            <a:endParaRPr lang="nb-NO" sz="2400" dirty="0" smtClean="0"/>
          </a:p>
          <a:p>
            <a:pPr marL="0" indent="0">
              <a:buNone/>
            </a:pPr>
            <a:endParaRPr lang="nb-NO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94094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11162"/>
          </a:xfrm>
        </p:spPr>
        <p:txBody>
          <a:bodyPr/>
          <a:lstStyle/>
          <a:p>
            <a:r>
              <a:rPr lang="en-US" altLang="nb-NO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Survey on statelessness in Kenya</a:t>
            </a:r>
            <a:endParaRPr lang="nb-NO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533400"/>
            <a:ext cx="8382000" cy="59436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nb-NO" sz="2400" dirty="0" smtClean="0"/>
              <a:t>Need for more </a:t>
            </a:r>
            <a:r>
              <a:rPr lang="en-US" altLang="nb-NO" sz="2400" dirty="0"/>
              <a:t>reliable estimates of the number of stateless persons in </a:t>
            </a:r>
            <a:r>
              <a:rPr lang="en-US" altLang="nb-NO" sz="2400" dirty="0" smtClean="0"/>
              <a:t>Kenya</a:t>
            </a:r>
          </a:p>
          <a:p>
            <a:pPr eaLnBrk="1" hangingPunct="1">
              <a:spcBef>
                <a:spcPct val="0"/>
              </a:spcBef>
            </a:pPr>
            <a:r>
              <a:rPr lang="en-US" altLang="nb-NO" sz="2400" dirty="0" smtClean="0"/>
              <a:t>Estimate</a:t>
            </a:r>
            <a:r>
              <a:rPr lang="en-US" altLang="nb-NO" sz="2400" dirty="0"/>
              <a:t>: 20,000 stateless in a population of 40 mill</a:t>
            </a:r>
            <a:r>
              <a:rPr lang="en-US" altLang="nb-NO" sz="2400" dirty="0" smtClean="0"/>
              <a:t>. </a:t>
            </a:r>
          </a:p>
          <a:p>
            <a:pPr eaLnBrk="1" hangingPunct="1">
              <a:spcBef>
                <a:spcPct val="0"/>
              </a:spcBef>
            </a:pPr>
            <a:r>
              <a:rPr lang="en-US" altLang="nb-NO" sz="2400" dirty="0" smtClean="0"/>
              <a:t>Several relatively small groups with stateless persons: Makonde, Nubians, Rwanda, Pemba, Galjeel, Shona,  ….</a:t>
            </a:r>
          </a:p>
          <a:p>
            <a:pPr marL="342900" lvl="1" indent="-342900" eaLnBrk="1" hangingPunct="1">
              <a:spcBef>
                <a:spcPct val="0"/>
              </a:spcBef>
              <a:buFont typeface="Arial" charset="0"/>
              <a:buChar char="•"/>
            </a:pPr>
            <a:r>
              <a:rPr lang="en-US" altLang="nb-NO" sz="2400" dirty="0" smtClean="0"/>
              <a:t>Random sample?</a:t>
            </a:r>
          </a:p>
          <a:p>
            <a:pPr marL="742950" lvl="2" indent="-342900" eaLnBrk="1" hangingPunct="1">
              <a:spcBef>
                <a:spcPct val="0"/>
              </a:spcBef>
            </a:pPr>
            <a:r>
              <a:rPr lang="en-US" altLang="nb-NO" sz="2000" dirty="0" smtClean="0">
                <a:sym typeface="Wingdings" panose="05000000000000000000" pitchFamily="2" charset="2"/>
              </a:rPr>
              <a:t> </a:t>
            </a:r>
            <a:r>
              <a:rPr lang="en-US" altLang="nb-NO" sz="2000" dirty="0">
                <a:sym typeface="Wingdings" panose="05000000000000000000" pitchFamily="2" charset="2"/>
              </a:rPr>
              <a:t>-&gt; Only about 5 stateless in a random </a:t>
            </a:r>
            <a:r>
              <a:rPr lang="en-US" altLang="nb-NO" sz="2000" dirty="0" smtClean="0">
                <a:sym typeface="Wingdings" panose="05000000000000000000" pitchFamily="2" charset="2"/>
              </a:rPr>
              <a:t>national sample </a:t>
            </a:r>
            <a:r>
              <a:rPr lang="en-US" altLang="nb-NO" sz="2000" dirty="0">
                <a:sym typeface="Wingdings" panose="05000000000000000000" pitchFamily="2" charset="2"/>
              </a:rPr>
              <a:t>of the Kenya </a:t>
            </a:r>
            <a:r>
              <a:rPr lang="en-US" altLang="nb-NO" sz="2000" dirty="0" smtClean="0">
                <a:sym typeface="Wingdings" panose="05000000000000000000" pitchFamily="2" charset="2"/>
              </a:rPr>
              <a:t>population, with a sample size of 2000 households</a:t>
            </a:r>
            <a:endParaRPr lang="en-US" altLang="nb-NO" sz="2000" dirty="0"/>
          </a:p>
          <a:p>
            <a:pPr eaLnBrk="1" hangingPunct="1">
              <a:spcBef>
                <a:spcPct val="0"/>
              </a:spcBef>
            </a:pPr>
            <a:r>
              <a:rPr lang="en-US" altLang="nb-NO" sz="2400" dirty="0" smtClean="0"/>
              <a:t>Key informants helped to identify 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nb-NO" sz="2400" dirty="0" smtClean="0"/>
              <a:t>Areas with households with members of group</a:t>
            </a:r>
            <a:r>
              <a:rPr lang="en-US" altLang="nb-NO" sz="2400" dirty="0"/>
              <a:t> </a:t>
            </a:r>
            <a:endParaRPr lang="en-US" altLang="nb-NO" sz="2400" dirty="0" smtClean="0"/>
          </a:p>
          <a:p>
            <a:pPr lvl="1" eaLnBrk="1" hangingPunct="1">
              <a:spcBef>
                <a:spcPct val="0"/>
              </a:spcBef>
            </a:pPr>
            <a:r>
              <a:rPr lang="en-US" altLang="nb-NO" sz="2400" dirty="0" smtClean="0"/>
              <a:t>Households </a:t>
            </a:r>
            <a:r>
              <a:rPr lang="en-US" altLang="nb-NO" sz="2400" dirty="0"/>
              <a:t>with members of </a:t>
            </a:r>
            <a:r>
              <a:rPr lang="en-US" altLang="nb-NO" sz="2400" dirty="0" smtClean="0"/>
              <a:t>group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nb-NO" sz="2400" dirty="0" smtClean="0"/>
              <a:t>Houses marked and numbered on census maps (from 2009)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nb-NO" sz="2400" dirty="0" smtClean="0"/>
              <a:t>Number written in chalk on door</a:t>
            </a:r>
          </a:p>
          <a:p>
            <a:pPr eaLnBrk="1" hangingPunct="1">
              <a:spcBef>
                <a:spcPct val="0"/>
              </a:spcBef>
            </a:pPr>
            <a:r>
              <a:rPr lang="en-US" altLang="nb-NO" sz="2400" dirty="0" smtClean="0"/>
              <a:t>Survey partly </a:t>
            </a:r>
            <a:r>
              <a:rPr lang="en-US" altLang="nb-NO" sz="2400" dirty="0"/>
              <a:t>based on 2009 census questionnaire</a:t>
            </a:r>
          </a:p>
          <a:p>
            <a:pPr eaLnBrk="1" hangingPunct="1">
              <a:spcBef>
                <a:spcPct val="0"/>
              </a:spcBef>
            </a:pPr>
            <a:r>
              <a:rPr lang="en-US" altLang="nb-NO" sz="2400" dirty="0" smtClean="0"/>
              <a:t>Testing </a:t>
            </a:r>
            <a:r>
              <a:rPr lang="en-US" altLang="nb-NO" sz="2400" dirty="0"/>
              <a:t>questions for </a:t>
            </a:r>
            <a:r>
              <a:rPr lang="en-US" altLang="nb-NO" sz="2400" dirty="0" smtClean="0"/>
              <a:t>the 2019 </a:t>
            </a:r>
            <a:r>
              <a:rPr lang="en-US" altLang="nb-NO" sz="2400" dirty="0"/>
              <a:t>census </a:t>
            </a:r>
          </a:p>
          <a:p>
            <a:pPr lvl="1" eaLnBrk="1" hangingPunct="1">
              <a:spcBef>
                <a:spcPct val="0"/>
              </a:spcBef>
            </a:pPr>
            <a:endParaRPr lang="en-US" altLang="nb-NO" sz="2400" dirty="0"/>
          </a:p>
          <a:p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xmlns="" val="896578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altLang="nb-NO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Survey design and questionnaire</a:t>
            </a:r>
            <a:endParaRPr lang="nb-NO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52578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nb-NO" sz="2400" dirty="0" smtClean="0"/>
              <a:t>Households with at least one member with links to Pemba in Tanzania</a:t>
            </a:r>
          </a:p>
          <a:p>
            <a:pPr eaLnBrk="1" hangingPunct="1">
              <a:spcBef>
                <a:spcPct val="0"/>
              </a:spcBef>
            </a:pPr>
            <a:r>
              <a:rPr lang="en-US" altLang="nb-NO" sz="2400" dirty="0" smtClean="0"/>
              <a:t>Household questionnaire:</a:t>
            </a:r>
          </a:p>
          <a:p>
            <a:pPr eaLnBrk="1" hangingPunct="1">
              <a:spcBef>
                <a:spcPct val="0"/>
              </a:spcBef>
            </a:pPr>
            <a:r>
              <a:rPr lang="en-US" altLang="nb-NO" sz="2400" dirty="0" smtClean="0"/>
              <a:t>Background: Age, sex, marital status, relationship to head of household</a:t>
            </a:r>
          </a:p>
          <a:p>
            <a:pPr eaLnBrk="1" hangingPunct="1">
              <a:spcBef>
                <a:spcPct val="0"/>
              </a:spcBef>
            </a:pPr>
            <a:r>
              <a:rPr lang="en-US" altLang="nb-NO" sz="2400" dirty="0" smtClean="0"/>
              <a:t>Country of birth, year of immigration to Kenya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nb-NO" sz="2000" dirty="0" smtClean="0"/>
              <a:t>Also asked about previous spouse and parents</a:t>
            </a:r>
          </a:p>
          <a:p>
            <a:pPr eaLnBrk="1" hangingPunct="1">
              <a:spcBef>
                <a:spcPct val="0"/>
              </a:spcBef>
            </a:pPr>
            <a:r>
              <a:rPr lang="en-US" altLang="nb-NO" sz="2400" dirty="0" smtClean="0"/>
              <a:t>Education and work</a:t>
            </a:r>
          </a:p>
          <a:p>
            <a:pPr eaLnBrk="1" hangingPunct="1">
              <a:spcBef>
                <a:spcPct val="0"/>
              </a:spcBef>
            </a:pPr>
            <a:r>
              <a:rPr lang="en-US" altLang="nb-NO" sz="2400" dirty="0" smtClean="0"/>
              <a:t>Identification papers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nb-NO" sz="2000" dirty="0" smtClean="0"/>
              <a:t>Birth certificate, Kenyan ID, Foreign documents …</a:t>
            </a:r>
          </a:p>
          <a:p>
            <a:pPr eaLnBrk="1" hangingPunct="1">
              <a:spcBef>
                <a:spcPct val="0"/>
              </a:spcBef>
            </a:pPr>
            <a:r>
              <a:rPr lang="en-US" altLang="nb-NO" sz="2400" dirty="0" smtClean="0"/>
              <a:t>Visits to country of origin</a:t>
            </a:r>
          </a:p>
          <a:p>
            <a:pPr eaLnBrk="1" hangingPunct="1">
              <a:spcBef>
                <a:spcPct val="0"/>
              </a:spcBef>
            </a:pPr>
            <a:r>
              <a:rPr lang="en-US" altLang="nb-NO" sz="2400" dirty="0" smtClean="0"/>
              <a:t>Difficulties</a:t>
            </a:r>
          </a:p>
          <a:p>
            <a:pPr eaLnBrk="1" hangingPunct="1">
              <a:spcBef>
                <a:spcPct val="0"/>
              </a:spcBef>
            </a:pPr>
            <a:r>
              <a:rPr lang="en-US" altLang="nb-NO" sz="2400" dirty="0" smtClean="0"/>
              <a:t>Problems with </a:t>
            </a:r>
            <a:r>
              <a:rPr lang="en-US" altLang="nb-NO" sz="2400" dirty="0" err="1" smtClean="0"/>
              <a:t>neighbours</a:t>
            </a:r>
            <a:endParaRPr lang="en-US" altLang="nb-NO" sz="2400" dirty="0"/>
          </a:p>
          <a:p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xmlns="" val="2310557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altLang="nb-NO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Survey </a:t>
            </a:r>
            <a:r>
              <a:rPr lang="en-US" altLang="nb-NO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of Pemba households </a:t>
            </a:r>
            <a:r>
              <a:rPr lang="en-US" altLang="nb-NO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 Kenya</a:t>
            </a:r>
            <a:endParaRPr lang="nb-NO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28600" y="762000"/>
            <a:ext cx="8763000" cy="55626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nb-NO" sz="2500" dirty="0" smtClean="0"/>
              <a:t>Pilot study in April 2016</a:t>
            </a:r>
          </a:p>
          <a:p>
            <a:pPr eaLnBrk="1" hangingPunct="1">
              <a:spcBef>
                <a:spcPct val="0"/>
              </a:spcBef>
            </a:pPr>
            <a:r>
              <a:rPr lang="en-US" altLang="nb-NO" sz="2500" dirty="0" smtClean="0"/>
              <a:t>Report from Pilot Survey in May, including recommendations</a:t>
            </a:r>
          </a:p>
          <a:p>
            <a:pPr eaLnBrk="1" hangingPunct="1">
              <a:spcBef>
                <a:spcPct val="0"/>
              </a:spcBef>
            </a:pPr>
            <a:r>
              <a:rPr lang="en-US" altLang="nb-NO" sz="2500" dirty="0" smtClean="0"/>
              <a:t>Mapping of households in July 2016</a:t>
            </a:r>
          </a:p>
          <a:p>
            <a:pPr eaLnBrk="1" hangingPunct="1">
              <a:spcBef>
                <a:spcPct val="0"/>
              </a:spcBef>
            </a:pPr>
            <a:r>
              <a:rPr lang="en-US" altLang="nb-NO" sz="2500" dirty="0" smtClean="0"/>
              <a:t>Questionnaire revised and translated into Swahili</a:t>
            </a:r>
          </a:p>
          <a:p>
            <a:pPr eaLnBrk="1" hangingPunct="1">
              <a:spcBef>
                <a:spcPct val="0"/>
              </a:spcBef>
            </a:pPr>
            <a:r>
              <a:rPr lang="en-US" altLang="nb-NO" sz="2500" dirty="0" smtClean="0"/>
              <a:t>Census code lists revised</a:t>
            </a:r>
          </a:p>
          <a:p>
            <a:pPr eaLnBrk="1" hangingPunct="1">
              <a:spcBef>
                <a:spcPct val="0"/>
              </a:spcBef>
            </a:pPr>
            <a:r>
              <a:rPr lang="en-US" altLang="nb-NO" sz="2500" dirty="0" smtClean="0"/>
              <a:t>Training of interviewers and supervisors mid August</a:t>
            </a:r>
          </a:p>
          <a:p>
            <a:pPr eaLnBrk="1" hangingPunct="1">
              <a:spcBef>
                <a:spcPct val="0"/>
              </a:spcBef>
            </a:pPr>
            <a:r>
              <a:rPr lang="en-US" altLang="nb-NO" sz="2500" dirty="0" smtClean="0"/>
              <a:t>Interviews end of August in two counties on the coast</a:t>
            </a:r>
          </a:p>
          <a:p>
            <a:pPr eaLnBrk="1" hangingPunct="1">
              <a:spcBef>
                <a:spcPct val="0"/>
              </a:spcBef>
            </a:pPr>
            <a:r>
              <a:rPr lang="en-US" altLang="nb-NO" sz="2500" dirty="0" smtClean="0"/>
              <a:t>Focus Groups Discussions 24-26 August</a:t>
            </a:r>
          </a:p>
          <a:p>
            <a:pPr eaLnBrk="1" hangingPunct="1">
              <a:spcBef>
                <a:spcPct val="0"/>
              </a:spcBef>
            </a:pPr>
            <a:r>
              <a:rPr lang="en-US" altLang="nb-NO" sz="2500" dirty="0" smtClean="0"/>
              <a:t>Training of data clerks 30 August</a:t>
            </a:r>
          </a:p>
          <a:p>
            <a:pPr eaLnBrk="1" hangingPunct="1">
              <a:spcBef>
                <a:spcPct val="0"/>
              </a:spcBef>
            </a:pPr>
            <a:r>
              <a:rPr lang="en-US" altLang="nb-NO" sz="2500" dirty="0" smtClean="0"/>
              <a:t>Data entry 31 Aug – 2 Sept</a:t>
            </a:r>
          </a:p>
          <a:p>
            <a:pPr eaLnBrk="1" hangingPunct="1">
              <a:spcBef>
                <a:spcPct val="0"/>
              </a:spcBef>
            </a:pPr>
            <a:r>
              <a:rPr lang="en-US" altLang="nb-NO" sz="2500" dirty="0" smtClean="0"/>
              <a:t>Data checking and cleaning 3-6 Sept </a:t>
            </a:r>
          </a:p>
          <a:p>
            <a:pPr eaLnBrk="1" hangingPunct="1">
              <a:spcBef>
                <a:spcPct val="0"/>
              </a:spcBef>
            </a:pPr>
            <a:r>
              <a:rPr lang="en-US" altLang="nb-NO" sz="2500" dirty="0" smtClean="0"/>
              <a:t>Making tables and graphs 7-9 Sept</a:t>
            </a:r>
          </a:p>
          <a:p>
            <a:pPr eaLnBrk="1" hangingPunct="1">
              <a:spcBef>
                <a:spcPct val="0"/>
              </a:spcBef>
            </a:pPr>
            <a:r>
              <a:rPr lang="en-US" altLang="nb-NO" sz="2500" dirty="0" smtClean="0"/>
              <a:t>Analysis and report: ongoing</a:t>
            </a:r>
          </a:p>
          <a:p>
            <a:pPr eaLnBrk="1" hangingPunct="1">
              <a:spcBef>
                <a:spcPct val="0"/>
              </a:spcBef>
            </a:pPr>
            <a:r>
              <a:rPr lang="en-US" altLang="nb-NO" sz="2500" dirty="0" smtClean="0"/>
              <a:t>Report to be published jointly by UNHCR and KNBS</a:t>
            </a:r>
            <a:endParaRPr lang="nb-NO" sz="2500" dirty="0"/>
          </a:p>
        </p:txBody>
      </p:sp>
    </p:spTree>
    <p:extLst>
      <p:ext uri="{BB962C8B-B14F-4D97-AF65-F5344CB8AC3E}">
        <p14:creationId xmlns:p14="http://schemas.microsoft.com/office/powerpoint/2010/main" xmlns="" val="2981036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5590</TotalTime>
  <Words>1420</Words>
  <Application>Microsoft Office PowerPoint</Application>
  <PresentationFormat>On-screen Show (4:3)</PresentationFormat>
  <Paragraphs>362</Paragraphs>
  <Slides>32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Measuring statelessness in Kenya</vt:lpstr>
      <vt:lpstr>Links between Civil Registration and Statelessness</vt:lpstr>
      <vt:lpstr>Sources and methods for data on CR  (and statelessness)</vt:lpstr>
      <vt:lpstr>Administrative registers</vt:lpstr>
      <vt:lpstr>Civil Registration and Vital Statistics (CRVS)</vt:lpstr>
      <vt:lpstr>Examples of census questions on nationality/citizenship</vt:lpstr>
      <vt:lpstr>Survey on statelessness in Kenya</vt:lpstr>
      <vt:lpstr>Survey design and questionnaire</vt:lpstr>
      <vt:lpstr>Survey of Pemba households in Kenya</vt:lpstr>
      <vt:lpstr>Examples of results from a survey of Pemba households in Kenya </vt:lpstr>
      <vt:lpstr>Slide 11</vt:lpstr>
      <vt:lpstr>Slide 12</vt:lpstr>
      <vt:lpstr>Sum-mary of res-ults</vt:lpstr>
      <vt:lpstr>Birth certificate</vt:lpstr>
      <vt:lpstr>Kenya ID card, per cent</vt:lpstr>
      <vt:lpstr>Questions that may be relevant for the Civil Registration project</vt:lpstr>
      <vt:lpstr>How many stateless persons in Kenya with links to Pemba?</vt:lpstr>
      <vt:lpstr>Kenya ID status by place of birth and reporting tribe</vt:lpstr>
      <vt:lpstr>Kenya ID card by migration period</vt:lpstr>
      <vt:lpstr>Difficulties as a result of lack of ID documents</vt:lpstr>
      <vt:lpstr>Constitution of Kenya 2010 and Kenya Citizenship and Immigration Act 2011</vt:lpstr>
      <vt:lpstr>Constitution of Kenya 2010 and Kenya Citizenship and Immigration Act 2011</vt:lpstr>
      <vt:lpstr>Conclusions on percentage of stateless Pemba</vt:lpstr>
      <vt:lpstr>Photos from the Kenyan survey</vt:lpstr>
      <vt:lpstr>Focus groups</vt:lpstr>
      <vt:lpstr>Training</vt:lpstr>
      <vt:lpstr>Finding the households</vt:lpstr>
      <vt:lpstr>Inter-viewers</vt:lpstr>
      <vt:lpstr>Organization of field work</vt:lpstr>
      <vt:lpstr>Interviewing</vt:lpstr>
      <vt:lpstr>Inter-view-ing</vt:lpstr>
      <vt:lpstr>Constitution of Kenya 2010 and Kenya Citizenship and Immigration Act 2011</vt:lpstr>
    </vt:vector>
  </TitlesOfParts>
  <Company>UNHCR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Different types of data collection methods</dc:title>
  <dc:creator>UNHCRuser</dc:creator>
  <cp:lastModifiedBy>comwebex</cp:lastModifiedBy>
  <cp:revision>418</cp:revision>
  <cp:lastPrinted>2014-01-30T09:13:31Z</cp:lastPrinted>
  <dcterms:created xsi:type="dcterms:W3CDTF">2014-01-30T04:49:57Z</dcterms:created>
  <dcterms:modified xsi:type="dcterms:W3CDTF">2016-12-20T09:04:55Z</dcterms:modified>
</cp:coreProperties>
</file>