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3828" r:id="rId2"/>
  </p:sldMasterIdLst>
  <p:notesMasterIdLst>
    <p:notesMasterId r:id="rId11"/>
  </p:notesMasterIdLst>
  <p:handoutMasterIdLst>
    <p:handoutMasterId r:id="rId12"/>
  </p:handoutMasterIdLst>
  <p:sldIdLst>
    <p:sldId id="416" r:id="rId3"/>
    <p:sldId id="475" r:id="rId4"/>
    <p:sldId id="472" r:id="rId5"/>
    <p:sldId id="497" r:id="rId6"/>
    <p:sldId id="501" r:id="rId7"/>
    <p:sldId id="504" r:id="rId8"/>
    <p:sldId id="502" r:id="rId9"/>
    <p:sldId id="483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9">
          <p15:clr>
            <a:srgbClr val="A4A3A4"/>
          </p15:clr>
        </p15:guide>
        <p15:guide id="2" pos="220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6A10"/>
    <a:srgbClr val="FF7B21"/>
    <a:srgbClr val="FF6600"/>
    <a:srgbClr val="FF0000"/>
    <a:srgbClr val="AC2308"/>
    <a:srgbClr val="800080"/>
    <a:srgbClr val="851705"/>
    <a:srgbClr val="FF0066"/>
    <a:srgbClr val="003D96"/>
    <a:srgbClr val="D352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3" autoAdjust="0"/>
    <p:restoredTop sz="86380" autoAdjust="0"/>
  </p:normalViewPr>
  <p:slideViewPr>
    <p:cSldViewPr>
      <p:cViewPr varScale="1">
        <p:scale>
          <a:sx n="91" d="100"/>
          <a:sy n="91" d="100"/>
        </p:scale>
        <p:origin x="-198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8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200" d="100"/>
          <a:sy n="200" d="100"/>
        </p:scale>
        <p:origin x="-60" y="4104"/>
      </p:cViewPr>
      <p:guideLst>
        <p:guide orient="horz" pos="2929"/>
        <p:guide pos="220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Relationship Id="rId2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117" cy="4645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614" y="0"/>
            <a:ext cx="3037117" cy="4645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33D20-301E-42A6-9378-529C82C59E27}" type="datetimeFigureOut">
              <a:rPr lang="en-US" smtClean="0"/>
              <a:pPr/>
              <a:t>18/12/2016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368"/>
            <a:ext cx="3037117" cy="4645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614" y="8830368"/>
            <a:ext cx="3037117" cy="4645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20B099-C2D6-4360-8BF4-CEFA698918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67337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E6DB8-0D2E-41C0-B5B1-9E09EB9437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4"/>
          </p:nvPr>
        </p:nvSpPr>
        <p:spPr>
          <a:xfrm>
            <a:off x="0" y="8829478"/>
            <a:ext cx="3037384" cy="4647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06324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9513" y="696913"/>
            <a:ext cx="4651375" cy="348773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1" y="4415790"/>
            <a:ext cx="5608320" cy="418338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1"/>
            <a:ext cx="3037840" cy="46481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829967"/>
            <a:ext cx="3037840" cy="46481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9513" y="696913"/>
            <a:ext cx="4651375" cy="348773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1" y="4415790"/>
            <a:ext cx="5608320" cy="418338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1"/>
            <a:ext cx="3037840" cy="46481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829967"/>
            <a:ext cx="3037840" cy="46481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9513" y="696913"/>
            <a:ext cx="4651375" cy="348773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1" y="4415790"/>
            <a:ext cx="5608320" cy="418338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1"/>
            <a:ext cx="3037840" cy="46481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829967"/>
            <a:ext cx="3037840" cy="46481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9513" y="696913"/>
            <a:ext cx="4651375" cy="348773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1" y="4415790"/>
            <a:ext cx="5608320" cy="418338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1"/>
            <a:ext cx="3037840" cy="464819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829967"/>
            <a:ext cx="3037840" cy="464819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pPr>
              <a:defRPr/>
            </a:pPr>
            <a:fld id="{B7D9DA5E-A9B9-40AA-91E2-4A24E081A6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7C29B79B-EAB4-4AFB-A4F4-F655EFAA995B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55DE49-14CC-4744-A74D-7C5CAE8734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D78FB-93DF-41D9-B5FF-27611AB7F216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B5A263-AD91-435E-8B04-63FF6947C4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275FE6-66A3-4902-8472-298BF4622BCB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pPr>
              <a:defRPr/>
            </a:pPr>
            <a:fld id="{B7D9DA5E-A9B9-40AA-91E2-4A24E081A6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7C29B79B-EAB4-4AFB-A4F4-F655EFAA995B}" type="slidenum">
              <a:rPr lang="x-none" smtClean="0">
                <a:solidFill>
                  <a:srgbClr val="FBEEC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BEEC9">
                  <a:shade val="90000"/>
                </a:srgb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9255DF-20CD-4DF0-BA88-2FF36CF6E3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339EE7-98DD-4D78-B0C8-BCB69F96E1A7}" type="slidenum">
              <a:rPr lang="x-none" smtClean="0">
                <a:solidFill>
                  <a:srgbClr val="FBEEC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BEEC9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pPr>
              <a:defRPr/>
            </a:pPr>
            <a:fld id="{28944612-47CA-4705-B958-9DFC855C14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7FDF23DF-DC32-486C-843D-9E5F0E062475}" type="slidenum">
              <a:rPr lang="x-none" smtClean="0">
                <a:solidFill>
                  <a:srgbClr val="FBEEC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BEEC9">
                  <a:shade val="9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60477B-7EE0-41AE-862F-FFF52B8599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pPr>
              <a:defRPr/>
            </a:pPr>
            <a:fld id="{93D628C4-0CEC-4552-9881-47C86A3013EE}" type="slidenum">
              <a:rPr lang="x-none" smtClean="0">
                <a:solidFill>
                  <a:srgbClr val="FBEEC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BEEC9">
                  <a:shade val="9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BC88D1-5E07-4A11-BDAB-5F6799466B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pPr>
              <a:defRPr/>
            </a:pPr>
            <a:fld id="{AE7FA486-573B-4FAE-8CEC-A981C59C98C3}" type="slidenum">
              <a:rPr lang="x-none" smtClean="0">
                <a:solidFill>
                  <a:srgbClr val="FBEEC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BEEC9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EFE7EA-FE59-4384-BDFC-A7596878E5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AF530A-CD57-40FE-AAE1-1E9C85912CEF}" type="slidenum">
              <a:rPr lang="x-none" smtClean="0">
                <a:solidFill>
                  <a:srgbClr val="FBEEC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BEEC9">
                  <a:shade val="90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96B042-6653-4513-85C8-2C8A6B80D0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FF5E9C-E2D5-4809-92C1-24BF5E9B8DA8}" type="slidenum">
              <a:rPr lang="x-none" smtClean="0">
                <a:solidFill>
                  <a:srgbClr val="FBEEC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BEEC9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pPr>
              <a:defRPr/>
            </a:pPr>
            <a:fld id="{590ED10E-5327-4571-B13F-FA1DBB6F8E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BA5AD8A5-5B50-434B-91F2-D013D4DA67BE}" type="slidenum">
              <a:rPr lang="x-none" smtClean="0">
                <a:solidFill>
                  <a:srgbClr val="FBEEC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BEEC9">
                  <a:shade val="90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9255DF-20CD-4DF0-BA88-2FF36CF6E3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339EE7-98DD-4D78-B0C8-BCB69F96E1A7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pPr>
              <a:defRPr/>
            </a:pPr>
            <a:fld id="{69D6631B-B4C8-4EBF-A39A-D90B204758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52E64FD7-DB63-4137-87C1-E54167EA2B98}" type="slidenum">
              <a:rPr lang="x-none" smtClean="0">
                <a:solidFill>
                  <a:srgbClr val="FBEEC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BEEC9">
                  <a:shade val="9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55DE49-14CC-4744-A74D-7C5CAE8734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D78FB-93DF-41D9-B5FF-27611AB7F216}" type="slidenum">
              <a:rPr lang="x-none" smtClean="0">
                <a:solidFill>
                  <a:srgbClr val="FBEEC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BEEC9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B5A263-AD91-435E-8B04-63FF6947C4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275FE6-66A3-4902-8472-298BF4622BCB}" type="slidenum">
              <a:rPr lang="x-none" smtClean="0">
                <a:solidFill>
                  <a:srgbClr val="FBEEC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BEEC9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pPr>
              <a:defRPr/>
            </a:pPr>
            <a:fld id="{28944612-47CA-4705-B958-9DFC855C14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7FDF23DF-DC32-486C-843D-9E5F0E062475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60477B-7EE0-41AE-862F-FFF52B8599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pPr>
              <a:defRPr/>
            </a:pPr>
            <a:fld id="{93D628C4-0CEC-4552-9881-47C86A3013EE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BC88D1-5E07-4A11-BDAB-5F6799466B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pPr>
              <a:defRPr/>
            </a:pPr>
            <a:fld id="{AE7FA486-573B-4FAE-8CEC-A981C59C98C3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EFE7EA-FE59-4384-BDFC-A7596878E5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AF530A-CD57-40FE-AAE1-1E9C85912CEF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96B042-6653-4513-85C8-2C8A6B80D0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FF5E9C-E2D5-4809-92C1-24BF5E9B8DA8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pPr>
              <a:defRPr/>
            </a:pPr>
            <a:fld id="{590ED10E-5327-4571-B13F-FA1DBB6F8E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BA5AD8A5-5B50-434B-91F2-D013D4DA67BE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pPr>
              <a:defRPr/>
            </a:pPr>
            <a:fld id="{69D6631B-B4C8-4EBF-A39A-D90B204758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52E64FD7-DB63-4137-87C1-E54167EA2B98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fld id="{E1BA209D-346D-4A82-888F-60F6B84788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7AF4C6-F885-4043-B967-5E65FB643C75}" type="slidenum">
              <a:rPr lang="x-non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fld id="{E1BA209D-346D-4A82-888F-60F6B84788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7AF4C6-F885-4043-B967-5E65FB643C75}" type="slidenum">
              <a:rPr lang="x-none" smtClean="0">
                <a:solidFill>
                  <a:srgbClr val="FBEEC9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BEEC9">
                  <a:shade val="90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mailto:tina.gewis@nrc.no" TargetMode="External"/><Relationship Id="rId5" Type="http://schemas.openxmlformats.org/officeDocument/2006/relationships/hyperlink" Target="http://www.nrc.no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NRC_ENG_logo_left.pdf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r="67611"/>
          <a:stretch>
            <a:fillRect/>
          </a:stretch>
        </p:blipFill>
        <p:spPr>
          <a:xfrm>
            <a:off x="152400" y="-685801"/>
            <a:ext cx="1447800" cy="3411761"/>
          </a:xfrm>
          <a:prstGeom prst="rect">
            <a:avLst/>
          </a:prstGeom>
          <a:effectLst>
            <a:outerShdw blurRad="101600" dist="50800" dir="2700000">
              <a:srgbClr val="000000">
                <a:alpha val="52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4343400" y="6400800"/>
            <a:ext cx="5562600" cy="307777"/>
          </a:xfrm>
          <a:prstGeom prst="rect">
            <a:avLst/>
          </a:prstGeom>
          <a:noFill/>
          <a:effectLst>
            <a:outerShdw blurRad="73025" dist="12700" dir="270000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b="1" cap="small" dirty="0" smtClean="0">
                <a:latin typeface="Gill Sans MT" pitchFamily="34" charset="0"/>
                <a:cs typeface="Arial" pitchFamily="34" charset="0"/>
              </a:rPr>
              <a:t>Beirut, 19 December 2016</a:t>
            </a:r>
            <a:endParaRPr lang="en-US" sz="1400" b="1" cap="small" dirty="0">
              <a:latin typeface="Gill Sans MT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1447800"/>
            <a:ext cx="5562600" cy="461665"/>
          </a:xfrm>
          <a:prstGeom prst="rect">
            <a:avLst/>
          </a:prstGeom>
          <a:noFill/>
          <a:effectLst>
            <a:outerShdw blurRad="73025" dist="12700" dir="270000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effectLst>
                  <a:outerShdw blurRad="50800" dist="12700" dir="2700000">
                    <a:srgbClr val="000000"/>
                  </a:outerShdw>
                </a:effectLst>
                <a:latin typeface="Arial"/>
                <a:cs typeface="Arial"/>
              </a:rPr>
              <a:t>NORWEGIAN</a:t>
            </a:r>
          </a:p>
          <a:p>
            <a:r>
              <a:rPr lang="en-US" sz="1200" b="1" dirty="0" smtClean="0">
                <a:effectLst>
                  <a:outerShdw blurRad="50800" dist="12700" dir="2700000">
                    <a:srgbClr val="000000"/>
                  </a:outerShdw>
                </a:effectLst>
                <a:latin typeface="Arial"/>
                <a:cs typeface="Arial"/>
              </a:rPr>
              <a:t>REFUGEE COUNCIL</a:t>
            </a:r>
            <a:endParaRPr lang="en-US" sz="1200" b="1" dirty="0">
              <a:effectLst>
                <a:outerShdw blurRad="50800" dist="12700" dir="2700000">
                  <a:srgbClr val="000000"/>
                </a:outerShdw>
              </a:effectLst>
              <a:latin typeface="Arial"/>
              <a:cs typeface="Arial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10800000">
            <a:off x="304800" y="6553200"/>
            <a:ext cx="3962397" cy="0"/>
          </a:xfrm>
          <a:prstGeom prst="line">
            <a:avLst/>
          </a:prstGeom>
          <a:ln w="82550" cap="rnd">
            <a:solidFill>
              <a:srgbClr val="FC6A1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04800" y="2133600"/>
            <a:ext cx="8229600" cy="3477875"/>
          </a:xfrm>
          <a:prstGeom prst="rect">
            <a:avLst/>
          </a:prstGeom>
          <a:noFill/>
          <a:effectLst>
            <a:outerShdw blurRad="73025" dist="12700" dir="270000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endParaRPr lang="en-US" sz="4800" b="1" cap="small" dirty="0" smtClean="0">
              <a:solidFill>
                <a:srgbClr val="FF6600"/>
              </a:solidFill>
              <a:latin typeface="Gill Sans MT" pitchFamily="34" charset="0"/>
              <a:cs typeface="Arial" pitchFamily="34" charset="0"/>
            </a:endParaRPr>
          </a:p>
          <a:p>
            <a:r>
              <a:rPr lang="en-US" sz="4800" b="1" cap="small" dirty="0" smtClean="0">
                <a:solidFill>
                  <a:srgbClr val="FF6600"/>
                </a:solidFill>
                <a:latin typeface="Gill Sans MT" pitchFamily="34" charset="0"/>
                <a:cs typeface="Arial" pitchFamily="34" charset="0"/>
              </a:rPr>
              <a:t>Assisting Refugees in Lebanon with Civil Status Registration</a:t>
            </a:r>
          </a:p>
          <a:p>
            <a:endParaRPr lang="en-US" sz="2800" b="1" cap="small" dirty="0" smtClean="0">
              <a:latin typeface="Gill Sans MT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16764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000" b="1" dirty="0" smtClean="0">
                <a:solidFill>
                  <a:srgbClr val="FF7B21"/>
                </a:solidFill>
                <a:latin typeface="Gill Sans MT" pitchFamily="34" charset="0"/>
              </a:rPr>
              <a:t/>
            </a:r>
            <a:br>
              <a:rPr lang="en-US" sz="3000" b="1" dirty="0" smtClean="0">
                <a:solidFill>
                  <a:srgbClr val="FF7B21"/>
                </a:solidFill>
                <a:latin typeface="Gill Sans MT" pitchFamily="34" charset="0"/>
              </a:rPr>
            </a:br>
            <a:r>
              <a:rPr lang="en-US" sz="3000" b="1" dirty="0" smtClean="0">
                <a:solidFill>
                  <a:srgbClr val="FF7B21"/>
                </a:solidFill>
                <a:latin typeface="Gill Sans MT" pitchFamily="34" charset="0"/>
              </a:rPr>
              <a:t/>
            </a:r>
            <a:br>
              <a:rPr lang="en-US" sz="3000" b="1" dirty="0" smtClean="0">
                <a:solidFill>
                  <a:srgbClr val="FF7B21"/>
                </a:solidFill>
                <a:latin typeface="Gill Sans MT" pitchFamily="34" charset="0"/>
              </a:rPr>
            </a:br>
            <a:r>
              <a:rPr lang="en-US" sz="3000" b="1" dirty="0" smtClean="0">
                <a:solidFill>
                  <a:srgbClr val="FF7B21"/>
                </a:solidFill>
                <a:latin typeface="Gill Sans MT" pitchFamily="34" charset="0"/>
              </a:rPr>
              <a:t/>
            </a:r>
            <a:br>
              <a:rPr lang="en-US" sz="3000" b="1" dirty="0" smtClean="0">
                <a:solidFill>
                  <a:srgbClr val="FF7B21"/>
                </a:solidFill>
                <a:latin typeface="Gill Sans MT" pitchFamily="34" charset="0"/>
              </a:rPr>
            </a:br>
            <a:r>
              <a:rPr lang="en-US" sz="3000" b="1" dirty="0" smtClean="0">
                <a:solidFill>
                  <a:srgbClr val="FF7B21"/>
                </a:solidFill>
                <a:latin typeface="Gill Sans MT" pitchFamily="34" charset="0"/>
              </a:rPr>
              <a:t/>
            </a:r>
            <a:br>
              <a:rPr lang="en-US" sz="3000" b="1" dirty="0" smtClean="0">
                <a:solidFill>
                  <a:srgbClr val="FF7B21"/>
                </a:solidFill>
                <a:latin typeface="Gill Sans MT" pitchFamily="34" charset="0"/>
              </a:rPr>
            </a:br>
            <a:r>
              <a:rPr lang="en-US" sz="3000" b="1" dirty="0" smtClean="0">
                <a:solidFill>
                  <a:srgbClr val="FF7B21"/>
                </a:solidFill>
                <a:latin typeface="Gill Sans MT" pitchFamily="34" charset="0"/>
              </a:rPr>
              <a:t/>
            </a:r>
            <a:br>
              <a:rPr lang="en-US" sz="3000" b="1" dirty="0" smtClean="0">
                <a:solidFill>
                  <a:srgbClr val="FF7B21"/>
                </a:solidFill>
                <a:latin typeface="Gill Sans MT" pitchFamily="34" charset="0"/>
              </a:rPr>
            </a:br>
            <a:r>
              <a:rPr lang="en-US" sz="3000" b="1" dirty="0" smtClean="0">
                <a:solidFill>
                  <a:srgbClr val="FF7B21"/>
                </a:solidFill>
                <a:latin typeface="Gill Sans MT" pitchFamily="34" charset="0"/>
              </a:rPr>
              <a:t/>
            </a:r>
            <a:br>
              <a:rPr lang="en-US" sz="3000" b="1" dirty="0" smtClean="0">
                <a:solidFill>
                  <a:srgbClr val="FF7B21"/>
                </a:solidFill>
                <a:latin typeface="Gill Sans MT" pitchFamily="34" charset="0"/>
              </a:rPr>
            </a:br>
            <a:r>
              <a:rPr lang="en-US" sz="3000" b="1" dirty="0" smtClean="0">
                <a:solidFill>
                  <a:srgbClr val="FF7B21"/>
                </a:solidFill>
                <a:latin typeface="Gill Sans MT" pitchFamily="34" charset="0"/>
              </a:rPr>
              <a:t/>
            </a:r>
            <a:br>
              <a:rPr lang="en-US" sz="3000" b="1" dirty="0" smtClean="0">
                <a:solidFill>
                  <a:srgbClr val="FF7B21"/>
                </a:solidFill>
                <a:latin typeface="Gill Sans MT" pitchFamily="34" charset="0"/>
              </a:rPr>
            </a:br>
            <a:r>
              <a:rPr lang="en-US" sz="3300" b="1" dirty="0" smtClean="0">
                <a:solidFill>
                  <a:srgbClr val="FF7B21"/>
                </a:solidFill>
                <a:latin typeface="+mn-lt"/>
              </a:rPr>
              <a:t>Syrian Refugees in Lebanon</a:t>
            </a:r>
            <a:endParaRPr lang="en-US" sz="3300" b="1" dirty="0">
              <a:solidFill>
                <a:srgbClr val="FF7B21"/>
              </a:solidFill>
              <a:latin typeface="+mn-lt"/>
            </a:endParaRPr>
          </a:p>
        </p:txBody>
      </p:sp>
      <p:grpSp>
        <p:nvGrpSpPr>
          <p:cNvPr id="2" name="Group 10"/>
          <p:cNvGrpSpPr/>
          <p:nvPr/>
        </p:nvGrpSpPr>
        <p:grpSpPr>
          <a:xfrm>
            <a:off x="7315200" y="304800"/>
            <a:ext cx="1524000" cy="533400"/>
            <a:chOff x="381000" y="1143000"/>
            <a:chExt cx="1524000" cy="533400"/>
          </a:xfrm>
        </p:grpSpPr>
        <p:pic>
          <p:nvPicPr>
            <p:cNvPr id="12" name="Picture 11" descr="NRC_ENG_logo_left.pdf"/>
            <p:cNvPicPr>
              <a:picLocks noChangeAspect="1"/>
            </p:cNvPicPr>
            <p:nvPr/>
          </p:nvPicPr>
          <p:blipFill>
            <a:blip r:embed="rId3" cstate="print">
              <a:lum contrast="30000"/>
            </a:blip>
            <a:srcRect l="9541" t="56250" r="67611"/>
            <a:stretch>
              <a:fillRect/>
            </a:stretch>
          </p:blipFill>
          <p:spPr>
            <a:xfrm>
              <a:off x="381000" y="1143000"/>
              <a:ext cx="364974" cy="533400"/>
            </a:xfrm>
            <a:prstGeom prst="rect">
              <a:avLst/>
            </a:prstGeom>
            <a:effectLst>
              <a:outerShdw blurRad="101600" dist="50800" dir="2700000">
                <a:srgbClr val="000000">
                  <a:alpha val="52000"/>
                </a:srgbClr>
              </a:outerShdw>
            </a:effectLst>
          </p:spPr>
        </p:pic>
        <p:sp>
          <p:nvSpPr>
            <p:cNvPr id="13" name="Rectangle 12"/>
            <p:cNvSpPr/>
            <p:nvPr/>
          </p:nvSpPr>
          <p:spPr>
            <a:xfrm>
              <a:off x="685800" y="1185446"/>
              <a:ext cx="12192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b="1" dirty="0" smtClean="0">
                  <a:effectLst>
                    <a:outerShdw blurRad="50800" dist="12700" dir="2700000">
                      <a:srgbClr val="000000"/>
                    </a:outerShdw>
                  </a:effectLst>
                  <a:latin typeface="Arial"/>
                  <a:cs typeface="Arial"/>
                </a:rPr>
                <a:t>NORWEGIAN</a:t>
              </a:r>
            </a:p>
            <a:p>
              <a:r>
                <a:rPr lang="en-US" sz="800" b="1" dirty="0" smtClean="0">
                  <a:effectLst>
                    <a:outerShdw blurRad="50800" dist="12700" dir="2700000">
                      <a:srgbClr val="000000"/>
                    </a:outerShdw>
                  </a:effectLst>
                  <a:latin typeface="Arial"/>
                  <a:cs typeface="Arial"/>
                </a:rPr>
                <a:t>REFUGEE COUNCIL</a:t>
              </a:r>
              <a:endParaRPr lang="en-US" sz="800" b="1" dirty="0">
                <a:effectLst>
                  <a:outerShdw blurRad="50800" dist="12700" dir="2700000">
                    <a:srgbClr val="000000"/>
                  </a:outerShdw>
                </a:effectLst>
                <a:latin typeface="Arial"/>
                <a:cs typeface="Arial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09600" y="1524000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 smtClean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z="2000" dirty="0" smtClean="0"/>
          </a:p>
          <a:p>
            <a:pPr>
              <a:buFont typeface="Wingdings" pitchFamily="2" charset="2"/>
              <a:buChar char="Ø"/>
            </a:pPr>
            <a:endParaRPr lang="en-US" sz="2000" dirty="0" smtClean="0"/>
          </a:p>
          <a:p>
            <a:pPr>
              <a:buFont typeface="Wingdings" pitchFamily="2" charset="2"/>
              <a:buChar char="Ø"/>
            </a:pPr>
            <a:endParaRPr lang="en-US" sz="20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838200" y="1828800"/>
            <a:ext cx="7620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charset="2"/>
              <a:buChar char="Ø"/>
            </a:pPr>
            <a:r>
              <a:rPr lang="en-US" sz="2400" b="1" dirty="0" smtClean="0"/>
              <a:t>1,017,433 </a:t>
            </a:r>
            <a:r>
              <a:rPr lang="en-US" sz="2400" b="1" dirty="0" smtClean="0"/>
              <a:t>registered with </a:t>
            </a:r>
            <a:r>
              <a:rPr lang="en-US" sz="2400" b="1" dirty="0" smtClean="0"/>
              <a:t>UNHCR (Sept 2016)</a:t>
            </a:r>
            <a:endParaRPr lang="en-US" sz="2400" b="1" dirty="0" smtClean="0"/>
          </a:p>
          <a:p>
            <a:pPr marL="342900" indent="-342900" algn="just">
              <a:buFont typeface="Wingdings" charset="2"/>
              <a:buChar char="Ø"/>
            </a:pPr>
            <a:r>
              <a:rPr lang="en-US" sz="2400" b="1" dirty="0" err="1" smtClean="0"/>
              <a:t>Govt</a:t>
            </a:r>
            <a:r>
              <a:rPr lang="en-US" sz="2400" b="1" dirty="0" smtClean="0"/>
              <a:t> of Lebanon estimates: 1,5 </a:t>
            </a:r>
            <a:r>
              <a:rPr lang="en-US" sz="2400" b="1" dirty="0" err="1" smtClean="0"/>
              <a:t>mio</a:t>
            </a:r>
            <a:endParaRPr lang="en-US" sz="2400" b="1" dirty="0" smtClean="0"/>
          </a:p>
          <a:p>
            <a:pPr marL="342900" indent="-342900" algn="just">
              <a:buFont typeface="Wingdings" charset="2"/>
              <a:buChar char="Ø"/>
            </a:pPr>
            <a:r>
              <a:rPr lang="en-US" sz="2400" b="1" dirty="0" smtClean="0"/>
              <a:t>Scattered across </a:t>
            </a:r>
            <a:r>
              <a:rPr lang="en-US" sz="2400" b="1" dirty="0" smtClean="0"/>
              <a:t>some 4,000 </a:t>
            </a:r>
            <a:r>
              <a:rPr lang="en-US" sz="2400" b="1" dirty="0" smtClean="0"/>
              <a:t>informal tented settlements, and within host communities, ‘no-camp policy’</a:t>
            </a:r>
          </a:p>
          <a:p>
            <a:pPr marL="342900" indent="-342900" algn="just">
              <a:buFont typeface="Wingdings" charset="2"/>
              <a:buChar char="Ø"/>
            </a:pPr>
            <a:r>
              <a:rPr lang="en-US" sz="2400" b="1" dirty="0" smtClean="0"/>
              <a:t>Growing portion of Syrian refugees without legal stay</a:t>
            </a:r>
            <a:endParaRPr lang="en-US" sz="2400" dirty="0"/>
          </a:p>
          <a:p>
            <a:pPr algn="just"/>
            <a:endParaRPr lang="en-US" sz="2800" b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000" b="1" dirty="0" smtClean="0">
                <a:solidFill>
                  <a:srgbClr val="FF7B21"/>
                </a:solidFill>
                <a:latin typeface="Gill Sans MT" pitchFamily="34" charset="0"/>
              </a:rPr>
              <a:t/>
            </a:r>
            <a:br>
              <a:rPr lang="en-US" sz="3000" b="1" dirty="0" smtClean="0">
                <a:solidFill>
                  <a:srgbClr val="FF7B21"/>
                </a:solidFill>
                <a:latin typeface="Gill Sans MT" pitchFamily="34" charset="0"/>
              </a:rPr>
            </a:br>
            <a:r>
              <a:rPr lang="en-US" sz="3000" b="1" dirty="0" smtClean="0">
                <a:solidFill>
                  <a:srgbClr val="FF7B21"/>
                </a:solidFill>
                <a:latin typeface="Gill Sans MT" pitchFamily="34" charset="0"/>
              </a:rPr>
              <a:t/>
            </a:r>
            <a:br>
              <a:rPr lang="en-US" sz="3000" b="1" dirty="0" smtClean="0">
                <a:solidFill>
                  <a:srgbClr val="FF7B21"/>
                </a:solidFill>
                <a:latin typeface="Gill Sans MT" pitchFamily="34" charset="0"/>
              </a:rPr>
            </a:br>
            <a:r>
              <a:rPr lang="en-US" sz="3000" b="1" dirty="0" smtClean="0">
                <a:solidFill>
                  <a:srgbClr val="FF7B21"/>
                </a:solidFill>
                <a:latin typeface="Gill Sans MT" pitchFamily="34" charset="0"/>
              </a:rPr>
              <a:t/>
            </a:r>
            <a:br>
              <a:rPr lang="en-US" sz="3000" b="1" dirty="0" smtClean="0">
                <a:solidFill>
                  <a:srgbClr val="FF7B21"/>
                </a:solidFill>
                <a:latin typeface="Gill Sans MT" pitchFamily="34" charset="0"/>
              </a:rPr>
            </a:br>
            <a:r>
              <a:rPr lang="en-US" sz="3000" b="1" dirty="0" smtClean="0">
                <a:solidFill>
                  <a:srgbClr val="FF7B21"/>
                </a:solidFill>
                <a:latin typeface="Gill Sans MT" pitchFamily="34" charset="0"/>
              </a:rPr>
              <a:t/>
            </a:r>
            <a:br>
              <a:rPr lang="en-US" sz="3000" b="1" dirty="0" smtClean="0">
                <a:solidFill>
                  <a:srgbClr val="FF7B21"/>
                </a:solidFill>
                <a:latin typeface="Gill Sans MT" pitchFamily="34" charset="0"/>
              </a:rPr>
            </a:br>
            <a:r>
              <a:rPr lang="en-US" sz="3000" b="1" dirty="0" smtClean="0">
                <a:solidFill>
                  <a:srgbClr val="FF7B21"/>
                </a:solidFill>
                <a:latin typeface="Gill Sans MT" pitchFamily="34" charset="0"/>
              </a:rPr>
              <a:t/>
            </a:r>
            <a:br>
              <a:rPr lang="en-US" sz="3000" b="1" dirty="0" smtClean="0">
                <a:solidFill>
                  <a:srgbClr val="FF7B21"/>
                </a:solidFill>
                <a:latin typeface="Gill Sans MT" pitchFamily="34" charset="0"/>
              </a:rPr>
            </a:br>
            <a:r>
              <a:rPr lang="en-US" sz="3000" b="1" dirty="0" smtClean="0">
                <a:solidFill>
                  <a:srgbClr val="FF7B21"/>
                </a:solidFill>
                <a:latin typeface="Gill Sans MT" pitchFamily="34" charset="0"/>
              </a:rPr>
              <a:t/>
            </a:r>
            <a:br>
              <a:rPr lang="en-US" sz="3000" b="1" dirty="0" smtClean="0">
                <a:solidFill>
                  <a:srgbClr val="FF7B21"/>
                </a:solidFill>
                <a:latin typeface="Gill Sans MT" pitchFamily="34" charset="0"/>
              </a:rPr>
            </a:br>
            <a:r>
              <a:rPr lang="en-US" sz="3000" b="1" dirty="0" smtClean="0">
                <a:solidFill>
                  <a:srgbClr val="FF7B21"/>
                </a:solidFill>
                <a:latin typeface="+mn-lt"/>
              </a:rPr>
              <a:t/>
            </a:r>
            <a:br>
              <a:rPr lang="en-US" sz="3000" b="1" dirty="0" smtClean="0">
                <a:solidFill>
                  <a:srgbClr val="FF7B21"/>
                </a:solidFill>
                <a:latin typeface="+mn-lt"/>
              </a:rPr>
            </a:br>
            <a:r>
              <a:rPr lang="en-US" sz="3000" b="1" dirty="0" smtClean="0">
                <a:solidFill>
                  <a:srgbClr val="FF7B21"/>
                </a:solidFill>
                <a:latin typeface="+mn-lt"/>
              </a:rPr>
              <a:t>NRC’s </a:t>
            </a:r>
            <a:r>
              <a:rPr lang="en-US" sz="3300" b="1" dirty="0" smtClean="0">
                <a:solidFill>
                  <a:srgbClr val="FF7B21"/>
                </a:solidFill>
                <a:latin typeface="+mn-lt"/>
              </a:rPr>
              <a:t>Information, Counseling and Legal Assistance program in Lebanon</a:t>
            </a:r>
            <a:endParaRPr lang="en-US" sz="3300" b="1" dirty="0">
              <a:solidFill>
                <a:srgbClr val="FF7B21"/>
              </a:solidFill>
              <a:latin typeface="+mn-lt"/>
            </a:endParaRPr>
          </a:p>
        </p:txBody>
      </p:sp>
      <p:grpSp>
        <p:nvGrpSpPr>
          <p:cNvPr id="2" name="Group 10"/>
          <p:cNvGrpSpPr/>
          <p:nvPr/>
        </p:nvGrpSpPr>
        <p:grpSpPr>
          <a:xfrm>
            <a:off x="7315200" y="304800"/>
            <a:ext cx="1524000" cy="533400"/>
            <a:chOff x="381000" y="1143000"/>
            <a:chExt cx="1524000" cy="533400"/>
          </a:xfrm>
        </p:grpSpPr>
        <p:pic>
          <p:nvPicPr>
            <p:cNvPr id="12" name="Picture 11" descr="NRC_ENG_logo_left.pdf"/>
            <p:cNvPicPr>
              <a:picLocks noChangeAspect="1"/>
            </p:cNvPicPr>
            <p:nvPr/>
          </p:nvPicPr>
          <p:blipFill>
            <a:blip r:embed="rId3" cstate="print">
              <a:lum contrast="30000"/>
            </a:blip>
            <a:srcRect l="9541" t="56250" r="67611"/>
            <a:stretch>
              <a:fillRect/>
            </a:stretch>
          </p:blipFill>
          <p:spPr>
            <a:xfrm>
              <a:off x="381000" y="1143000"/>
              <a:ext cx="364974" cy="533400"/>
            </a:xfrm>
            <a:prstGeom prst="rect">
              <a:avLst/>
            </a:prstGeom>
            <a:effectLst>
              <a:outerShdw blurRad="101600" dist="50800" dir="2700000">
                <a:srgbClr val="000000">
                  <a:alpha val="52000"/>
                </a:srgbClr>
              </a:outerShdw>
            </a:effectLst>
          </p:spPr>
        </p:pic>
        <p:sp>
          <p:nvSpPr>
            <p:cNvPr id="13" name="Rectangle 12"/>
            <p:cNvSpPr/>
            <p:nvPr/>
          </p:nvSpPr>
          <p:spPr>
            <a:xfrm>
              <a:off x="685800" y="1185446"/>
              <a:ext cx="12192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b="1" dirty="0" smtClean="0">
                  <a:effectLst>
                    <a:outerShdw blurRad="50800" dist="12700" dir="2700000">
                      <a:srgbClr val="000000"/>
                    </a:outerShdw>
                  </a:effectLst>
                  <a:latin typeface="Arial"/>
                  <a:cs typeface="Arial"/>
                </a:rPr>
                <a:t>NORWEGIAN</a:t>
              </a:r>
            </a:p>
            <a:p>
              <a:r>
                <a:rPr lang="en-US" sz="800" b="1" dirty="0" smtClean="0">
                  <a:effectLst>
                    <a:outerShdw blurRad="50800" dist="12700" dir="2700000">
                      <a:srgbClr val="000000"/>
                    </a:outerShdw>
                  </a:effectLst>
                  <a:latin typeface="Arial"/>
                  <a:cs typeface="Arial"/>
                </a:rPr>
                <a:t>REFUGEE COUNCIL</a:t>
              </a:r>
              <a:endParaRPr lang="en-US" sz="800" b="1" dirty="0">
                <a:effectLst>
                  <a:outerShdw blurRad="50800" dist="12700" dir="2700000">
                    <a:srgbClr val="000000"/>
                  </a:outerShdw>
                </a:effectLst>
                <a:latin typeface="Arial"/>
                <a:cs typeface="Arial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09600" y="1396536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 smtClean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z="2000" dirty="0" smtClean="0"/>
          </a:p>
          <a:p>
            <a:pPr>
              <a:buFont typeface="Wingdings" pitchFamily="2" charset="2"/>
              <a:buChar char="Ø"/>
            </a:pPr>
            <a:endParaRPr lang="en-US" sz="2000" dirty="0" smtClean="0"/>
          </a:p>
          <a:p>
            <a:pPr>
              <a:buFont typeface="Wingdings" pitchFamily="2" charset="2"/>
              <a:buChar char="Ø"/>
            </a:pPr>
            <a:endParaRPr lang="en-US" sz="2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609600" y="2101728"/>
            <a:ext cx="7239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dirty="0"/>
              <a:t> </a:t>
            </a:r>
            <a:r>
              <a:rPr lang="en-US" sz="2400" dirty="0" smtClean="0"/>
              <a:t>established in 2012, country-wide assistance through community centers, legal clinics, mobile clinics/courts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/>
              <a:t> </a:t>
            </a:r>
            <a:r>
              <a:rPr lang="en-US" sz="2400" dirty="0" smtClean="0"/>
              <a:t>Syrian </a:t>
            </a:r>
            <a:r>
              <a:rPr lang="en-US" sz="2400" dirty="0" smtClean="0"/>
              <a:t>refugees assisted on civil documentation </a:t>
            </a:r>
            <a:r>
              <a:rPr lang="en-US" sz="2400" dirty="0" smtClean="0"/>
              <a:t>issues in 2015-16: </a:t>
            </a:r>
            <a:br>
              <a:rPr lang="en-US" sz="2400" dirty="0" smtClean="0"/>
            </a:br>
            <a:r>
              <a:rPr lang="en-US" sz="2400" dirty="0" smtClean="0"/>
              <a:t>info sessions – 279,737, counseling 29,226, </a:t>
            </a:r>
            <a:r>
              <a:rPr lang="en-US" sz="2400" dirty="0" smtClean="0"/>
              <a:t>legal </a:t>
            </a:r>
            <a:r>
              <a:rPr lang="en-US" sz="2400" dirty="0" smtClean="0"/>
              <a:t>representation – 6,345</a:t>
            </a:r>
            <a:endParaRPr lang="en-US" sz="2400" dirty="0"/>
          </a:p>
          <a:p>
            <a:pPr algn="just">
              <a:buFont typeface="Wingdings" pitchFamily="2" charset="2"/>
              <a:buChar char="Ø"/>
            </a:pPr>
            <a:r>
              <a:rPr lang="en-US" sz="2400" dirty="0"/>
              <a:t> </a:t>
            </a:r>
            <a:r>
              <a:rPr lang="en-US" sz="2400" dirty="0" smtClean="0"/>
              <a:t>main caseload: birth and marriage registration, but also death/divorce </a:t>
            </a:r>
            <a:r>
              <a:rPr lang="en-US" sz="2400" dirty="0" smtClean="0"/>
              <a:t>registration; housing, land and property; legal stay;</a:t>
            </a:r>
            <a:endParaRPr lang="en-US" sz="2400" dirty="0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FF6600"/>
                </a:solidFill>
              </a:rPr>
              <a:t>Highlights on Birth Registration Procedure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2800" b="1" dirty="0" smtClean="0"/>
              <a:t>Importance</a:t>
            </a:r>
            <a:r>
              <a:rPr lang="en-US" sz="2800" dirty="0" smtClean="0"/>
              <a:t> – (1) evidence of relationship between baby and parents; (2) assists with obtaining Syrian ID for the baby when parents will voluntarily return to Syria; (3) helps to register the baby with UNHCR to access services; (4) reduces risk of statelessness.</a:t>
            </a:r>
            <a:endParaRPr lang="en-GB" sz="2800" dirty="0" smtClean="0"/>
          </a:p>
          <a:p>
            <a:pPr algn="just">
              <a:buFont typeface="Wingdings" pitchFamily="2" charset="2"/>
              <a:buChar char="q"/>
            </a:pPr>
            <a:endParaRPr lang="en-GB" sz="2800" dirty="0" smtClean="0"/>
          </a:p>
          <a:p>
            <a:pPr algn="just">
              <a:buFont typeface="Wingdings" pitchFamily="2" charset="2"/>
              <a:buChar char="q"/>
            </a:pPr>
            <a:r>
              <a:rPr lang="en-GB" sz="2800" dirty="0" smtClean="0"/>
              <a:t>The procedure consists of 3 main steps :</a:t>
            </a:r>
          </a:p>
          <a:p>
            <a:pPr algn="just">
              <a:buNone/>
            </a:pPr>
            <a:endParaRPr lang="en-GB" sz="28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GB" sz="2800" dirty="0" smtClean="0"/>
              <a:t>Obtaining the birth notification from the hospital or midwife.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GB" sz="2800" dirty="0" smtClean="0"/>
              <a:t>Obtaining the birth certificate from the Mukhtar.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GB" sz="2800" dirty="0" smtClean="0"/>
              <a:t>Registering the Birth certificate at the Personal Status </a:t>
            </a:r>
            <a:r>
              <a:rPr lang="en-GB" sz="2800" dirty="0"/>
              <a:t>D</a:t>
            </a:r>
            <a:r>
              <a:rPr lang="en-GB" sz="2800" dirty="0" smtClean="0"/>
              <a:t>epartment ((a) </a:t>
            </a:r>
            <a:r>
              <a:rPr lang="en-GB" sz="2800" dirty="0" err="1" smtClean="0"/>
              <a:t>Nofous</a:t>
            </a:r>
            <a:r>
              <a:rPr lang="en-GB" sz="2800" dirty="0" smtClean="0"/>
              <a:t> and (b) the Foreigner’s Registry).</a:t>
            </a:r>
          </a:p>
          <a:p>
            <a:pPr algn="just">
              <a:buFont typeface="Wingdings" pitchFamily="2" charset="2"/>
              <a:buChar char="Ø"/>
            </a:pPr>
            <a:endParaRPr lang="en-GB" sz="2800" dirty="0" smtClean="0"/>
          </a:p>
          <a:p>
            <a:pPr algn="just">
              <a:buFont typeface="Wingdings" pitchFamily="2" charset="2"/>
              <a:buChar char="q"/>
            </a:pPr>
            <a:r>
              <a:rPr lang="en-US" sz="2800" dirty="0" smtClean="0"/>
              <a:t>Steps 1, 2 and 3(a) should be completed within one year. After this time it will only be possible to register the birth through a costly/lengthy court procedure.</a:t>
            </a:r>
          </a:p>
          <a:p>
            <a:pPr algn="just">
              <a:buFont typeface="Wingdings" pitchFamily="2" charset="2"/>
              <a:buChar char="q"/>
            </a:pPr>
            <a:endParaRPr lang="en-GB" sz="2800" dirty="0" smtClean="0"/>
          </a:p>
          <a:p>
            <a:pPr algn="just">
              <a:buFont typeface="Wingdings" pitchFamily="2" charset="2"/>
              <a:buChar char="Ø"/>
            </a:pPr>
            <a:endParaRPr lang="en-GB" sz="28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n-US" b="1" dirty="0" smtClean="0">
                <a:solidFill>
                  <a:srgbClr val="FC6A10"/>
                </a:solidFill>
              </a:rPr>
              <a:t>Highlights on Birth Registration Procedure</a:t>
            </a:r>
            <a:endParaRPr lang="en-US" b="1" dirty="0">
              <a:solidFill>
                <a:srgbClr val="FC6A1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2400" dirty="0" smtClean="0"/>
              <a:t>Steps 1 and 2 of the birth registration procedure, namely obtaining (1) the birth notification; and (2) the birth certificate, can be achieved in most cases.</a:t>
            </a:r>
          </a:p>
          <a:p>
            <a:pPr algn="just"/>
            <a:endParaRPr lang="en-US" sz="2400" dirty="0" smtClean="0"/>
          </a:p>
          <a:p>
            <a:pPr algn="just">
              <a:buFont typeface="Wingdings" pitchFamily="2" charset="2"/>
              <a:buChar char="q"/>
            </a:pPr>
            <a:r>
              <a:rPr lang="en-US" sz="2400" dirty="0" smtClean="0"/>
              <a:t>Those who do not have legal entry and residency visa are advised not to approach foreigner’s registry for birth registration as they risk having their cases referred to General Security. </a:t>
            </a:r>
            <a:endParaRPr lang="en-US" sz="2400" dirty="0"/>
          </a:p>
          <a:p>
            <a:pPr marL="0" indent="0" algn="just">
              <a:buNone/>
            </a:pPr>
            <a:endParaRPr lang="en-US" sz="2800" dirty="0" smtClean="0"/>
          </a:p>
          <a:p>
            <a:pPr marL="0" indent="0" algn="just">
              <a:buNone/>
            </a:pPr>
            <a:endParaRPr lang="en-US" sz="2800" dirty="0" smtClean="0"/>
          </a:p>
          <a:p>
            <a:pPr algn="just"/>
            <a:endParaRPr lang="en-GB" dirty="0" smtClean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557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161010_birth_refugees.pdf"/>
          <p:cNvPicPr preferRelativeResize="0"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203" r="-59203"/>
          <a:stretch>
            <a:fillRect/>
          </a:stretch>
        </p:blipFill>
        <p:spPr>
          <a:xfrm>
            <a:off x="-446174" y="76200"/>
            <a:ext cx="10110049" cy="6553200"/>
          </a:xfrm>
        </p:spPr>
      </p:pic>
    </p:spTree>
    <p:extLst>
      <p:ext uri="{BB962C8B-B14F-4D97-AF65-F5344CB8AC3E}">
        <p14:creationId xmlns:p14="http://schemas.microsoft.com/office/powerpoint/2010/main" val="714774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47165"/>
            <a:ext cx="8229600" cy="1020227"/>
          </a:xfrm>
        </p:spPr>
        <p:txBody>
          <a:bodyPr>
            <a:normAutofit fontScale="90000"/>
          </a:bodyPr>
          <a:lstStyle/>
          <a:p>
            <a:r>
              <a:rPr lang="en-US" sz="3600" b="1" cap="small" dirty="0">
                <a:solidFill>
                  <a:srgbClr val="FC6A10"/>
                </a:solidFill>
                <a:latin typeface="+mn-lt"/>
              </a:rPr>
              <a:t>Challenges to Birth Registration for refugees </a:t>
            </a:r>
            <a:r>
              <a:rPr lang="en-US" sz="3636" b="1" cap="small" dirty="0">
                <a:solidFill>
                  <a:srgbClr val="FC6A10"/>
                </a:solidFill>
                <a:latin typeface="+mn-lt"/>
              </a:rPr>
              <a:t>from Syria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6638"/>
            <a:ext cx="8522811" cy="4039817"/>
          </a:xfrm>
        </p:spPr>
        <p:txBody>
          <a:bodyPr>
            <a:normAutofit fontScale="85000" lnSpcReduction="20000"/>
          </a:bodyPr>
          <a:lstStyle/>
          <a:p>
            <a:pPr marL="425059" indent="-425059">
              <a:lnSpc>
                <a:spcPct val="150000"/>
              </a:lnSpc>
            </a:pPr>
            <a:r>
              <a:rPr lang="en-US" sz="2479" dirty="0" smtClean="0"/>
              <a:t>Lack of residency visa/legal stay in Lebanon</a:t>
            </a:r>
          </a:p>
          <a:p>
            <a:pPr marL="425059" indent="-425059">
              <a:lnSpc>
                <a:spcPct val="150000"/>
              </a:lnSpc>
            </a:pPr>
            <a:r>
              <a:rPr lang="en-US" sz="2479" dirty="0" smtClean="0"/>
              <a:t>Lack of Documents </a:t>
            </a:r>
            <a:r>
              <a:rPr lang="en-US" sz="2479" dirty="0"/>
              <a:t>required for birth registration </a:t>
            </a:r>
            <a:r>
              <a:rPr lang="en-US" sz="2479" dirty="0" smtClean="0"/>
              <a:t>(e.g. marriage certificate)</a:t>
            </a:r>
            <a:endParaRPr lang="en-US" sz="2479" dirty="0"/>
          </a:p>
          <a:p>
            <a:pPr marL="425059" indent="-425059">
              <a:lnSpc>
                <a:spcPct val="150000"/>
              </a:lnSpc>
            </a:pPr>
            <a:r>
              <a:rPr lang="en-US" sz="2479" dirty="0" smtClean="0"/>
              <a:t>Lack </a:t>
            </a:r>
            <a:r>
              <a:rPr lang="en-US" sz="2479" dirty="0"/>
              <a:t>of financial </a:t>
            </a:r>
            <a:r>
              <a:rPr lang="en-US" sz="2479" dirty="0" smtClean="0"/>
              <a:t>means, limited freedom of movement</a:t>
            </a:r>
            <a:endParaRPr lang="en-US" sz="2479" dirty="0"/>
          </a:p>
          <a:p>
            <a:pPr marL="425059" indent="-425059">
              <a:lnSpc>
                <a:spcPct val="150000"/>
              </a:lnSpc>
            </a:pPr>
            <a:r>
              <a:rPr lang="en-US" sz="2479" dirty="0"/>
              <a:t>Birth delivery from an uncertified midwife</a:t>
            </a:r>
          </a:p>
          <a:p>
            <a:pPr marL="425059" indent="-425059">
              <a:lnSpc>
                <a:spcPct val="150000"/>
              </a:lnSpc>
            </a:pPr>
            <a:r>
              <a:rPr lang="en-US" sz="2479" dirty="0" smtClean="0"/>
              <a:t>Unregistered babies </a:t>
            </a:r>
            <a:r>
              <a:rPr lang="en-US" sz="2479" dirty="0"/>
              <a:t>over one year old who were born in Lebanon </a:t>
            </a:r>
          </a:p>
          <a:p>
            <a:pPr marL="425059" indent="-425059">
              <a:lnSpc>
                <a:spcPct val="150000"/>
              </a:lnSpc>
            </a:pPr>
            <a:r>
              <a:rPr lang="en-US" sz="2479" dirty="0" smtClean="0"/>
              <a:t>Babies </a:t>
            </a:r>
            <a:r>
              <a:rPr lang="en-US" sz="2479" dirty="0"/>
              <a:t>born in Syria who have not been registered before coming to Lebanon </a:t>
            </a:r>
            <a:endParaRPr lang="en-US" sz="2479" dirty="0" smtClean="0"/>
          </a:p>
          <a:p>
            <a:pPr marL="425059" indent="-425059">
              <a:lnSpc>
                <a:spcPct val="150000"/>
              </a:lnSpc>
            </a:pPr>
            <a:r>
              <a:rPr lang="en-US" sz="2479" dirty="0" smtClean="0"/>
              <a:t>Inconsistent practices amongst </a:t>
            </a:r>
            <a:r>
              <a:rPr lang="en-US" sz="2479" dirty="0" err="1" smtClean="0"/>
              <a:t>mukhtars</a:t>
            </a:r>
            <a:r>
              <a:rPr lang="en-US" sz="2479" dirty="0" smtClean="0"/>
              <a:t> / </a:t>
            </a:r>
            <a:r>
              <a:rPr lang="en-US" sz="2479" dirty="0" err="1" smtClean="0"/>
              <a:t>nofous</a:t>
            </a:r>
            <a:r>
              <a:rPr lang="en-US" sz="2479" dirty="0" smtClean="0"/>
              <a:t> offices</a:t>
            </a:r>
            <a:endParaRPr lang="en-US" sz="2479" dirty="0"/>
          </a:p>
          <a:p>
            <a:endParaRPr lang="en-US" sz="3471" b="1" dirty="0"/>
          </a:p>
          <a:p>
            <a:endParaRPr lang="en-US" sz="3471" b="1" dirty="0"/>
          </a:p>
          <a:p>
            <a:endParaRPr lang="en-US" sz="3306" b="1" i="1" dirty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0336" y="368318"/>
            <a:ext cx="2083665" cy="57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21195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NRC_ENG_logo_left.pdf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r="67611"/>
          <a:stretch>
            <a:fillRect/>
          </a:stretch>
        </p:blipFill>
        <p:spPr>
          <a:xfrm>
            <a:off x="152400" y="-685800"/>
            <a:ext cx="851512" cy="2006600"/>
          </a:xfrm>
          <a:prstGeom prst="rect">
            <a:avLst/>
          </a:prstGeom>
          <a:effectLst>
            <a:outerShdw blurRad="101600" dist="50800" dir="2700000">
              <a:srgbClr val="000000">
                <a:alpha val="52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066800" y="533400"/>
            <a:ext cx="5562600" cy="461665"/>
          </a:xfrm>
          <a:prstGeom prst="rect">
            <a:avLst/>
          </a:prstGeom>
          <a:noFill/>
          <a:effectLst>
            <a:outerShdw blurRad="73025" dist="12700" dir="270000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prstClr val="white"/>
                </a:solidFill>
                <a:effectLst>
                  <a:outerShdw blurRad="50800" dist="12700" dir="2700000">
                    <a:srgbClr val="000000"/>
                  </a:outerShdw>
                </a:effectLst>
                <a:latin typeface="Arial"/>
                <a:cs typeface="Arial"/>
              </a:rPr>
              <a:t>NORWEGIAN</a:t>
            </a:r>
          </a:p>
          <a:p>
            <a:r>
              <a:rPr lang="en-US" sz="1200" b="1" dirty="0" smtClean="0">
                <a:solidFill>
                  <a:prstClr val="white"/>
                </a:solidFill>
                <a:effectLst>
                  <a:outerShdw blurRad="50800" dist="12700" dir="2700000">
                    <a:srgbClr val="000000"/>
                  </a:outerShdw>
                </a:effectLst>
                <a:latin typeface="Arial"/>
                <a:cs typeface="Arial"/>
              </a:rPr>
              <a:t>REFUGEE COUNCIL</a:t>
            </a:r>
            <a:endParaRPr lang="en-US" sz="1200" b="1" dirty="0">
              <a:solidFill>
                <a:prstClr val="white"/>
              </a:solidFill>
              <a:effectLst>
                <a:outerShdw blurRad="50800" dist="12700" dir="2700000">
                  <a:srgbClr val="000000"/>
                </a:outerShdw>
              </a:effectLst>
              <a:latin typeface="Arial"/>
              <a:cs typeface="Arial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10800000">
            <a:off x="304800" y="6553200"/>
            <a:ext cx="3962397" cy="0"/>
          </a:xfrm>
          <a:prstGeom prst="line">
            <a:avLst/>
          </a:prstGeom>
          <a:ln w="82550" cap="rnd">
            <a:solidFill>
              <a:srgbClr val="FC6A1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3400" y="16764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3581400"/>
            <a:ext cx="7010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more information, contact:</a:t>
            </a:r>
          </a:p>
          <a:p>
            <a:r>
              <a:rPr lang="en-US" sz="2400" dirty="0" smtClean="0"/>
              <a:t>Tina </a:t>
            </a:r>
            <a:r>
              <a:rPr lang="en-US" sz="2400" dirty="0" err="1" smtClean="0"/>
              <a:t>Gewis</a:t>
            </a:r>
            <a:r>
              <a:rPr lang="en-US" sz="2400" dirty="0" smtClean="0"/>
              <a:t>, NRC ICLA Specialist</a:t>
            </a:r>
          </a:p>
          <a:p>
            <a:r>
              <a:rPr lang="en-US" sz="2400" dirty="0">
                <a:hlinkClick r:id="rId4"/>
              </a:rPr>
              <a:t>t</a:t>
            </a:r>
            <a:r>
              <a:rPr lang="en-US" sz="2400" dirty="0" smtClean="0">
                <a:hlinkClick r:id="rId4"/>
              </a:rPr>
              <a:t>ina.gewis@nrc.no</a:t>
            </a:r>
            <a:endParaRPr lang="en-US" sz="2400" dirty="0" smtClean="0"/>
          </a:p>
          <a:p>
            <a:r>
              <a:rPr lang="en-US" sz="2400" dirty="0" smtClean="0">
                <a:hlinkClick r:id="rId5"/>
              </a:rPr>
              <a:t>www.nrc.no</a:t>
            </a:r>
            <a:r>
              <a:rPr lang="en-US" sz="2400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oundry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16190</TotalTime>
  <Words>406</Words>
  <Application>Microsoft Macintosh PowerPoint</Application>
  <PresentationFormat>On-screen Show (4:3)</PresentationFormat>
  <Paragraphs>54</Paragraphs>
  <Slides>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Foundry</vt:lpstr>
      <vt:lpstr>1_Foundry</vt:lpstr>
      <vt:lpstr>PowerPoint Presentation</vt:lpstr>
      <vt:lpstr>       Syrian Refugees in Lebanon</vt:lpstr>
      <vt:lpstr>       NRC’s Information, Counseling and Legal Assistance program in Lebanon</vt:lpstr>
      <vt:lpstr>Highlights on Birth Registration Procedure</vt:lpstr>
      <vt:lpstr>Highlights on Birth Registration Procedure</vt:lpstr>
      <vt:lpstr>PowerPoint Presentation</vt:lpstr>
      <vt:lpstr>Challenges to Birth Registration for refugees from Syria 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Andrea Naletto</dc:creator>
  <cp:lastModifiedBy>TINA</cp:lastModifiedBy>
  <cp:revision>1309</cp:revision>
  <dcterms:created xsi:type="dcterms:W3CDTF">2009-08-13T15:11:28Z</dcterms:created>
  <dcterms:modified xsi:type="dcterms:W3CDTF">2016-12-19T07:00:21Z</dcterms:modified>
</cp:coreProperties>
</file>