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1.xml" ContentType="application/vnd.openxmlformats-officedocument.presentationml.notesSlide+xml"/>
  <Override PartName="/ppt/charts/chart4.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 id="2147483665" r:id="rId2"/>
  </p:sldMasterIdLst>
  <p:notesMasterIdLst>
    <p:notesMasterId r:id="rId30"/>
  </p:notesMasterIdLst>
  <p:sldIdLst>
    <p:sldId id="256" r:id="rId3"/>
    <p:sldId id="331" r:id="rId4"/>
    <p:sldId id="332" r:id="rId5"/>
    <p:sldId id="333" r:id="rId6"/>
    <p:sldId id="334" r:id="rId7"/>
    <p:sldId id="335" r:id="rId8"/>
    <p:sldId id="846" r:id="rId9"/>
    <p:sldId id="847" r:id="rId10"/>
    <p:sldId id="848" r:id="rId11"/>
    <p:sldId id="849" r:id="rId12"/>
    <p:sldId id="850" r:id="rId13"/>
    <p:sldId id="336" r:id="rId14"/>
    <p:sldId id="851" r:id="rId15"/>
    <p:sldId id="852" r:id="rId16"/>
    <p:sldId id="853" r:id="rId17"/>
    <p:sldId id="854" r:id="rId18"/>
    <p:sldId id="855" r:id="rId19"/>
    <p:sldId id="843" r:id="rId20"/>
    <p:sldId id="337" r:id="rId21"/>
    <p:sldId id="844" r:id="rId22"/>
    <p:sldId id="327" r:id="rId23"/>
    <p:sldId id="328" r:id="rId24"/>
    <p:sldId id="845" r:id="rId25"/>
    <p:sldId id="330" r:id="rId26"/>
    <p:sldId id="329" r:id="rId27"/>
    <p:sldId id="324" r:id="rId28"/>
    <p:sldId id="842" r:id="rId29"/>
  </p:sldIdLst>
  <p:sldSz cx="12192000" cy="6858000"/>
  <p:notesSz cx="7010400" cy="9296400"/>
  <p:custShowLst>
    <p:custShow name="T1G3" id="0">
      <p:sldLst/>
    </p:custShow>
    <p:custShow name="T1G4" id="1">
      <p:sldLst/>
    </p:custShow>
    <p:custShow name="T1G6" id="2">
      <p:sldLst/>
    </p:custShow>
    <p:custShow name="TIG8" id="3">
      <p:sldLst/>
    </p:custShow>
    <p:custShow name="T1G9" id="4">
      <p:sldLst/>
    </p:custShow>
    <p:custShow name="T1G10" id="5">
      <p:sldLst/>
    </p:custShow>
    <p:custShow name="T1G11" id="6">
      <p:sldLst/>
    </p:custShow>
    <p:custShow name="T1G12" id="7">
      <p:sldLst/>
    </p:custShow>
    <p:custShow name="T1G15" id="8">
      <p:sldLst/>
    </p:custShow>
    <p:custShow name="T1G16" id="9">
      <p:sldLst/>
    </p:custShow>
    <p:custShow name="T1G17" id="10">
      <p:sldLst/>
    </p:custShow>
    <p:custShow name="T2G2" id="11">
      <p:sldLst/>
    </p:custShow>
    <p:custShow name="T2G4" id="12">
      <p:sldLst/>
    </p:custShow>
    <p:custShow name="T2G9" id="13">
      <p:sldLst/>
    </p:custShow>
    <p:custShow name="T2G10" id="14">
      <p:sldLst/>
    </p:custShow>
    <p:custShow name="T2G11" id="15">
      <p:sldLst/>
    </p:custShow>
    <p:custShow name="T2G12" id="16">
      <p:sldLst/>
    </p:custShow>
    <p:custShow name="T2G14" id="17">
      <p:sldLst/>
    </p:custShow>
    <p:custShow name="T2G16" id="18">
      <p:sldLst/>
    </p:custShow>
    <p:custShow name="T1G2" id="19">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01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85246" autoAdjust="0"/>
  </p:normalViewPr>
  <p:slideViewPr>
    <p:cSldViewPr snapToGrid="0">
      <p:cViewPr varScale="1">
        <p:scale>
          <a:sx n="73" d="100"/>
          <a:sy n="73" d="100"/>
        </p:scale>
        <p:origin x="107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9.jpeg"/><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image" Target="../media/image9.jpe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89143798837165E-2"/>
          <c:y val="0.14389755087821635"/>
          <c:w val="0.90904367107358441"/>
          <c:h val="0.72039133895586238"/>
        </c:manualLayout>
      </c:layout>
      <c:barChart>
        <c:barDir val="col"/>
        <c:grouping val="clustered"/>
        <c:varyColors val="0"/>
        <c:ser>
          <c:idx val="0"/>
          <c:order val="0"/>
          <c:tx>
            <c:strRef>
              <c:f>السنوات!$B$1</c:f>
              <c:strCache>
                <c:ptCount val="1"/>
                <c:pt idx="0">
                  <c:v>نسبه الفقراء</c:v>
                </c:pt>
              </c:strCache>
            </c:strRef>
          </c:tx>
          <c:invertIfNegative val="0"/>
          <c:dLbls>
            <c:spPr>
              <a:noFill/>
              <a:ln>
                <a:noFill/>
              </a:ln>
              <a:effectLst/>
            </c:spPr>
            <c:txPr>
              <a:bodyPr/>
              <a:lstStyle/>
              <a:p>
                <a:pPr rtl="1">
                  <a:defRPr lang="ar-EG" b="1">
                    <a:solidFill>
                      <a:schemeClr val="accent1">
                        <a:lumMod val="50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السنوات!$A$2:$A$8</c:f>
              <c:strCache>
                <c:ptCount val="7"/>
                <c:pt idx="0">
                  <c:v>1999/2000</c:v>
                </c:pt>
                <c:pt idx="1">
                  <c:v>2004/05</c:v>
                </c:pt>
                <c:pt idx="2">
                  <c:v>2008/09</c:v>
                </c:pt>
                <c:pt idx="3">
                  <c:v>2010/11</c:v>
                </c:pt>
                <c:pt idx="4">
                  <c:v>2012/13</c:v>
                </c:pt>
                <c:pt idx="5">
                  <c:v>2015</c:v>
                </c:pt>
                <c:pt idx="6">
                  <c:v>2017/18</c:v>
                </c:pt>
              </c:strCache>
            </c:strRef>
          </c:cat>
          <c:val>
            <c:numRef>
              <c:f>السنوات!$B$2:$B$8</c:f>
              <c:numCache>
                <c:formatCode>General</c:formatCode>
                <c:ptCount val="7"/>
                <c:pt idx="0">
                  <c:v>16.7</c:v>
                </c:pt>
                <c:pt idx="1">
                  <c:v>19.600000000000001</c:v>
                </c:pt>
                <c:pt idx="2">
                  <c:v>21.6</c:v>
                </c:pt>
                <c:pt idx="3">
                  <c:v>25.2</c:v>
                </c:pt>
                <c:pt idx="4">
                  <c:v>26.3</c:v>
                </c:pt>
                <c:pt idx="5">
                  <c:v>27.8</c:v>
                </c:pt>
                <c:pt idx="6" formatCode="0.0">
                  <c:v>32.5</c:v>
                </c:pt>
              </c:numCache>
            </c:numRef>
          </c:val>
          <c:extLst>
            <c:ext xmlns:c16="http://schemas.microsoft.com/office/drawing/2014/chart" uri="{C3380CC4-5D6E-409C-BE32-E72D297353CC}">
              <c16:uniqueId val="{00000000-D191-45A3-8E48-B89BA1B288E5}"/>
            </c:ext>
          </c:extLst>
        </c:ser>
        <c:dLbls>
          <c:showLegendKey val="0"/>
          <c:showVal val="0"/>
          <c:showCatName val="0"/>
          <c:showSerName val="0"/>
          <c:showPercent val="0"/>
          <c:showBubbleSize val="0"/>
        </c:dLbls>
        <c:gapWidth val="100"/>
        <c:axId val="-801437520"/>
        <c:axId val="-801435344"/>
      </c:barChart>
      <c:catAx>
        <c:axId val="-801437520"/>
        <c:scaling>
          <c:orientation val="minMax"/>
        </c:scaling>
        <c:delete val="0"/>
        <c:axPos val="b"/>
        <c:numFmt formatCode="General" sourceLinked="0"/>
        <c:majorTickMark val="out"/>
        <c:minorTickMark val="none"/>
        <c:tickLblPos val="nextTo"/>
        <c:spPr>
          <a:ln w="15875">
            <a:solidFill>
              <a:schemeClr val="tx1"/>
            </a:solidFill>
          </a:ln>
        </c:spPr>
        <c:txPr>
          <a:bodyPr/>
          <a:lstStyle/>
          <a:p>
            <a:pPr>
              <a:defRPr lang="ar-EG" b="1"/>
            </a:pPr>
            <a:endParaRPr lang="en-US"/>
          </a:p>
        </c:txPr>
        <c:crossAx val="-801435344"/>
        <c:crosses val="autoZero"/>
        <c:auto val="1"/>
        <c:lblAlgn val="ctr"/>
        <c:lblOffset val="100"/>
        <c:tickLblSkip val="1"/>
        <c:noMultiLvlLbl val="0"/>
      </c:catAx>
      <c:valAx>
        <c:axId val="-801435344"/>
        <c:scaling>
          <c:orientation val="minMax"/>
        </c:scaling>
        <c:delete val="0"/>
        <c:axPos val="l"/>
        <c:numFmt formatCode="General" sourceLinked="1"/>
        <c:majorTickMark val="out"/>
        <c:minorTickMark val="none"/>
        <c:tickLblPos val="nextTo"/>
        <c:spPr>
          <a:ln w="15875">
            <a:solidFill>
              <a:prstClr val="black"/>
            </a:solidFill>
          </a:ln>
        </c:spPr>
        <c:txPr>
          <a:bodyPr/>
          <a:lstStyle/>
          <a:p>
            <a:pPr rtl="1">
              <a:defRPr lang="ar-EG" b="1" spc="-100" baseline="0"/>
            </a:pPr>
            <a:endParaRPr lang="en-US"/>
          </a:p>
        </c:txPr>
        <c:crossAx val="-801437520"/>
        <c:crosses val="autoZero"/>
        <c:crossBetween val="between"/>
      </c:valAx>
    </c:plotArea>
    <c:plotVisOnly val="1"/>
    <c:dispBlanksAs val="gap"/>
    <c:showDLblsOverMax val="0"/>
  </c:chart>
  <c:spPr>
    <a:solidFill>
      <a:sysClr val="window" lastClr="FFFFFF"/>
    </a:solidFill>
    <a:ln w="15875">
      <a:solidFill>
        <a:prstClr val="black"/>
      </a:solidFill>
    </a:ln>
  </c:spPr>
  <c:txPr>
    <a:bodyPr/>
    <a:lstStyle/>
    <a:p>
      <a:pPr>
        <a:defRPr sz="1800">
          <a:cs typeface="Sultan bold" pitchFamily="2" charset="-78"/>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solidFill>
                  <a:srgbClr val="C00000"/>
                </a:solidFill>
              </a:defRPr>
            </a:pPr>
            <a:r>
              <a:rPr lang="ar-EG">
                <a:solidFill>
                  <a:srgbClr val="C00000"/>
                </a:solidFill>
              </a:rPr>
              <a:t>%</a:t>
            </a:r>
            <a:endParaRPr lang="en-US">
              <a:solidFill>
                <a:srgbClr val="C00000"/>
              </a:solidFill>
            </a:endParaRPr>
          </a:p>
        </c:rich>
      </c:tx>
      <c:layout>
        <c:manualLayout>
          <c:xMode val="edge"/>
          <c:yMode val="edge"/>
          <c:x val="9.4430508639535941E-3"/>
          <c:y val="2.9229332334072102E-3"/>
        </c:manualLayout>
      </c:layout>
      <c:overlay val="0"/>
    </c:title>
    <c:autoTitleDeleted val="0"/>
    <c:plotArea>
      <c:layout>
        <c:manualLayout>
          <c:layoutTarget val="inner"/>
          <c:xMode val="edge"/>
          <c:yMode val="edge"/>
          <c:x val="6.6607957242583712E-2"/>
          <c:y val="0.12717107120739168"/>
          <c:w val="0.92886981795411183"/>
          <c:h val="0.60600840647335497"/>
        </c:manualLayout>
      </c:layout>
      <c:barChart>
        <c:barDir val="col"/>
        <c:grouping val="clustered"/>
        <c:varyColors val="0"/>
        <c:ser>
          <c:idx val="0"/>
          <c:order val="0"/>
          <c:tx>
            <c:strRef>
              <c:f>Sheet1!$B$1</c:f>
              <c:strCache>
                <c:ptCount val="1"/>
                <c:pt idx="0">
                  <c:v>2017-2018</c:v>
                </c:pt>
              </c:strCache>
            </c:strRef>
          </c:tx>
          <c:invertIfNegative val="0"/>
          <c:dPt>
            <c:idx val="14"/>
            <c:invertIfNegative val="0"/>
            <c:bubble3D val="0"/>
            <c:spPr>
              <a:solidFill>
                <a:srgbClr val="94B6D2">
                  <a:lumMod val="50000"/>
                </a:srgbClr>
              </a:solidFill>
            </c:spPr>
            <c:extLst>
              <c:ext xmlns:c16="http://schemas.microsoft.com/office/drawing/2014/chart" uri="{C3380CC4-5D6E-409C-BE32-E72D297353CC}">
                <c16:uniqueId val="{00000001-035A-444A-B40E-F1FC6148010E}"/>
              </c:ext>
            </c:extLst>
          </c:dPt>
          <c:dPt>
            <c:idx val="15"/>
            <c:invertIfNegative val="0"/>
            <c:bubble3D val="0"/>
            <c:spPr>
              <a:solidFill>
                <a:srgbClr val="C00000"/>
              </a:solidFill>
            </c:spPr>
            <c:extLst>
              <c:ext xmlns:c16="http://schemas.microsoft.com/office/drawing/2014/chart" uri="{C3380CC4-5D6E-409C-BE32-E72D297353CC}">
                <c16:uniqueId val="{00000003-035A-444A-B40E-F1FC6148010E}"/>
              </c:ext>
            </c:extLst>
          </c:dPt>
          <c:dPt>
            <c:idx val="16"/>
            <c:invertIfNegative val="0"/>
            <c:bubble3D val="0"/>
            <c:spPr>
              <a:solidFill>
                <a:srgbClr val="0070C0"/>
              </a:solidFill>
            </c:spPr>
            <c:extLst>
              <c:ext xmlns:c16="http://schemas.microsoft.com/office/drawing/2014/chart" uri="{C3380CC4-5D6E-409C-BE32-E72D297353CC}">
                <c16:uniqueId val="{00000005-035A-444A-B40E-F1FC6148010E}"/>
              </c:ext>
            </c:extLst>
          </c:dPt>
          <c:dLbls>
            <c:dLbl>
              <c:idx val="0"/>
              <c:tx>
                <c:rich>
                  <a:bodyPr/>
                  <a:lstStyle/>
                  <a:p>
                    <a:r>
                      <a:rPr lang="en-US" sz="1200" dirty="0"/>
                      <a:t>9.1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5A-444A-B40E-F1FC6148010E}"/>
                </c:ext>
              </c:extLst>
            </c:dLbl>
            <c:dLbl>
              <c:idx val="1"/>
              <c:tx>
                <c:rich>
                  <a:bodyPr/>
                  <a:lstStyle/>
                  <a:p>
                    <a:r>
                      <a:rPr lang="en-US" sz="1100" dirty="0"/>
                      <a:t>1</a:t>
                    </a:r>
                    <a:r>
                      <a:rPr lang="en-US" dirty="0"/>
                      <a:t>0.8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35A-444A-B40E-F1FC6148010E}"/>
                </c:ext>
              </c:extLst>
            </c:dLbl>
            <c:dLbl>
              <c:idx val="14"/>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035A-444A-B40E-F1FC6148010E}"/>
                </c:ext>
              </c:extLst>
            </c:dLbl>
            <c:dLbl>
              <c:idx val="15"/>
              <c:spPr>
                <a:noFill/>
                <a:ln>
                  <a:noFill/>
                </a:ln>
                <a:effectLst/>
              </c:spPr>
              <c:txPr>
                <a:bodyPr/>
                <a:lstStyle/>
                <a:p>
                  <a:pPr>
                    <a:defRPr sz="1400" b="1">
                      <a:solidFill>
                        <a:srgbClr val="FF0000"/>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035A-444A-B40E-F1FC6148010E}"/>
                </c:ext>
              </c:extLst>
            </c:dLbl>
            <c:spPr>
              <a:noFill/>
              <a:ln>
                <a:noFill/>
              </a:ln>
              <a:effectLst/>
            </c:spPr>
            <c:txPr>
              <a:bodyPr/>
              <a:lstStyle/>
              <a:p>
                <a:pPr>
                  <a:defRPr sz="14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Sheet1!$A$2:$A$29</c:f>
              <c:strCache>
                <c:ptCount val="28"/>
                <c:pt idx="0">
                  <c:v>بور سعيد</c:v>
                </c:pt>
                <c:pt idx="1">
                  <c:v>الغربية</c:v>
                </c:pt>
                <c:pt idx="2">
                  <c:v>كفر الشيخ</c:v>
                </c:pt>
                <c:pt idx="3">
                  <c:v>دمياط</c:v>
                </c:pt>
                <c:pt idx="4">
                  <c:v>جنوب سيناء</c:v>
                </c:pt>
                <c:pt idx="5">
                  <c:v>الدقهلية</c:v>
                </c:pt>
                <c:pt idx="6">
                  <c:v>القليوبية</c:v>
                </c:pt>
                <c:pt idx="7">
                  <c:v>السويس</c:v>
                </c:pt>
                <c:pt idx="8">
                  <c:v>الشرقية</c:v>
                </c:pt>
                <c:pt idx="9">
                  <c:v>الاسكندرية</c:v>
                </c:pt>
                <c:pt idx="10">
                  <c:v>المنوفية</c:v>
                </c:pt>
                <c:pt idx="11">
                  <c:v>الفيوم</c:v>
                </c:pt>
                <c:pt idx="12">
                  <c:v>القاهرة</c:v>
                </c:pt>
                <c:pt idx="13">
                  <c:v>البحر الاحمر</c:v>
                </c:pt>
                <c:pt idx="14">
                  <c:v>الاسماعيلية</c:v>
                </c:pt>
                <c:pt idx="15">
                  <c:v>الجمهورية</c:v>
                </c:pt>
                <c:pt idx="16">
                  <c:v>بنى سويف</c:v>
                </c:pt>
                <c:pt idx="17">
                  <c:v>الجيزة</c:v>
                </c:pt>
                <c:pt idx="18">
                  <c:v>شمال سيناء</c:v>
                </c:pt>
                <c:pt idx="19">
                  <c:v>الوادى الجديد</c:v>
                </c:pt>
                <c:pt idx="20">
                  <c:v>الاقصر</c:v>
                </c:pt>
                <c:pt idx="21">
                  <c:v>اسوان</c:v>
                </c:pt>
                <c:pt idx="22">
                  <c:v>قنا</c:v>
                </c:pt>
                <c:pt idx="23">
                  <c:v>البحيرة</c:v>
                </c:pt>
                <c:pt idx="24">
                  <c:v>المنيا</c:v>
                </c:pt>
                <c:pt idx="25">
                  <c:v>مطروح</c:v>
                </c:pt>
                <c:pt idx="26">
                  <c:v>سوهاج</c:v>
                </c:pt>
                <c:pt idx="27">
                  <c:v>اسيوط</c:v>
                </c:pt>
              </c:strCache>
            </c:strRef>
          </c:cat>
          <c:val>
            <c:numRef>
              <c:f>Sheet1!$B$2:$B$29</c:f>
              <c:numCache>
                <c:formatCode>0.0</c:formatCode>
                <c:ptCount val="28"/>
                <c:pt idx="0">
                  <c:v>9.1</c:v>
                </c:pt>
                <c:pt idx="1">
                  <c:v>10.8</c:v>
                </c:pt>
                <c:pt idx="2">
                  <c:v>16.100000000000001</c:v>
                </c:pt>
                <c:pt idx="3">
                  <c:v>17.7</c:v>
                </c:pt>
                <c:pt idx="4">
                  <c:v>17.899999999999999</c:v>
                </c:pt>
                <c:pt idx="5">
                  <c:v>18.899999999999999</c:v>
                </c:pt>
                <c:pt idx="6">
                  <c:v>22.6</c:v>
                </c:pt>
                <c:pt idx="7">
                  <c:v>23.8</c:v>
                </c:pt>
                <c:pt idx="8">
                  <c:v>24.8</c:v>
                </c:pt>
                <c:pt idx="9">
                  <c:v>25</c:v>
                </c:pt>
                <c:pt idx="10">
                  <c:v>25.5</c:v>
                </c:pt>
                <c:pt idx="11">
                  <c:v>25.7</c:v>
                </c:pt>
                <c:pt idx="12">
                  <c:v>26.9</c:v>
                </c:pt>
                <c:pt idx="13">
                  <c:v>30.1</c:v>
                </c:pt>
                <c:pt idx="14">
                  <c:v>32.4</c:v>
                </c:pt>
                <c:pt idx="15">
                  <c:v>32.5</c:v>
                </c:pt>
                <c:pt idx="16">
                  <c:v>32.700000000000003</c:v>
                </c:pt>
                <c:pt idx="17">
                  <c:v>35.200000000000003</c:v>
                </c:pt>
                <c:pt idx="18">
                  <c:v>38.4</c:v>
                </c:pt>
                <c:pt idx="19">
                  <c:v>39.6</c:v>
                </c:pt>
                <c:pt idx="20">
                  <c:v>44</c:v>
                </c:pt>
                <c:pt idx="21">
                  <c:v>44.2</c:v>
                </c:pt>
                <c:pt idx="22">
                  <c:v>44.7</c:v>
                </c:pt>
                <c:pt idx="23">
                  <c:v>47.2</c:v>
                </c:pt>
                <c:pt idx="24">
                  <c:v>50.2</c:v>
                </c:pt>
                <c:pt idx="25">
                  <c:v>53.3</c:v>
                </c:pt>
                <c:pt idx="26">
                  <c:v>57.2</c:v>
                </c:pt>
                <c:pt idx="27">
                  <c:v>60.4</c:v>
                </c:pt>
              </c:numCache>
            </c:numRef>
          </c:val>
          <c:extLst>
            <c:ext xmlns:c16="http://schemas.microsoft.com/office/drawing/2014/chart" uri="{C3380CC4-5D6E-409C-BE32-E72D297353CC}">
              <c16:uniqueId val="{00000008-035A-444A-B40E-F1FC6148010E}"/>
            </c:ext>
          </c:extLst>
        </c:ser>
        <c:dLbls>
          <c:showLegendKey val="0"/>
          <c:showVal val="1"/>
          <c:showCatName val="0"/>
          <c:showSerName val="0"/>
          <c:showPercent val="0"/>
          <c:showBubbleSize val="0"/>
        </c:dLbls>
        <c:gapWidth val="150"/>
        <c:axId val="211705856"/>
        <c:axId val="211707392"/>
      </c:barChart>
      <c:catAx>
        <c:axId val="211705856"/>
        <c:scaling>
          <c:orientation val="minMax"/>
        </c:scaling>
        <c:delete val="0"/>
        <c:axPos val="b"/>
        <c:numFmt formatCode="General" sourceLinked="0"/>
        <c:majorTickMark val="out"/>
        <c:minorTickMark val="none"/>
        <c:tickLblPos val="nextTo"/>
        <c:crossAx val="211707392"/>
        <c:crosses val="autoZero"/>
        <c:auto val="1"/>
        <c:lblAlgn val="ctr"/>
        <c:lblOffset val="100"/>
        <c:noMultiLvlLbl val="0"/>
      </c:catAx>
      <c:valAx>
        <c:axId val="211707392"/>
        <c:scaling>
          <c:orientation val="minMax"/>
        </c:scaling>
        <c:delete val="0"/>
        <c:axPos val="l"/>
        <c:majorGridlines/>
        <c:numFmt formatCode="0" sourceLinked="0"/>
        <c:majorTickMark val="out"/>
        <c:minorTickMark val="none"/>
        <c:tickLblPos val="nextTo"/>
        <c:txPr>
          <a:bodyPr/>
          <a:lstStyle/>
          <a:p>
            <a:pPr>
              <a:defRPr spc="-100" baseline="0"/>
            </a:pPr>
            <a:endParaRPr lang="en-US"/>
          </a:p>
        </c:txPr>
        <c:crossAx val="211705856"/>
        <c:crosses val="autoZero"/>
        <c:crossBetween val="between"/>
      </c:valAx>
    </c:plotArea>
    <c:plotVisOnly val="1"/>
    <c:dispBlanksAs val="gap"/>
    <c:showDLblsOverMax val="0"/>
  </c:chart>
  <c:spPr>
    <a:solidFill>
      <a:sysClr val="window" lastClr="FFFFFF"/>
    </a:solidFill>
    <a:ln w="15875">
      <a:solidFill>
        <a:prstClr val="black"/>
      </a:solid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93486709518087E-2"/>
          <c:y val="7.286554702891862E-2"/>
          <c:w val="0.90019116227894957"/>
          <c:h val="0.79277125920563951"/>
        </c:manualLayout>
      </c:layout>
      <c:barChart>
        <c:barDir val="col"/>
        <c:grouping val="clustered"/>
        <c:varyColors val="0"/>
        <c:ser>
          <c:idx val="0"/>
          <c:order val="0"/>
          <c:tx>
            <c:strRef>
              <c:f>Sheet1!$B$1</c:f>
              <c:strCache>
                <c:ptCount val="1"/>
                <c:pt idx="0">
                  <c:v>Column1</c:v>
                </c:pt>
              </c:strCache>
            </c:strRef>
          </c:tx>
          <c:spPr>
            <a:blipFill>
              <a:blip xmlns:r="http://schemas.openxmlformats.org/officeDocument/2006/relationships" r:embed="rId2"/>
              <a:stretch>
                <a:fillRect/>
              </a:stretch>
            </a:blipFill>
            <a:ln>
              <a:noFill/>
            </a:ln>
            <a:effectLst>
              <a:glow rad="127000">
                <a:schemeClr val="bg1"/>
              </a:glow>
            </a:effectLst>
          </c:spPr>
          <c:invertIfNegative val="0"/>
          <c:pictureOptions>
            <c:pictureFormat val="stretch"/>
          </c:pictureOptions>
          <c:dPt>
            <c:idx val="0"/>
            <c:invertIfNegative val="0"/>
            <c:bubble3D val="0"/>
            <c:extLst>
              <c:ext xmlns:c16="http://schemas.microsoft.com/office/drawing/2014/chart" uri="{C3380CC4-5D6E-409C-BE32-E72D297353CC}">
                <c16:uniqueId val="{00000000-7B81-41C5-8931-E37B7F97ADDE}"/>
              </c:ext>
            </c:extLst>
          </c:dPt>
          <c:dPt>
            <c:idx val="1"/>
            <c:invertIfNegative val="0"/>
            <c:bubble3D val="0"/>
            <c:extLst>
              <c:ext xmlns:c16="http://schemas.microsoft.com/office/drawing/2014/chart" uri="{C3380CC4-5D6E-409C-BE32-E72D297353CC}">
                <c16:uniqueId val="{00000001-7B81-41C5-8931-E37B7F97ADDE}"/>
              </c:ext>
            </c:extLst>
          </c:dPt>
          <c:dPt>
            <c:idx val="2"/>
            <c:invertIfNegative val="0"/>
            <c:bubble3D val="0"/>
            <c:extLst>
              <c:ext xmlns:c16="http://schemas.microsoft.com/office/drawing/2014/chart" uri="{C3380CC4-5D6E-409C-BE32-E72D297353CC}">
                <c16:uniqueId val="{00000002-7B81-41C5-8931-E37B7F97ADDE}"/>
              </c:ext>
            </c:extLst>
          </c:dPt>
          <c:dLbls>
            <c:spPr>
              <a:noFill/>
              <a:ln w="25398">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حضر</c:v>
                </c:pt>
                <c:pt idx="1">
                  <c:v>ريف</c:v>
                </c:pt>
                <c:pt idx="2">
                  <c:v>المؤشر العام</c:v>
                </c:pt>
              </c:strCache>
            </c:strRef>
          </c:cat>
          <c:val>
            <c:numRef>
              <c:f>Sheet1!$B$2:$B$4</c:f>
              <c:numCache>
                <c:formatCode>0.0%</c:formatCode>
                <c:ptCount val="3"/>
                <c:pt idx="0">
                  <c:v>0.98699999999999999</c:v>
                </c:pt>
                <c:pt idx="1">
                  <c:v>0.95399999999999996</c:v>
                </c:pt>
                <c:pt idx="2">
                  <c:v>0.96799999999999997</c:v>
                </c:pt>
              </c:numCache>
            </c:numRef>
          </c:val>
          <c:extLst>
            <c:ext xmlns:c16="http://schemas.microsoft.com/office/drawing/2014/chart" uri="{C3380CC4-5D6E-409C-BE32-E72D297353CC}">
              <c16:uniqueId val="{00000003-7B81-41C5-8931-E37B7F97ADDE}"/>
            </c:ext>
          </c:extLst>
        </c:ser>
        <c:dLbls>
          <c:showLegendKey val="0"/>
          <c:showVal val="0"/>
          <c:showCatName val="0"/>
          <c:showSerName val="0"/>
          <c:showPercent val="0"/>
          <c:showBubbleSize val="0"/>
        </c:dLbls>
        <c:gapWidth val="219"/>
        <c:overlap val="-27"/>
        <c:axId val="-1851403200"/>
        <c:axId val="-1851403744"/>
      </c:barChart>
      <c:catAx>
        <c:axId val="-1851403200"/>
        <c:scaling>
          <c:orientation val="minMax"/>
        </c:scaling>
        <c:delete val="0"/>
        <c:axPos val="b"/>
        <c:numFmt formatCode="General" sourceLinked="1"/>
        <c:majorTickMark val="none"/>
        <c:minorTickMark val="none"/>
        <c:tickLblPos val="nextTo"/>
        <c:spPr>
          <a:noFill/>
          <a:ln w="9524"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l-Jazeera-Arabic-Bold" panose="01000500000000020006" pitchFamily="2" charset="-78"/>
                <a:ea typeface="+mn-ea"/>
                <a:cs typeface="Al-Jazeera-Arabic-Bold" panose="01000500000000020006" pitchFamily="2" charset="-78"/>
              </a:defRPr>
            </a:pPr>
            <a:endParaRPr lang="en-US"/>
          </a:p>
        </c:txPr>
        <c:crossAx val="-1851403744"/>
        <c:crosses val="autoZero"/>
        <c:auto val="1"/>
        <c:lblAlgn val="ctr"/>
        <c:lblOffset val="100"/>
        <c:noMultiLvlLbl val="0"/>
      </c:catAx>
      <c:valAx>
        <c:axId val="-1851403744"/>
        <c:scaling>
          <c:orientation val="minMax"/>
          <c:max val="1"/>
          <c:min val="0"/>
        </c:scaling>
        <c:delete val="0"/>
        <c:axPos val="l"/>
        <c:majorGridlines>
          <c:spPr>
            <a:ln w="9524" cap="flat" cmpd="sng" algn="ctr">
              <a:noFill/>
              <a:round/>
            </a:ln>
            <a:effectLst/>
          </c:spPr>
        </c:majorGridlines>
        <c:numFmt formatCode="0%" sourceLinked="0"/>
        <c:majorTickMark val="none"/>
        <c:minorTickMark val="none"/>
        <c:tickLblPos val="nextTo"/>
        <c:spPr>
          <a:ln w="6349">
            <a:noFill/>
          </a:ln>
        </c:spPr>
        <c:txPr>
          <a:bodyPr rot="-60000000" spcFirstLastPara="1" vertOverflow="ellipsis" vert="horz" wrap="square" anchor="ctr" anchorCtr="1"/>
          <a:lstStyle/>
          <a:p>
            <a:pPr>
              <a:defRPr sz="1200" b="1" i="0" u="none" strike="noStrike" kern="1200" baseline="0">
                <a:ln>
                  <a:noFill/>
                </a:ln>
                <a:solidFill>
                  <a:schemeClr val="tx1">
                    <a:lumMod val="65000"/>
                    <a:lumOff val="35000"/>
                  </a:schemeClr>
                </a:solidFill>
                <a:latin typeface="+mn-lt"/>
                <a:ea typeface="+mn-ea"/>
                <a:cs typeface="+mn-cs"/>
              </a:defRPr>
            </a:pPr>
            <a:endParaRPr lang="en-US"/>
          </a:p>
        </c:txPr>
        <c:crossAx val="-1851403200"/>
        <c:crosses val="autoZero"/>
        <c:crossBetween val="between"/>
      </c:valAx>
      <c:spPr>
        <a:solidFill>
          <a:schemeClr val="bg1">
            <a:lumMod val="95000"/>
          </a:schemeClr>
        </a:solidFill>
        <a:ln>
          <a:noFill/>
        </a:ln>
        <a:effectLst/>
      </c:spPr>
    </c:plotArea>
    <c:plotVisOnly val="1"/>
    <c:dispBlanksAs val="gap"/>
    <c:showDLblsOverMax val="0"/>
  </c:chart>
  <c:spPr>
    <a:solidFill>
      <a:schemeClr val="bg1"/>
    </a:solidFill>
    <a:ln w="9524"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blipFill dpi="0" rotWithShape="0">
              <a:blip xmlns:r="http://schemas.openxmlformats.org/officeDocument/2006/relationships" r:embed="rId1"/>
              <a:srcRect/>
              <a:stretch>
                <a:fillRect/>
              </a:stretch>
            </a:blipFill>
            <a:ln w="25397">
              <a:noFill/>
            </a:ln>
          </c:spPr>
          <c:invertIfNegative val="0"/>
          <c:pictureOptions>
            <c:pictureFormat val="stretch"/>
          </c:pictureOptions>
          <c:dPt>
            <c:idx val="0"/>
            <c:invertIfNegative val="0"/>
            <c:bubble3D val="0"/>
            <c:extLst>
              <c:ext xmlns:c16="http://schemas.microsoft.com/office/drawing/2014/chart" uri="{C3380CC4-5D6E-409C-BE32-E72D297353CC}">
                <c16:uniqueId val="{00000000-AC89-41CF-BC2F-0059319E2334}"/>
              </c:ext>
            </c:extLst>
          </c:dPt>
          <c:dPt>
            <c:idx val="1"/>
            <c:invertIfNegative val="0"/>
            <c:bubble3D val="0"/>
            <c:extLst>
              <c:ext xmlns:c16="http://schemas.microsoft.com/office/drawing/2014/chart" uri="{C3380CC4-5D6E-409C-BE32-E72D297353CC}">
                <c16:uniqueId val="{00000001-AC89-41CF-BC2F-0059319E2334}"/>
              </c:ext>
            </c:extLst>
          </c:dPt>
          <c:dLbls>
            <c:dLbl>
              <c:idx val="0"/>
              <c:tx>
                <c:rich>
                  <a:bodyPr/>
                  <a:lstStyle/>
                  <a:p>
                    <a:r>
                      <a:rPr lang="en-US"/>
                      <a:t>%</a:t>
                    </a:r>
                    <a:fld id="{C48030B8-4962-4DE2-97C6-BC7562CEEA05}"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C89-41CF-BC2F-0059319E2334}"/>
                </c:ext>
              </c:extLst>
            </c:dLbl>
            <c:dLbl>
              <c:idx val="1"/>
              <c:tx>
                <c:rich>
                  <a:bodyPr/>
                  <a:lstStyle/>
                  <a:p>
                    <a:r>
                      <a:rPr lang="en-US"/>
                      <a:t>%</a:t>
                    </a:r>
                    <a:fld id="{9C1A704B-5F65-4CC4-B925-582B3A4E68DC}"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C89-41CF-BC2F-0059319E2334}"/>
                </c:ext>
              </c:extLst>
            </c:dLbl>
            <c:dLbl>
              <c:idx val="2"/>
              <c:tx>
                <c:rich>
                  <a:bodyPr/>
                  <a:lstStyle/>
                  <a:p>
                    <a:r>
                      <a:rPr lang="en-US"/>
                      <a:t>%</a:t>
                    </a:r>
                    <a:fld id="{94FC6552-4FD8-45BF-AF21-FCE0B5A46341}"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C89-41CF-BC2F-0059319E2334}"/>
                </c:ext>
              </c:extLst>
            </c:dLbl>
            <c:spPr>
              <a:noFill/>
              <a:ln w="25397">
                <a:noFill/>
              </a:ln>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حضر</c:v>
                </c:pt>
                <c:pt idx="1">
                  <c:v>ريف</c:v>
                </c:pt>
                <c:pt idx="2">
                  <c:v>إجمالي الجمهورية</c:v>
                </c:pt>
              </c:strCache>
            </c:strRef>
          </c:cat>
          <c:val>
            <c:numRef>
              <c:f>Sheet1!$B$2:$B$4</c:f>
              <c:numCache>
                <c:formatCode>General</c:formatCode>
                <c:ptCount val="3"/>
                <c:pt idx="0">
                  <c:v>92</c:v>
                </c:pt>
                <c:pt idx="1">
                  <c:v>47</c:v>
                </c:pt>
                <c:pt idx="2">
                  <c:v>66</c:v>
                </c:pt>
              </c:numCache>
            </c:numRef>
          </c:val>
          <c:extLst>
            <c:ext xmlns:c16="http://schemas.microsoft.com/office/drawing/2014/chart" uri="{C3380CC4-5D6E-409C-BE32-E72D297353CC}">
              <c16:uniqueId val="{00000003-AC89-41CF-BC2F-0059319E2334}"/>
            </c:ext>
          </c:extLst>
        </c:ser>
        <c:dLbls>
          <c:showLegendKey val="0"/>
          <c:showVal val="0"/>
          <c:showCatName val="0"/>
          <c:showSerName val="0"/>
          <c:showPercent val="0"/>
          <c:showBubbleSize val="0"/>
        </c:dLbls>
        <c:gapWidth val="219"/>
        <c:overlap val="-27"/>
        <c:axId val="-1851406464"/>
        <c:axId val="-1851405920"/>
      </c:barChart>
      <c:catAx>
        <c:axId val="-1851406464"/>
        <c:scaling>
          <c:orientation val="minMax"/>
        </c:scaling>
        <c:delete val="0"/>
        <c:axPos val="b"/>
        <c:numFmt formatCode="General" sourceLinked="1"/>
        <c:majorTickMark val="none"/>
        <c:minorTickMark val="none"/>
        <c:tickLblPos val="nextTo"/>
        <c:spPr>
          <a:noFill/>
          <a:ln w="9524"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51405920"/>
        <c:crosses val="autoZero"/>
        <c:auto val="1"/>
        <c:lblAlgn val="ctr"/>
        <c:lblOffset val="100"/>
        <c:noMultiLvlLbl val="0"/>
      </c:catAx>
      <c:valAx>
        <c:axId val="-1851405920"/>
        <c:scaling>
          <c:orientation val="minMax"/>
        </c:scaling>
        <c:delete val="0"/>
        <c:axPos val="l"/>
        <c:majorGridlines>
          <c:spPr>
            <a:ln w="9524" cap="flat" cmpd="sng" algn="ctr">
              <a:noFill/>
              <a:round/>
            </a:ln>
            <a:effectLst/>
          </c:spPr>
        </c:majorGridlines>
        <c:numFmt formatCode="General" sourceLinked="1"/>
        <c:majorTickMark val="none"/>
        <c:minorTickMark val="none"/>
        <c:tickLblPos val="nextTo"/>
        <c:spPr>
          <a:ln w="6349">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1406464"/>
        <c:crosses val="autoZero"/>
        <c:crossBetween val="between"/>
      </c:valAx>
      <c:spPr>
        <a:solidFill>
          <a:schemeClr val="bg1">
            <a:lumMod val="95000"/>
          </a:schemeClr>
        </a:solidFill>
        <a:ln>
          <a:noFill/>
        </a:ln>
        <a:effectLst/>
      </c:spPr>
    </c:plotArea>
    <c:plotVisOnly val="1"/>
    <c:dispBlanksAs val="gap"/>
    <c:showDLblsOverMax val="0"/>
  </c:chart>
  <c:spPr>
    <a:solidFill>
      <a:schemeClr val="bg1"/>
    </a:solidFill>
    <a:ln w="9524"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2AE7504-EEAF-4D82-BDB0-E4E64174423A}" type="datetimeFigureOut">
              <a:rPr lang="en-US" smtClean="0"/>
              <a:t>11/18/2020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01E2E8-764A-4F06-9DE4-1624A030DA22}" type="slidenum">
              <a:rPr lang="en-US" smtClean="0"/>
              <a:t>‹#›</a:t>
            </a:fld>
            <a:endParaRPr lang="en-US"/>
          </a:p>
        </p:txBody>
      </p:sp>
    </p:spTree>
    <p:extLst>
      <p:ext uri="{BB962C8B-B14F-4D97-AF65-F5344CB8AC3E}">
        <p14:creationId xmlns:p14="http://schemas.microsoft.com/office/powerpoint/2010/main" val="260185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01E2E8-764A-4F06-9DE4-1624A030D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572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01E2E8-764A-4F06-9DE4-1624A030D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729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01E2E8-764A-4F06-9DE4-1624A030D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74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01E2E8-764A-4F06-9DE4-1624A030D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913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01E2E8-764A-4F06-9DE4-1624A030D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964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01E2E8-764A-4F06-9DE4-1624A030D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680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01E2E8-764A-4F06-9DE4-1624A030D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6314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01E2E8-764A-4F06-9DE4-1624A030D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622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01E2E8-764A-4F06-9DE4-1624A030D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604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01E2E8-764A-4F06-9DE4-1624A030D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837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01E2E8-764A-4F06-9DE4-1624A030D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62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01E2E8-764A-4F06-9DE4-1624A030D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136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01E2E8-764A-4F06-9DE4-1624A030D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260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01E2E8-764A-4F06-9DE4-1624A030D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538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01E2E8-764A-4F06-9DE4-1624A030D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371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01E2E8-764A-4F06-9DE4-1624A030D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534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01E2E8-764A-4F06-9DE4-1624A030D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76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01E2E8-764A-4F06-9DE4-1624A030D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519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01E2E8-764A-4F06-9DE4-1624A030D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1635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01E2E8-764A-4F06-9DE4-1624A030D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94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01E2E8-764A-4F06-9DE4-1624A030D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391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01E2E8-764A-4F06-9DE4-1624A030D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755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01E2E8-764A-4F06-9DE4-1624A030D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01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FDF2B7-09D7-44DE-B126-286B63D9CB54}" type="slidenum">
              <a:rPr lang="ar-SA"/>
              <a:pPr>
                <a:defRPr/>
              </a:pPr>
              <a:t>‹#›</a:t>
            </a:fld>
            <a:endParaRPr lang="en-US" dirty="0"/>
          </a:p>
        </p:txBody>
      </p:sp>
    </p:spTree>
    <p:extLst>
      <p:ext uri="{BB962C8B-B14F-4D97-AF65-F5344CB8AC3E}">
        <p14:creationId xmlns:p14="http://schemas.microsoft.com/office/powerpoint/2010/main" val="1525578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26A12E-8A04-457D-AF78-1E8C5F53FE2D}" type="slidenum">
              <a:rPr lang="ar-SA"/>
              <a:pPr>
                <a:defRPr/>
              </a:pPr>
              <a:t>‹#›</a:t>
            </a:fld>
            <a:endParaRPr lang="en-US" dirty="0"/>
          </a:p>
        </p:txBody>
      </p:sp>
    </p:spTree>
    <p:extLst>
      <p:ext uri="{BB962C8B-B14F-4D97-AF65-F5344CB8AC3E}">
        <p14:creationId xmlns:p14="http://schemas.microsoft.com/office/powerpoint/2010/main" val="3067225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DC3162-D425-49EA-B730-CF15B69105A2}" type="slidenum">
              <a:rPr lang="ar-SA"/>
              <a:pPr>
                <a:defRPr/>
              </a:pPr>
              <a:t>‹#›</a:t>
            </a:fld>
            <a:endParaRPr lang="en-US" dirty="0"/>
          </a:p>
        </p:txBody>
      </p:sp>
    </p:spTree>
    <p:extLst>
      <p:ext uri="{BB962C8B-B14F-4D97-AF65-F5344CB8AC3E}">
        <p14:creationId xmlns:p14="http://schemas.microsoft.com/office/powerpoint/2010/main" val="206399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7CAE13-4085-49FF-A4C0-36DA781A92D4}" type="slidenum">
              <a:rPr lang="ar-SA"/>
              <a:pPr>
                <a:defRPr/>
              </a:pPr>
              <a:t>‹#›</a:t>
            </a:fld>
            <a:endParaRPr lang="en-US" dirty="0"/>
          </a:p>
        </p:txBody>
      </p:sp>
    </p:spTree>
    <p:extLst>
      <p:ext uri="{BB962C8B-B14F-4D97-AF65-F5344CB8AC3E}">
        <p14:creationId xmlns:p14="http://schemas.microsoft.com/office/powerpoint/2010/main" val="183339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B159B34-BB3F-4B0D-851F-E6CD94269DFA}" type="slidenum">
              <a:rPr lang="ar-SA"/>
              <a:pPr>
                <a:defRPr/>
              </a:pPr>
              <a:t>‹#›</a:t>
            </a:fld>
            <a:endParaRPr lang="en-US" dirty="0"/>
          </a:p>
        </p:txBody>
      </p:sp>
    </p:spTree>
    <p:extLst>
      <p:ext uri="{BB962C8B-B14F-4D97-AF65-F5344CB8AC3E}">
        <p14:creationId xmlns:p14="http://schemas.microsoft.com/office/powerpoint/2010/main" val="1870221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D58ABD3-564E-4AF7-B604-5057F27C82CF}" type="slidenum">
              <a:rPr lang="ar-SA"/>
              <a:pPr>
                <a:defRPr/>
              </a:pPr>
              <a:t>‹#›</a:t>
            </a:fld>
            <a:endParaRPr lang="en-US" dirty="0"/>
          </a:p>
        </p:txBody>
      </p:sp>
    </p:spTree>
    <p:extLst>
      <p:ext uri="{BB962C8B-B14F-4D97-AF65-F5344CB8AC3E}">
        <p14:creationId xmlns:p14="http://schemas.microsoft.com/office/powerpoint/2010/main" val="292876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114AC3F-376F-4764-811F-F0C2BB826523}" type="slidenum">
              <a:rPr lang="ar-SA"/>
              <a:pPr>
                <a:defRPr/>
              </a:pPr>
              <a:t>‹#›</a:t>
            </a:fld>
            <a:endParaRPr lang="en-US" dirty="0"/>
          </a:p>
        </p:txBody>
      </p:sp>
    </p:spTree>
    <p:extLst>
      <p:ext uri="{BB962C8B-B14F-4D97-AF65-F5344CB8AC3E}">
        <p14:creationId xmlns:p14="http://schemas.microsoft.com/office/powerpoint/2010/main" val="1516761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022270-CE2E-442B-B3CF-CCA61D7C1EE5}" type="slidenum">
              <a:rPr lang="ar-SA"/>
              <a:pPr>
                <a:defRPr/>
              </a:pPr>
              <a:t>‹#›</a:t>
            </a:fld>
            <a:endParaRPr lang="en-US" dirty="0"/>
          </a:p>
        </p:txBody>
      </p:sp>
    </p:spTree>
    <p:extLst>
      <p:ext uri="{BB962C8B-B14F-4D97-AF65-F5344CB8AC3E}">
        <p14:creationId xmlns:p14="http://schemas.microsoft.com/office/powerpoint/2010/main" val="20409758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50B863-1B82-4512-BE90-DD0212C9888B}" type="slidenum">
              <a:rPr lang="ar-SA"/>
              <a:pPr>
                <a:defRPr/>
              </a:pPr>
              <a:t>‹#›</a:t>
            </a:fld>
            <a:endParaRPr lang="en-US" dirty="0"/>
          </a:p>
        </p:txBody>
      </p:sp>
    </p:spTree>
    <p:extLst>
      <p:ext uri="{BB962C8B-B14F-4D97-AF65-F5344CB8AC3E}">
        <p14:creationId xmlns:p14="http://schemas.microsoft.com/office/powerpoint/2010/main" val="3738488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F63BB7-115B-44D7-95E2-B198183091BD}" type="slidenum">
              <a:rPr lang="ar-SA"/>
              <a:pPr>
                <a:defRPr/>
              </a:pPr>
              <a:t>‹#›</a:t>
            </a:fld>
            <a:endParaRPr lang="en-US" dirty="0"/>
          </a:p>
        </p:txBody>
      </p:sp>
    </p:spTree>
    <p:extLst>
      <p:ext uri="{BB962C8B-B14F-4D97-AF65-F5344CB8AC3E}">
        <p14:creationId xmlns:p14="http://schemas.microsoft.com/office/powerpoint/2010/main" val="3396892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F09AB0-C891-4F1F-9AC1-38F4DAEBD121}" type="slidenum">
              <a:rPr lang="ar-SA"/>
              <a:pPr>
                <a:defRPr/>
              </a:pPr>
              <a:t>‹#›</a:t>
            </a:fld>
            <a:endParaRPr lang="en-US" dirty="0"/>
          </a:p>
        </p:txBody>
      </p:sp>
    </p:spTree>
    <p:extLst>
      <p:ext uri="{BB962C8B-B14F-4D97-AF65-F5344CB8AC3E}">
        <p14:creationId xmlns:p14="http://schemas.microsoft.com/office/powerpoint/2010/main" val="882367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18398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181259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11/18/2020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EG"/>
              <a:t>انقر لتحرير نمط العنوان الرئيسي</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EG"/>
              <a:t>انقر لتحرير أنماط النص الرئيسي</a:t>
            </a:r>
          </a:p>
          <a:p>
            <a:pPr lvl="1"/>
            <a:r>
              <a:rPr lang="ar-SA" altLang="ar-EG"/>
              <a:t>المستوى الثاني</a:t>
            </a:r>
          </a:p>
          <a:p>
            <a:pPr lvl="2"/>
            <a:r>
              <a:rPr lang="ar-SA" altLang="ar-EG"/>
              <a:t>المستوى الثالث</a:t>
            </a:r>
          </a:p>
          <a:p>
            <a:pPr lvl="3"/>
            <a:r>
              <a:rPr lang="ar-SA" altLang="ar-EG"/>
              <a:t>المستوى الرابع</a:t>
            </a:r>
          </a:p>
          <a:p>
            <a:pPr lvl="4"/>
            <a:r>
              <a:rPr lang="ar-SA" altLang="ar-EG"/>
              <a:t>المستوى الخامس</a:t>
            </a:r>
          </a:p>
        </p:txBody>
      </p:sp>
      <p:sp>
        <p:nvSpPr>
          <p:cNvPr id="1028" name="Rectangle 4"/>
          <p:cNvSpPr>
            <a:spLocks noGrp="1" noChangeArrowheads="1"/>
          </p:cNvSpPr>
          <p:nvPr>
            <p:ph type="dt" sz="half" idx="2"/>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400">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a:defRPr sz="1400">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400">
                <a:latin typeface="Arial" pitchFamily="34" charset="0"/>
                <a:cs typeface="Arial" pitchFamily="34" charset="0"/>
              </a:defRPr>
            </a:lvl1pPr>
          </a:lstStyle>
          <a:p>
            <a:pPr>
              <a:defRPr/>
            </a:pPr>
            <a:fld id="{F287300C-3740-4085-B953-D0C65842104C}" type="slidenum">
              <a:rPr lang="ar-SA"/>
              <a:pPr>
                <a:defRPr/>
              </a:pPr>
              <a:t>‹#›</a:t>
            </a:fld>
            <a:endParaRPr lang="en-US" dirty="0"/>
          </a:p>
        </p:txBody>
      </p:sp>
    </p:spTree>
    <p:extLst>
      <p:ext uri="{BB962C8B-B14F-4D97-AF65-F5344CB8AC3E}">
        <p14:creationId xmlns:p14="http://schemas.microsoft.com/office/powerpoint/2010/main" val="326792260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1"/>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52FD5-416E-4084-B2CA-55D1AC2285B3}"/>
              </a:ext>
            </a:extLst>
          </p:cNvPr>
          <p:cNvSpPr>
            <a:spLocks noGrp="1"/>
          </p:cNvSpPr>
          <p:nvPr>
            <p:ph type="ctrTitle"/>
          </p:nvPr>
        </p:nvSpPr>
        <p:spPr>
          <a:xfrm>
            <a:off x="2125630" y="3119545"/>
            <a:ext cx="8915399" cy="3298573"/>
          </a:xfrm>
        </p:spPr>
        <p:txBody>
          <a:bodyPr>
            <a:normAutofit/>
          </a:bodyPr>
          <a:lstStyle/>
          <a:p>
            <a:pPr algn="ctr" rtl="1"/>
            <a:r>
              <a:rPr lang="ar-LB" sz="4800" b="1" dirty="0">
                <a:latin typeface="Times New Roman" panose="02020603050405020304" pitchFamily="18" charset="0"/>
                <a:cs typeface="Times New Roman" panose="02020603050405020304" pitchFamily="18" charset="0"/>
              </a:rPr>
              <a:t>استخدام بيانات التعداد العام للسكان و</a:t>
            </a:r>
            <a:r>
              <a:rPr lang="ar-EG" sz="4800" b="1" dirty="0">
                <a:latin typeface="Times New Roman" panose="02020603050405020304" pitchFamily="18" charset="0"/>
                <a:cs typeface="Times New Roman" panose="02020603050405020304" pitchFamily="18" charset="0"/>
              </a:rPr>
              <a:t>الإسكان والمنشأت</a:t>
            </a:r>
            <a:r>
              <a:rPr lang="ar-LB" sz="4800" b="1" dirty="0">
                <a:latin typeface="Times New Roman" panose="02020603050405020304" pitchFamily="18" charset="0"/>
                <a:cs typeface="Times New Roman" panose="02020603050405020304" pitchFamily="18" charset="0"/>
              </a:rPr>
              <a:t> وبيانات ان</a:t>
            </a:r>
            <a:r>
              <a:rPr lang="ar-EG" sz="4800" b="1" dirty="0">
                <a:latin typeface="Times New Roman" panose="02020603050405020304" pitchFamily="18" charset="0"/>
                <a:cs typeface="Times New Roman" panose="02020603050405020304" pitchFamily="18" charset="0"/>
              </a:rPr>
              <a:t>ف</a:t>
            </a:r>
            <a:r>
              <a:rPr lang="ar-LB" sz="4800" b="1" dirty="0">
                <a:latin typeface="Times New Roman" panose="02020603050405020304" pitchFamily="18" charset="0"/>
                <a:cs typeface="Times New Roman" panose="02020603050405020304" pitchFamily="18" charset="0"/>
              </a:rPr>
              <a:t>اق الاسرة في تقدير مؤشرات الفقر ومستويات المعيشة</a:t>
            </a:r>
            <a:br>
              <a:rPr lang="en-US" sz="4800" b="1" dirty="0">
                <a:latin typeface="Times New Roman" panose="02020603050405020304" pitchFamily="18" charset="0"/>
                <a:cs typeface="Times New Roman" panose="02020603050405020304" pitchFamily="18" charset="0"/>
              </a:rPr>
            </a:br>
            <a:endParaRPr lang="en-US" sz="4800" b="1" dirty="0">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0902B375-684C-492A-A61D-7FD0905B7DC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662454" y="333946"/>
            <a:ext cx="757151" cy="719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91E4DF9F-4657-4F9F-9F2B-BE4287BAC1E9}"/>
              </a:ext>
            </a:extLst>
          </p:cNvPr>
          <p:cNvSpPr/>
          <p:nvPr/>
        </p:nvSpPr>
        <p:spPr>
          <a:xfrm>
            <a:off x="9606240" y="1114138"/>
            <a:ext cx="2869580" cy="29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400" dirty="0">
                <a:solidFill>
                  <a:schemeClr val="tx1"/>
                </a:solidFill>
                <a:cs typeface="Sultan bold" pitchFamily="2" charset="-78"/>
              </a:rPr>
              <a:t>الجهاز المركزي للتعبئة العامة والإحصاء </a:t>
            </a:r>
          </a:p>
        </p:txBody>
      </p:sp>
      <p:grpSp>
        <p:nvGrpSpPr>
          <p:cNvPr id="8" name="Group 7">
            <a:extLst>
              <a:ext uri="{FF2B5EF4-FFF2-40B4-BE49-F238E27FC236}">
                <a16:creationId xmlns:a16="http://schemas.microsoft.com/office/drawing/2014/main" id="{9E713FB9-714D-40B4-AB6C-1AA88A3CFE89}"/>
              </a:ext>
            </a:extLst>
          </p:cNvPr>
          <p:cNvGrpSpPr/>
          <p:nvPr/>
        </p:nvGrpSpPr>
        <p:grpSpPr>
          <a:xfrm rot="5400000">
            <a:off x="6363516" y="1029516"/>
            <a:ext cx="996884" cy="10660083"/>
            <a:chOff x="21267" y="981371"/>
            <a:chExt cx="9101468" cy="464658"/>
          </a:xfrm>
        </p:grpSpPr>
        <p:sp>
          <p:nvSpPr>
            <p:cNvPr id="9" name="AutoShape 2">
              <a:extLst>
                <a:ext uri="{FF2B5EF4-FFF2-40B4-BE49-F238E27FC236}">
                  <a16:creationId xmlns:a16="http://schemas.microsoft.com/office/drawing/2014/main" id="{4E2A5ED3-74C2-4272-8746-DE2F29E0DB79}"/>
                </a:ext>
              </a:extLst>
            </p:cNvPr>
            <p:cNvSpPr>
              <a:spLocks noChangeArrowheads="1"/>
            </p:cNvSpPr>
            <p:nvPr/>
          </p:nvSpPr>
          <p:spPr bwMode="auto">
            <a:xfrm>
              <a:off x="8584010" y="981371"/>
              <a:ext cx="538725" cy="464658"/>
            </a:xfrm>
            <a:prstGeom prst="rect">
              <a:avLst/>
            </a:prstGeom>
            <a:solidFill>
              <a:srgbClr val="EB1C2D"/>
            </a:soli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AutoShape 3">
              <a:extLst>
                <a:ext uri="{FF2B5EF4-FFF2-40B4-BE49-F238E27FC236}">
                  <a16:creationId xmlns:a16="http://schemas.microsoft.com/office/drawing/2014/main" id="{FE677106-1971-4FC8-AE5A-7DBE082A9AAA}"/>
                </a:ext>
              </a:extLst>
            </p:cNvPr>
            <p:cNvSpPr>
              <a:spLocks noChangeArrowheads="1"/>
            </p:cNvSpPr>
            <p:nvPr/>
          </p:nvSpPr>
          <p:spPr bwMode="auto">
            <a:xfrm>
              <a:off x="8040869" y="981371"/>
              <a:ext cx="538725" cy="464658"/>
            </a:xfrm>
            <a:prstGeom prst="rect">
              <a:avLst/>
            </a:prstGeom>
            <a:solidFill>
              <a:srgbClr val="D3A029"/>
            </a:solidFill>
            <a:ln>
              <a:noFill/>
            </a:ln>
            <a:effectLst/>
            <a:extLst>
              <a:ext uri="{91240B29-F687-4F45-9708-019B960494DF}">
                <a14:hiddenLine xmlns:a14="http://schemas.microsoft.com/office/drawing/2010/main" w="3175" algn="ctr">
                  <a:solidFill>
                    <a:srgbClr val="D3A029"/>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AutoShape 4">
              <a:extLst>
                <a:ext uri="{FF2B5EF4-FFF2-40B4-BE49-F238E27FC236}">
                  <a16:creationId xmlns:a16="http://schemas.microsoft.com/office/drawing/2014/main" id="{DE824A46-166B-4EAF-B084-9A925F89EAD3}"/>
                </a:ext>
              </a:extLst>
            </p:cNvPr>
            <p:cNvSpPr>
              <a:spLocks noChangeArrowheads="1"/>
            </p:cNvSpPr>
            <p:nvPr/>
          </p:nvSpPr>
          <p:spPr bwMode="auto">
            <a:xfrm>
              <a:off x="7499935" y="981371"/>
              <a:ext cx="538725" cy="464658"/>
            </a:xfrm>
            <a:prstGeom prst="rect">
              <a:avLst/>
            </a:prstGeom>
            <a:solidFill>
              <a:srgbClr val="279B48"/>
            </a:solidFill>
            <a:ln w="3175" algn="ctr">
              <a:no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AutoShape 5">
              <a:extLst>
                <a:ext uri="{FF2B5EF4-FFF2-40B4-BE49-F238E27FC236}">
                  <a16:creationId xmlns:a16="http://schemas.microsoft.com/office/drawing/2014/main" id="{FA039E3D-79E0-4677-902C-E110267A013E}"/>
                </a:ext>
              </a:extLst>
            </p:cNvPr>
            <p:cNvSpPr>
              <a:spLocks noChangeArrowheads="1"/>
            </p:cNvSpPr>
            <p:nvPr/>
          </p:nvSpPr>
          <p:spPr bwMode="auto">
            <a:xfrm>
              <a:off x="6971582" y="981371"/>
              <a:ext cx="538725" cy="464658"/>
            </a:xfrm>
            <a:prstGeom prst="rect">
              <a:avLst/>
            </a:prstGeom>
            <a:solidFill>
              <a:srgbClr val="C31F33"/>
            </a:soli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AutoShape 6">
              <a:extLst>
                <a:ext uri="{FF2B5EF4-FFF2-40B4-BE49-F238E27FC236}">
                  <a16:creationId xmlns:a16="http://schemas.microsoft.com/office/drawing/2014/main" id="{F136065E-B9E4-4993-9838-761D260D9542}"/>
                </a:ext>
              </a:extLst>
            </p:cNvPr>
            <p:cNvSpPr>
              <a:spLocks noChangeArrowheads="1"/>
            </p:cNvSpPr>
            <p:nvPr/>
          </p:nvSpPr>
          <p:spPr bwMode="auto">
            <a:xfrm>
              <a:off x="6439075" y="981371"/>
              <a:ext cx="538725" cy="464658"/>
            </a:xfrm>
            <a:prstGeom prst="rect">
              <a:avLst/>
            </a:prstGeom>
            <a:solidFill>
              <a:srgbClr val="EF402B"/>
            </a:soli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AutoShape 7">
              <a:extLst>
                <a:ext uri="{FF2B5EF4-FFF2-40B4-BE49-F238E27FC236}">
                  <a16:creationId xmlns:a16="http://schemas.microsoft.com/office/drawing/2014/main" id="{65E506F7-23C0-4BFE-9BFF-AB4C5330F7BB}"/>
                </a:ext>
              </a:extLst>
            </p:cNvPr>
            <p:cNvSpPr>
              <a:spLocks noChangeArrowheads="1"/>
            </p:cNvSpPr>
            <p:nvPr/>
          </p:nvSpPr>
          <p:spPr bwMode="auto">
            <a:xfrm>
              <a:off x="5908775" y="981371"/>
              <a:ext cx="538725" cy="464658"/>
            </a:xfrm>
            <a:prstGeom prst="rect">
              <a:avLst/>
            </a:prstGeom>
            <a:solidFill>
              <a:srgbClr val="00AED9"/>
            </a:soli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AutoShape 8">
              <a:extLst>
                <a:ext uri="{FF2B5EF4-FFF2-40B4-BE49-F238E27FC236}">
                  <a16:creationId xmlns:a16="http://schemas.microsoft.com/office/drawing/2014/main" id="{411542AF-3D0B-4066-8956-24DFF64B0B9E}"/>
                </a:ext>
              </a:extLst>
            </p:cNvPr>
            <p:cNvSpPr>
              <a:spLocks noChangeArrowheads="1"/>
            </p:cNvSpPr>
            <p:nvPr/>
          </p:nvSpPr>
          <p:spPr bwMode="auto">
            <a:xfrm>
              <a:off x="5380423" y="981371"/>
              <a:ext cx="538725" cy="464658"/>
            </a:xfrm>
            <a:prstGeom prst="rect">
              <a:avLst/>
            </a:prstGeom>
            <a:solidFill>
              <a:srgbClr val="FDB713"/>
            </a:soli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AutoShape 9">
              <a:extLst>
                <a:ext uri="{FF2B5EF4-FFF2-40B4-BE49-F238E27FC236}">
                  <a16:creationId xmlns:a16="http://schemas.microsoft.com/office/drawing/2014/main" id="{8F1ED53F-1DCA-4876-93E3-A1C60C53BAF2}"/>
                </a:ext>
              </a:extLst>
            </p:cNvPr>
            <p:cNvSpPr>
              <a:spLocks noChangeArrowheads="1"/>
            </p:cNvSpPr>
            <p:nvPr/>
          </p:nvSpPr>
          <p:spPr bwMode="auto">
            <a:xfrm>
              <a:off x="4837282" y="981371"/>
              <a:ext cx="538725" cy="464658"/>
            </a:xfrm>
            <a:prstGeom prst="rect">
              <a:avLst/>
            </a:prstGeom>
            <a:solidFill>
              <a:srgbClr val="8F1838"/>
            </a:soli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AutoShape 10">
              <a:extLst>
                <a:ext uri="{FF2B5EF4-FFF2-40B4-BE49-F238E27FC236}">
                  <a16:creationId xmlns:a16="http://schemas.microsoft.com/office/drawing/2014/main" id="{E4E01C0D-ECE4-4C81-8700-C52F37826FF7}"/>
                </a:ext>
              </a:extLst>
            </p:cNvPr>
            <p:cNvSpPr>
              <a:spLocks noChangeArrowheads="1"/>
            </p:cNvSpPr>
            <p:nvPr/>
          </p:nvSpPr>
          <p:spPr bwMode="auto">
            <a:xfrm>
              <a:off x="4296348" y="981371"/>
              <a:ext cx="538725" cy="464658"/>
            </a:xfrm>
            <a:prstGeom prst="rect">
              <a:avLst/>
            </a:prstGeom>
            <a:solidFill>
              <a:srgbClr val="F36D25"/>
            </a:soli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AutoShape 11">
              <a:extLst>
                <a:ext uri="{FF2B5EF4-FFF2-40B4-BE49-F238E27FC236}">
                  <a16:creationId xmlns:a16="http://schemas.microsoft.com/office/drawing/2014/main" id="{A79099EC-F6EA-4010-AE5F-51430011854E}"/>
                </a:ext>
              </a:extLst>
            </p:cNvPr>
            <p:cNvSpPr>
              <a:spLocks noChangeArrowheads="1"/>
            </p:cNvSpPr>
            <p:nvPr/>
          </p:nvSpPr>
          <p:spPr bwMode="auto">
            <a:xfrm>
              <a:off x="3767995" y="981371"/>
              <a:ext cx="538725" cy="464658"/>
            </a:xfrm>
            <a:prstGeom prst="rect">
              <a:avLst/>
            </a:prstGeom>
            <a:solidFill>
              <a:srgbClr val="E11484"/>
            </a:soli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AutoShape 12">
              <a:extLst>
                <a:ext uri="{FF2B5EF4-FFF2-40B4-BE49-F238E27FC236}">
                  <a16:creationId xmlns:a16="http://schemas.microsoft.com/office/drawing/2014/main" id="{893952B8-F0AD-4834-9E5A-8B517CC3B30C}"/>
                </a:ext>
              </a:extLst>
            </p:cNvPr>
            <p:cNvSpPr>
              <a:spLocks noChangeArrowheads="1"/>
            </p:cNvSpPr>
            <p:nvPr/>
          </p:nvSpPr>
          <p:spPr bwMode="auto">
            <a:xfrm>
              <a:off x="3224854" y="981371"/>
              <a:ext cx="538725" cy="464658"/>
            </a:xfrm>
            <a:prstGeom prst="rect">
              <a:avLst/>
            </a:prstGeom>
            <a:solidFill>
              <a:srgbClr val="F99D26"/>
            </a:soli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AutoShape 13">
              <a:extLst>
                <a:ext uri="{FF2B5EF4-FFF2-40B4-BE49-F238E27FC236}">
                  <a16:creationId xmlns:a16="http://schemas.microsoft.com/office/drawing/2014/main" id="{DE1FEFCA-554A-4699-AF88-980ED47A84A2}"/>
                </a:ext>
              </a:extLst>
            </p:cNvPr>
            <p:cNvSpPr>
              <a:spLocks noChangeArrowheads="1"/>
            </p:cNvSpPr>
            <p:nvPr/>
          </p:nvSpPr>
          <p:spPr bwMode="auto">
            <a:xfrm>
              <a:off x="2681713" y="981371"/>
              <a:ext cx="538725" cy="464658"/>
            </a:xfrm>
            <a:prstGeom prst="rect">
              <a:avLst/>
            </a:prstGeom>
            <a:solidFill>
              <a:srgbClr val="CF8D2A"/>
            </a:soli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AutoShape 14">
              <a:extLst>
                <a:ext uri="{FF2B5EF4-FFF2-40B4-BE49-F238E27FC236}">
                  <a16:creationId xmlns:a16="http://schemas.microsoft.com/office/drawing/2014/main" id="{4384F238-440E-4F9E-A341-3BFF5C5D2FFB}"/>
                </a:ext>
              </a:extLst>
            </p:cNvPr>
            <p:cNvSpPr>
              <a:spLocks noChangeArrowheads="1"/>
            </p:cNvSpPr>
            <p:nvPr/>
          </p:nvSpPr>
          <p:spPr bwMode="auto">
            <a:xfrm>
              <a:off x="2140781" y="981371"/>
              <a:ext cx="538725" cy="464658"/>
            </a:xfrm>
            <a:prstGeom prst="rect">
              <a:avLst/>
            </a:prstGeom>
            <a:solidFill>
              <a:srgbClr val="48773C"/>
            </a:soli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AutoShape 15">
              <a:extLst>
                <a:ext uri="{FF2B5EF4-FFF2-40B4-BE49-F238E27FC236}">
                  <a16:creationId xmlns:a16="http://schemas.microsoft.com/office/drawing/2014/main" id="{4EF200D2-DB9F-489F-9FE2-AF6E7DDC1779}"/>
                </a:ext>
              </a:extLst>
            </p:cNvPr>
            <p:cNvSpPr>
              <a:spLocks noChangeArrowheads="1"/>
            </p:cNvSpPr>
            <p:nvPr/>
          </p:nvSpPr>
          <p:spPr bwMode="auto">
            <a:xfrm>
              <a:off x="1612428" y="981371"/>
              <a:ext cx="538725" cy="464658"/>
            </a:xfrm>
            <a:prstGeom prst="rect">
              <a:avLst/>
            </a:prstGeom>
            <a:solidFill>
              <a:srgbClr val="007DBC"/>
            </a:soli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AutoShape 16">
              <a:extLst>
                <a:ext uri="{FF2B5EF4-FFF2-40B4-BE49-F238E27FC236}">
                  <a16:creationId xmlns:a16="http://schemas.microsoft.com/office/drawing/2014/main" id="{FE815CBA-7499-4F19-9239-1182DC96D75D}"/>
                </a:ext>
              </a:extLst>
            </p:cNvPr>
            <p:cNvSpPr>
              <a:spLocks noChangeArrowheads="1"/>
            </p:cNvSpPr>
            <p:nvPr/>
          </p:nvSpPr>
          <p:spPr bwMode="auto">
            <a:xfrm>
              <a:off x="1079920" y="981371"/>
              <a:ext cx="538725" cy="464658"/>
            </a:xfrm>
            <a:prstGeom prst="rect">
              <a:avLst/>
            </a:prstGeom>
            <a:solidFill>
              <a:srgbClr val="3EB049"/>
            </a:soli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AutoShape 17">
              <a:extLst>
                <a:ext uri="{FF2B5EF4-FFF2-40B4-BE49-F238E27FC236}">
                  <a16:creationId xmlns:a16="http://schemas.microsoft.com/office/drawing/2014/main" id="{D7BB2848-9415-4949-8A04-D3D3ADC4AD85}"/>
                </a:ext>
              </a:extLst>
            </p:cNvPr>
            <p:cNvSpPr>
              <a:spLocks noChangeArrowheads="1"/>
            </p:cNvSpPr>
            <p:nvPr/>
          </p:nvSpPr>
          <p:spPr bwMode="auto">
            <a:xfrm>
              <a:off x="549620" y="981371"/>
              <a:ext cx="538725" cy="464658"/>
            </a:xfrm>
            <a:prstGeom prst="rect">
              <a:avLst/>
            </a:prstGeom>
            <a:solidFill>
              <a:srgbClr val="02558B"/>
            </a:soli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AutoShape 18">
              <a:extLst>
                <a:ext uri="{FF2B5EF4-FFF2-40B4-BE49-F238E27FC236}">
                  <a16:creationId xmlns:a16="http://schemas.microsoft.com/office/drawing/2014/main" id="{B72368D7-4749-46C7-B039-21C4DDC3FC2C}"/>
                </a:ext>
              </a:extLst>
            </p:cNvPr>
            <p:cNvSpPr>
              <a:spLocks noChangeArrowheads="1"/>
            </p:cNvSpPr>
            <p:nvPr/>
          </p:nvSpPr>
          <p:spPr bwMode="auto">
            <a:xfrm>
              <a:off x="21267" y="981371"/>
              <a:ext cx="538725" cy="464658"/>
            </a:xfrm>
            <a:prstGeom prst="rect">
              <a:avLst/>
            </a:prstGeom>
            <a:solidFill>
              <a:srgbClr val="183668"/>
            </a:soli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3" name="Rectangle 2">
            <a:extLst>
              <a:ext uri="{FF2B5EF4-FFF2-40B4-BE49-F238E27FC236}">
                <a16:creationId xmlns:a16="http://schemas.microsoft.com/office/drawing/2014/main" id="{D721F81E-0657-4E81-AC84-E65F3FBF6F1D}"/>
              </a:ext>
            </a:extLst>
          </p:cNvPr>
          <p:cNvSpPr/>
          <p:nvPr/>
        </p:nvSpPr>
        <p:spPr>
          <a:xfrm>
            <a:off x="1426481" y="278323"/>
            <a:ext cx="8715336" cy="830997"/>
          </a:xfrm>
          <a:prstGeom prst="rect">
            <a:avLst/>
          </a:prstGeom>
        </p:spPr>
        <p:txBody>
          <a:bodyPr wrap="square">
            <a:spAutoFit/>
          </a:bodyPr>
          <a:lstStyle/>
          <a:p>
            <a:pPr algn="ctr"/>
            <a:r>
              <a:rPr lang="ar-SA" sz="2400" b="1" dirty="0">
                <a:solidFill>
                  <a:srgbClr val="C00000"/>
                </a:solidFill>
                <a:latin typeface="Times New Roman" panose="02020603050405020304" pitchFamily="18" charset="0"/>
                <a:cs typeface="Times New Roman" panose="02020603050405020304" pitchFamily="18" charset="0"/>
              </a:rPr>
              <a:t>ورشة عمل إقليمية حول قياس مؤشرات أهداف التنمية المستدامة من خلال تعدادات السكان والمساكن وبيانات السجلات المدنية في الدول العربية </a:t>
            </a:r>
            <a:endParaRPr lang="ar-BH"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0405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path path="circle">
            <a:fillToRect l="50000" t="50000" r="100000" b="100000"/>
          </a:path>
        </a:gradFill>
        <a:effectLst/>
      </p:bgPr>
    </p:bg>
    <p:spTree>
      <p:nvGrpSpPr>
        <p:cNvPr id="1" name=""/>
        <p:cNvGrpSpPr/>
        <p:nvPr/>
      </p:nvGrpSpPr>
      <p:grpSpPr>
        <a:xfrm>
          <a:off x="0" y="0"/>
          <a:ext cx="0" cy="0"/>
          <a:chOff x="0" y="0"/>
          <a:chExt cx="0" cy="0"/>
        </a:xfrm>
      </p:grpSpPr>
      <p:sp>
        <p:nvSpPr>
          <p:cNvPr id="16" name="Rectangle 4">
            <a:hlinkClick r:id="rId3" action="ppaction://hlinksldjump"/>
            <a:extLst>
              <a:ext uri="{FF2B5EF4-FFF2-40B4-BE49-F238E27FC236}">
                <a16:creationId xmlns:a16="http://schemas.microsoft.com/office/drawing/2014/main" id="{BD1679BC-5A5E-480F-B94C-BFB9F4C22339}"/>
              </a:ext>
            </a:extLst>
          </p:cNvPr>
          <p:cNvSpPr>
            <a:spLocks noChangeArrowheads="1"/>
          </p:cNvSpPr>
          <p:nvPr/>
        </p:nvSpPr>
        <p:spPr bwMode="auto">
          <a:xfrm>
            <a:off x="4049485" y="927102"/>
            <a:ext cx="6896872" cy="581025"/>
          </a:xfrm>
          <a:prstGeom prst="rect">
            <a:avLst/>
          </a:prstGeom>
          <a:noFill/>
          <a:ln w="57150" cmpd="thinThick">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prstClr val="black"/>
                </a:solidFill>
                <a:effectLst/>
                <a:uLnTx/>
                <a:uFillTx/>
                <a:latin typeface="Century Gothic" panose="020B0502020202020204"/>
                <a:ea typeface="+mn-ea"/>
                <a:cs typeface="Tahoma" panose="020B0604030504040204" pitchFamily="34" charset="0"/>
              </a:rPr>
              <a:t>المؤشرات المستخدمة في التقدير</a:t>
            </a:r>
            <a:endPar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5" name="Rectangle 5">
            <a:hlinkClick r:id="rId3" action="ppaction://hlinksldjump"/>
            <a:extLst>
              <a:ext uri="{FF2B5EF4-FFF2-40B4-BE49-F238E27FC236}">
                <a16:creationId xmlns:a16="http://schemas.microsoft.com/office/drawing/2014/main" id="{4FA5C237-58A7-48B3-962A-A11F05299DE6}"/>
              </a:ext>
            </a:extLst>
          </p:cNvPr>
          <p:cNvSpPr>
            <a:spLocks noChangeArrowheads="1"/>
          </p:cNvSpPr>
          <p:nvPr/>
        </p:nvSpPr>
        <p:spPr bwMode="auto">
          <a:xfrm>
            <a:off x="7231064" y="1719263"/>
            <a:ext cx="3025775" cy="576262"/>
          </a:xfrm>
          <a:prstGeom prst="rect">
            <a:avLst/>
          </a:prstGeom>
          <a:noFill/>
          <a:ln w="9525">
            <a:solidFill>
              <a:srgbClr val="000000"/>
            </a:solidFill>
            <a:miter lim="800000"/>
            <a:headEnd/>
            <a:tailEnd/>
          </a:ln>
          <a:scene3d>
            <a:camera prst="legacyObliqueTopRight"/>
            <a:lightRig rig="legacyFlat3" dir="b"/>
          </a:scene3d>
          <a:sp3d extrusionH="227000" prstMaterial="legacyMatte">
            <a:bevelT w="13500" h="13500" prst="angle"/>
            <a:bevelB w="13500" h="13500" prst="angle"/>
            <a:extrusionClr>
              <a:srgbClr val="A50021"/>
            </a:extrusionClr>
            <a:contourClr>
              <a:srgbClr val="000000"/>
            </a:contourClr>
          </a:sp3d>
          <a:extLst>
            <a:ext uri="{909E8E84-426E-40DD-AFC4-6F175D3DCCD1}">
              <a14:hiddenFill xmlns:a14="http://schemas.microsoft.com/office/drawing/2010/main">
                <a:solidFill>
                  <a:srgbClr val="FFFFFF"/>
                </a:solidFill>
              </a14:hiddenFill>
            </a:ext>
          </a:extLst>
        </p:spPr>
        <p:txBody>
          <a:bodyPr>
            <a:flatTx/>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342900" marR="0" lvl="0" indent="-342900" algn="r" defTabSz="457200" rtl="1" eaLnBrk="1" fontAlgn="auto" latinLnBrk="0" hangingPunct="1">
              <a:lnSpc>
                <a:spcPct val="100000"/>
              </a:lnSpc>
              <a:spcBef>
                <a:spcPct val="20000"/>
              </a:spcBef>
              <a:spcAft>
                <a:spcPts val="0"/>
              </a:spcAft>
              <a:buClrTx/>
              <a:buSzTx/>
              <a:buFontTx/>
              <a:buNone/>
              <a:tabLst/>
              <a:defRPr/>
            </a:pPr>
            <a:r>
              <a:rPr kumimoji="0" lang="ar-EG" alt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شـــــــروط المسكـــــــــن</a:t>
            </a:r>
            <a:endPar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7">
            <a:hlinkClick r:id="rId3" action="ppaction://hlinksldjump"/>
            <a:extLst>
              <a:ext uri="{FF2B5EF4-FFF2-40B4-BE49-F238E27FC236}">
                <a16:creationId xmlns:a16="http://schemas.microsoft.com/office/drawing/2014/main" id="{26ADF989-BDB8-43C8-9CD0-9D29644A13B3}"/>
              </a:ext>
            </a:extLst>
          </p:cNvPr>
          <p:cNvSpPr>
            <a:spLocks noChangeArrowheads="1"/>
          </p:cNvSpPr>
          <p:nvPr/>
        </p:nvSpPr>
        <p:spPr bwMode="auto">
          <a:xfrm>
            <a:off x="4354514" y="2408238"/>
            <a:ext cx="43910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342900" marR="0" lvl="0" indent="-342900" algn="r" defTabSz="457200" rtl="1" eaLnBrk="1" fontAlgn="auto" latinLnBrk="0" hangingPunct="1">
              <a:lnSpc>
                <a:spcPct val="80000"/>
              </a:lnSpc>
              <a:spcBef>
                <a:spcPct val="20000"/>
              </a:spcBef>
              <a:spcAft>
                <a:spcPts val="0"/>
              </a:spcAft>
              <a:buClrTx/>
              <a:buSzTx/>
              <a:buFontTx/>
              <a:buChar char="-"/>
              <a:tabLst/>
              <a:defRPr/>
            </a:pPr>
            <a:r>
              <a:rPr kumimoji="0" lang="ar-EG"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نسبة الاتصــال بشبكــة الميـــاه  </a:t>
            </a:r>
          </a:p>
        </p:txBody>
      </p:sp>
      <p:sp>
        <p:nvSpPr>
          <p:cNvPr id="27" name="Rectangle 8">
            <a:hlinkClick r:id="rId3" action="ppaction://hlinksldjump"/>
            <a:extLst>
              <a:ext uri="{FF2B5EF4-FFF2-40B4-BE49-F238E27FC236}">
                <a16:creationId xmlns:a16="http://schemas.microsoft.com/office/drawing/2014/main" id="{A0D8AE32-5BCD-4A38-B866-8C8D887C063D}"/>
              </a:ext>
            </a:extLst>
          </p:cNvPr>
          <p:cNvSpPr>
            <a:spLocks noChangeArrowheads="1"/>
          </p:cNvSpPr>
          <p:nvPr/>
        </p:nvSpPr>
        <p:spPr bwMode="auto">
          <a:xfrm>
            <a:off x="4354514" y="2913064"/>
            <a:ext cx="438943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342900" marR="0" lvl="0" indent="-342900" algn="r" defTabSz="457200" rtl="1" eaLnBrk="1" fontAlgn="auto" latinLnBrk="0" hangingPunct="1">
              <a:lnSpc>
                <a:spcPct val="80000"/>
              </a:lnSpc>
              <a:spcBef>
                <a:spcPct val="20000"/>
              </a:spcBef>
              <a:spcAft>
                <a:spcPts val="0"/>
              </a:spcAft>
              <a:buClrTx/>
              <a:buSzTx/>
              <a:buFontTx/>
              <a:buChar char="-"/>
              <a:tabLst/>
              <a:defRPr/>
            </a:pPr>
            <a:r>
              <a:rPr kumimoji="0" lang="ar-EG"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نسبة الاتصال بالصرف الصحي</a:t>
            </a:r>
            <a:endPar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Rectangle 10">
            <a:hlinkClick r:id="rId3" action="ppaction://hlinksldjump"/>
            <a:extLst>
              <a:ext uri="{FF2B5EF4-FFF2-40B4-BE49-F238E27FC236}">
                <a16:creationId xmlns:a16="http://schemas.microsoft.com/office/drawing/2014/main" id="{115320AD-6F4F-4018-825F-D128B25B3973}"/>
              </a:ext>
            </a:extLst>
          </p:cNvPr>
          <p:cNvSpPr>
            <a:spLocks noChangeArrowheads="1"/>
          </p:cNvSpPr>
          <p:nvPr/>
        </p:nvSpPr>
        <p:spPr bwMode="auto">
          <a:xfrm>
            <a:off x="4354514" y="3429001"/>
            <a:ext cx="43910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342900" marR="0" lvl="0" indent="-342900" algn="r" defTabSz="457200" rtl="1" eaLnBrk="1" fontAlgn="auto" latinLnBrk="0" hangingPunct="1">
              <a:lnSpc>
                <a:spcPct val="80000"/>
              </a:lnSpc>
              <a:spcBef>
                <a:spcPct val="20000"/>
              </a:spcBef>
              <a:spcAft>
                <a:spcPts val="0"/>
              </a:spcAft>
              <a:buClrTx/>
              <a:buSzTx/>
              <a:buFontTx/>
              <a:buChar char="-"/>
              <a:tabLst/>
              <a:defRPr/>
            </a:pPr>
            <a:r>
              <a:rPr kumimoji="0" lang="ar-EG"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نسبة الاتصــــال بالكهـــــــرباء  </a:t>
            </a:r>
          </a:p>
        </p:txBody>
      </p:sp>
      <p:sp>
        <p:nvSpPr>
          <p:cNvPr id="29" name="Rectangle 11">
            <a:hlinkClick r:id="rId3" action="ppaction://hlinksldjump"/>
            <a:extLst>
              <a:ext uri="{FF2B5EF4-FFF2-40B4-BE49-F238E27FC236}">
                <a16:creationId xmlns:a16="http://schemas.microsoft.com/office/drawing/2014/main" id="{8850F520-7179-4685-AAD0-7CBD34991ED7}"/>
              </a:ext>
            </a:extLst>
          </p:cNvPr>
          <p:cNvSpPr>
            <a:spLocks noChangeArrowheads="1"/>
          </p:cNvSpPr>
          <p:nvPr/>
        </p:nvSpPr>
        <p:spPr bwMode="auto">
          <a:xfrm>
            <a:off x="4295776" y="4581525"/>
            <a:ext cx="44481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342900" marR="0" lvl="0" indent="-342900" algn="r" defTabSz="457200" rtl="1" eaLnBrk="1" fontAlgn="auto" latinLnBrk="0" hangingPunct="1">
              <a:lnSpc>
                <a:spcPct val="80000"/>
              </a:lnSpc>
              <a:spcBef>
                <a:spcPct val="20000"/>
              </a:spcBef>
              <a:spcAft>
                <a:spcPts val="0"/>
              </a:spcAft>
              <a:buClrTx/>
              <a:buSzTx/>
              <a:buFontTx/>
              <a:buChar char="-"/>
              <a:tabLst/>
              <a:defRPr/>
            </a:pPr>
            <a:r>
              <a:rPr kumimoji="0" lang="ar-EG"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حجم الأسرة ومعدل التزاحم في الغرفة</a:t>
            </a:r>
            <a:endPar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Rectangle 12">
            <a:hlinkClick r:id="rId3" action="ppaction://hlinksldjump"/>
            <a:extLst>
              <a:ext uri="{FF2B5EF4-FFF2-40B4-BE49-F238E27FC236}">
                <a16:creationId xmlns:a16="http://schemas.microsoft.com/office/drawing/2014/main" id="{FD94C47E-7E0F-4214-8CEA-87AF30C0B2AD}"/>
              </a:ext>
            </a:extLst>
          </p:cNvPr>
          <p:cNvSpPr>
            <a:spLocks noChangeArrowheads="1"/>
          </p:cNvSpPr>
          <p:nvPr/>
        </p:nvSpPr>
        <p:spPr bwMode="auto">
          <a:xfrm>
            <a:off x="4294188" y="5216525"/>
            <a:ext cx="44513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342900" marR="0" lvl="0" indent="-342900" algn="r" defTabSz="457200" rtl="1" eaLnBrk="1" fontAlgn="auto" latinLnBrk="0" hangingPunct="1">
              <a:lnSpc>
                <a:spcPct val="80000"/>
              </a:lnSpc>
              <a:spcBef>
                <a:spcPct val="20000"/>
              </a:spcBef>
              <a:spcAft>
                <a:spcPts val="0"/>
              </a:spcAft>
              <a:buClrTx/>
              <a:buSzTx/>
              <a:buFontTx/>
              <a:buChar char="-"/>
              <a:tabLst/>
              <a:defRPr/>
            </a:pPr>
            <a:r>
              <a:rPr kumimoji="0" lang="ar-EG"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نسبـــــــــــــــــــــة الإعالـــــــــــــــــــة</a:t>
            </a:r>
          </a:p>
        </p:txBody>
      </p:sp>
      <p:sp>
        <p:nvSpPr>
          <p:cNvPr id="31" name="Rectangle 15">
            <a:hlinkClick r:id="rId3" action="ppaction://hlinksldjump"/>
            <a:extLst>
              <a:ext uri="{FF2B5EF4-FFF2-40B4-BE49-F238E27FC236}">
                <a16:creationId xmlns:a16="http://schemas.microsoft.com/office/drawing/2014/main" id="{92CC5E74-7E94-4F83-B055-AB6E78FBFE1D}"/>
              </a:ext>
            </a:extLst>
          </p:cNvPr>
          <p:cNvSpPr>
            <a:spLocks noChangeArrowheads="1"/>
          </p:cNvSpPr>
          <p:nvPr/>
        </p:nvSpPr>
        <p:spPr bwMode="auto">
          <a:xfrm>
            <a:off x="6672263" y="3932238"/>
            <a:ext cx="3060700" cy="576262"/>
          </a:xfrm>
          <a:prstGeom prst="rect">
            <a:avLst/>
          </a:prstGeom>
          <a:noFill/>
          <a:ln w="9525">
            <a:solidFill>
              <a:srgbClr val="000000"/>
            </a:solidFill>
            <a:miter lim="800000"/>
            <a:headEnd/>
            <a:tailEnd/>
          </a:ln>
          <a:scene3d>
            <a:camera prst="legacyObliqueTopRight"/>
            <a:lightRig rig="legacyFlat3" dir="b"/>
          </a:scene3d>
          <a:sp3d extrusionH="227000" prstMaterial="legacyMatte">
            <a:bevelT w="13500" h="13500" prst="angle"/>
            <a:bevelB w="13500" h="13500" prst="angle"/>
            <a:extrusionClr>
              <a:srgbClr val="A50021"/>
            </a:extrusionClr>
            <a:contourClr>
              <a:srgbClr val="000000"/>
            </a:contourClr>
          </a:sp3d>
          <a:extLst>
            <a:ext uri="{909E8E84-426E-40DD-AFC4-6F175D3DCCD1}">
              <a14:hiddenFill xmlns:a14="http://schemas.microsoft.com/office/drawing/2010/main">
                <a:solidFill>
                  <a:srgbClr val="FFFFFF"/>
                </a:solidFill>
              </a14:hiddenFill>
            </a:ext>
          </a:extLst>
        </p:spPr>
        <p:txBody>
          <a:bodyPr>
            <a:flatTx/>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342900" marR="0" lvl="0" indent="-342900" algn="r" defTabSz="457200" rtl="1" eaLnBrk="1" fontAlgn="auto" latinLnBrk="0" hangingPunct="1">
              <a:lnSpc>
                <a:spcPct val="100000"/>
              </a:lnSpc>
              <a:spcBef>
                <a:spcPct val="20000"/>
              </a:spcBef>
              <a:spcAft>
                <a:spcPts val="0"/>
              </a:spcAft>
              <a:buClrTx/>
              <a:buSzTx/>
              <a:buFontTx/>
              <a:buNone/>
              <a:tabLst/>
              <a:defRPr/>
            </a:pPr>
            <a:r>
              <a:rPr kumimoji="0" lang="ar-EG" alt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المؤشرات الديموجرافية</a:t>
            </a:r>
            <a:endPar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Rectangle 17">
            <a:extLst>
              <a:ext uri="{FF2B5EF4-FFF2-40B4-BE49-F238E27FC236}">
                <a16:creationId xmlns:a16="http://schemas.microsoft.com/office/drawing/2014/main" id="{FD89E9A0-EAB0-4B52-98C7-8E0AFF4566F3}"/>
              </a:ext>
            </a:extLst>
          </p:cNvPr>
          <p:cNvSpPr>
            <a:spLocks noChangeArrowheads="1"/>
          </p:cNvSpPr>
          <p:nvPr/>
        </p:nvSpPr>
        <p:spPr bwMode="auto">
          <a:xfrm>
            <a:off x="1476103" y="5661025"/>
            <a:ext cx="9835471" cy="1008063"/>
          </a:xfrm>
          <a:prstGeom prst="rect">
            <a:avLst/>
          </a:prstGeom>
          <a:noFill/>
          <a:ln w="57150" cmpd="thinThick">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EG" sz="2400" b="1" i="0" u="none" strike="noStrike" kern="1200" cap="none" spc="0" normalizeH="0" baseline="0" noProof="0" dirty="0">
                <a:ln>
                  <a:noFill/>
                </a:ln>
                <a:solidFill>
                  <a:prstClr val="black"/>
                </a:solidFill>
                <a:effectLst/>
                <a:uLnTx/>
                <a:uFillTx/>
                <a:latin typeface="Century Gothic" panose="020B0502020202020204"/>
                <a:ea typeface="+mn-ea"/>
                <a:cs typeface="Tahoma" panose="020B0604030504040204" pitchFamily="34" charset="0"/>
              </a:rPr>
              <a:t>تدل المؤشرات أن خريطة الفقر لا تعكس الفقر بمعناه المادي فقط ولكن تعكس الجوانب المختلفة للتنمية بمعناها الواسع.</a:t>
            </a:r>
            <a:endPar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3" name="AutoShape 4">
            <a:extLst>
              <a:ext uri="{FF2B5EF4-FFF2-40B4-BE49-F238E27FC236}">
                <a16:creationId xmlns:a16="http://schemas.microsoft.com/office/drawing/2014/main" id="{9235BEB5-B9B1-4129-A190-7D7224CD8B0E}"/>
              </a:ext>
            </a:extLst>
          </p:cNvPr>
          <p:cNvSpPr>
            <a:spLocks noChangeArrowheads="1"/>
          </p:cNvSpPr>
          <p:nvPr/>
        </p:nvSpPr>
        <p:spPr bwMode="auto">
          <a:xfrm>
            <a:off x="3140665" y="221457"/>
            <a:ext cx="5327650" cy="6477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ctr" defTabSz="457200" rtl="1" eaLnBrk="1" fontAlgn="auto" latinLnBrk="0" hangingPunct="1">
              <a:lnSpc>
                <a:spcPct val="100000"/>
              </a:lnSpc>
              <a:spcBef>
                <a:spcPct val="0"/>
              </a:spcBef>
              <a:spcAft>
                <a:spcPts val="0"/>
              </a:spcAft>
              <a:buClrTx/>
              <a:buSzTx/>
              <a:buFontTx/>
              <a:buNone/>
              <a:tabLst/>
              <a:defRPr/>
            </a:pPr>
            <a:r>
              <a:rPr kumimoji="0" lang="ar-EG" alt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تابع</a:t>
            </a:r>
            <a:r>
              <a:rPr kumimoji="0" lang="en-US" alt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a:t>
            </a:r>
            <a:r>
              <a:rPr kumimoji="0" lang="ar-EG" alt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منهجية الإعداد للخريطة</a:t>
            </a:r>
            <a:endParaRPr kumimoji="0" lang="en-US" alt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64851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path path="circle">
            <a:fillToRect l="50000" t="50000" r="100000" b="100000"/>
          </a:path>
        </a:gradFill>
        <a:effectLst/>
      </p:bgPr>
    </p:bg>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B689AEB8-7267-4815-BCD8-57134E355233}"/>
              </a:ext>
            </a:extLst>
          </p:cNvPr>
          <p:cNvSpPr txBox="1">
            <a:spLocks noChangeArrowheads="1"/>
          </p:cNvSpPr>
          <p:nvPr/>
        </p:nvSpPr>
        <p:spPr>
          <a:xfrm>
            <a:off x="875211" y="1876289"/>
            <a:ext cx="9946777" cy="792162"/>
          </a:xfrm>
          <a:prstGeom prst="rect">
            <a:avLst/>
          </a:prstGeom>
          <a:extLst>
            <a:ext uri="{91240B29-F687-4F45-9708-019B960494DF}">
              <a14:hiddenLine xmlns:a14="http://schemas.microsoft.com/office/drawing/2010/main" w="57150" cmpd="thinThick">
                <a:solidFill>
                  <a:srgbClr val="000000"/>
                </a:solidFill>
                <a:miter lim="800000"/>
                <a:headEnd/>
                <a:tailEnd/>
              </a14:hiddenLine>
            </a:ext>
          </a:extLst>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1" eaLnBrk="1" fontAlgn="auto" latinLnBrk="0" hangingPunct="1">
              <a:lnSpc>
                <a:spcPct val="100000"/>
              </a:lnSpc>
              <a:spcBef>
                <a:spcPct val="0"/>
              </a:spcBef>
              <a:spcAft>
                <a:spcPts val="0"/>
              </a:spcAft>
              <a:buClrTx/>
              <a:buSzTx/>
              <a:buFontTx/>
              <a:buNone/>
              <a:tabLst/>
              <a:defRPr/>
            </a:pPr>
            <a:r>
              <a:rPr kumimoji="0" lang="ar-EG" altLang="en-US" sz="2800" b="1" i="0" u="none" strike="noStrike" kern="1200" cap="none" spc="0" normalizeH="0" baseline="0" noProof="0" dirty="0">
                <a:ln>
                  <a:noFill/>
                </a:ln>
                <a:solidFill>
                  <a:prstClr val="black"/>
                </a:solidFill>
                <a:effectLst/>
                <a:uLnTx/>
                <a:uFillTx/>
                <a:latin typeface="Century Gothic" panose="020B0502020202020204"/>
                <a:ea typeface="+mj-ea"/>
                <a:cs typeface="Tahoma" panose="020B0604030504040204" pitchFamily="34" charset="0"/>
              </a:rPr>
              <a:t>ل</a:t>
            </a:r>
            <a:r>
              <a:rPr kumimoji="0" lang="ar-SY" altLang="en-US" sz="2800" b="1" i="0" u="none" strike="noStrike" kern="1200" cap="none" spc="0" normalizeH="0" baseline="0" noProof="0" dirty="0">
                <a:ln>
                  <a:noFill/>
                </a:ln>
                <a:solidFill>
                  <a:prstClr val="black"/>
                </a:solidFill>
                <a:effectLst/>
                <a:uLnTx/>
                <a:uFillTx/>
                <a:latin typeface="Century Gothic" panose="020B0502020202020204"/>
                <a:ea typeface="+mj-ea"/>
                <a:cs typeface="Tahoma" panose="020B0604030504040204" pitchFamily="34" charset="0"/>
              </a:rPr>
              <a:t>تقدير مستوي المعيشة </a:t>
            </a:r>
            <a:r>
              <a:rPr kumimoji="0" lang="ar-EG" altLang="en-US" sz="2800" b="1" i="0" u="none" strike="noStrike" kern="1200" cap="none" spc="0" normalizeH="0" baseline="0" noProof="0" dirty="0">
                <a:ln>
                  <a:noFill/>
                </a:ln>
                <a:solidFill>
                  <a:prstClr val="black"/>
                </a:solidFill>
                <a:effectLst/>
                <a:uLnTx/>
                <a:uFillTx/>
                <a:latin typeface="Century Gothic" panose="020B0502020202020204"/>
                <a:ea typeface="+mj-ea"/>
                <a:cs typeface="Tahoma" panose="020B0604030504040204" pitchFamily="34" charset="0"/>
              </a:rPr>
              <a:t>على مستوى أصغر وحدة إدارية</a:t>
            </a:r>
            <a:endParaRPr kumimoji="0" lang="en-US" altLang="en-US" sz="2800" b="1" i="0" u="none" strike="noStrike" kern="1200" cap="none" spc="0" normalizeH="0" baseline="0" noProof="0" dirty="0">
              <a:ln>
                <a:noFill/>
              </a:ln>
              <a:solidFill>
                <a:prstClr val="black"/>
              </a:solidFill>
              <a:effectLst/>
              <a:uLnTx/>
              <a:uFillTx/>
              <a:latin typeface="Century Gothic" panose="020B0502020202020204"/>
              <a:ea typeface="+mj-ea"/>
              <a:cs typeface="Times New Roman" panose="02020603050405020304" pitchFamily="18" charset="0"/>
            </a:endParaRPr>
          </a:p>
        </p:txBody>
      </p:sp>
      <p:sp>
        <p:nvSpPr>
          <p:cNvPr id="25" name="AutoShape 4">
            <a:extLst>
              <a:ext uri="{FF2B5EF4-FFF2-40B4-BE49-F238E27FC236}">
                <a16:creationId xmlns:a16="http://schemas.microsoft.com/office/drawing/2014/main" id="{EAEDC908-E7B4-4A62-9C81-0FBCAEF11044}"/>
              </a:ext>
            </a:extLst>
          </p:cNvPr>
          <p:cNvSpPr>
            <a:spLocks noChangeArrowheads="1"/>
          </p:cNvSpPr>
          <p:nvPr/>
        </p:nvSpPr>
        <p:spPr bwMode="auto">
          <a:xfrm>
            <a:off x="6533515" y="1117328"/>
            <a:ext cx="5327650" cy="6477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ctr" defTabSz="457200" rtl="1" eaLnBrk="1" fontAlgn="auto" latinLnBrk="0" hangingPunct="1">
              <a:lnSpc>
                <a:spcPct val="100000"/>
              </a:lnSpc>
              <a:spcBef>
                <a:spcPct val="0"/>
              </a:spcBef>
              <a:spcAft>
                <a:spcPts val="0"/>
              </a:spcAft>
              <a:buClrTx/>
              <a:buSzTx/>
              <a:buFontTx/>
              <a:buNone/>
              <a:tabLst/>
              <a:defRPr/>
            </a:pPr>
            <a:r>
              <a:rPr kumimoji="0" lang="ar-EG" alt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تقدير مؤشرات الفقر</a:t>
            </a:r>
            <a:endParaRPr kumimoji="0" lang="en-US" alt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26" name="Rectangle 2">
            <a:extLst>
              <a:ext uri="{FF2B5EF4-FFF2-40B4-BE49-F238E27FC236}">
                <a16:creationId xmlns:a16="http://schemas.microsoft.com/office/drawing/2014/main" id="{D56DCF08-EA79-44D1-A791-2A23C7C42345}"/>
              </a:ext>
            </a:extLst>
          </p:cNvPr>
          <p:cNvSpPr>
            <a:spLocks noChangeArrowheads="1"/>
          </p:cNvSpPr>
          <p:nvPr/>
        </p:nvSpPr>
        <p:spPr bwMode="auto">
          <a:xfrm>
            <a:off x="7265989" y="2858951"/>
            <a:ext cx="41878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nchor="ctr"/>
          <a:lstStyle>
            <a:lvl1pPr marL="261938" indent="-261938">
              <a:defRPr>
                <a:solidFill>
                  <a:schemeClr val="tx1"/>
                </a:solidFill>
                <a:latin typeface="Arial" panose="020B0604020202020204" pitchFamily="34" charset="0"/>
                <a:cs typeface="Arial" panose="020B0604020202020204" pitchFamily="34" charset="0"/>
              </a:defRPr>
            </a:lvl1pPr>
            <a:lvl2pPr marL="261938" indent="-261938">
              <a:defRPr>
                <a:solidFill>
                  <a:schemeClr val="tx1"/>
                </a:solidFill>
                <a:latin typeface="Arial" panose="020B0604020202020204" pitchFamily="34" charset="0"/>
                <a:cs typeface="Arial" panose="020B0604020202020204" pitchFamily="34" charset="0"/>
              </a:defRPr>
            </a:lvl2pPr>
            <a:lvl3pPr marL="261938" indent="-261938">
              <a:defRPr>
                <a:solidFill>
                  <a:schemeClr val="tx1"/>
                </a:solidFill>
                <a:latin typeface="Arial" panose="020B0604020202020204" pitchFamily="34" charset="0"/>
                <a:cs typeface="Arial" panose="020B0604020202020204" pitchFamily="34" charset="0"/>
              </a:defRPr>
            </a:lvl3pPr>
            <a:lvl4pPr marL="261938" indent="-261938">
              <a:defRPr>
                <a:solidFill>
                  <a:schemeClr val="tx1"/>
                </a:solidFill>
                <a:latin typeface="Arial" panose="020B0604020202020204" pitchFamily="34" charset="0"/>
                <a:cs typeface="Arial" panose="020B0604020202020204" pitchFamily="34" charset="0"/>
              </a:defRPr>
            </a:lvl4pPr>
            <a:lvl5pPr marL="261938" indent="-261938">
              <a:defRPr>
                <a:solidFill>
                  <a:schemeClr val="tx1"/>
                </a:solidFill>
                <a:latin typeface="Arial" panose="020B0604020202020204" pitchFamily="34" charset="0"/>
                <a:cs typeface="Arial" panose="020B0604020202020204" pitchFamily="34" charset="0"/>
              </a:defRPr>
            </a:lvl5pPr>
            <a:lvl6pPr marL="719138" indent="-2619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1176338" indent="-2619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1633538" indent="-2619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090738" indent="-2619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61938" marR="0" lvl="0" indent="-261938" algn="r" defTabSz="457200" rtl="1" eaLnBrk="1" fontAlgn="auto" latinLnBrk="0" hangingPunct="1">
              <a:lnSpc>
                <a:spcPct val="100000"/>
              </a:lnSpc>
              <a:spcBef>
                <a:spcPts val="0"/>
              </a:spcBef>
              <a:spcAft>
                <a:spcPts val="0"/>
              </a:spcAft>
              <a:buClrTx/>
              <a:buSzTx/>
              <a:buFontTx/>
              <a:buNone/>
              <a:tabLst/>
              <a:defRPr/>
            </a:pPr>
            <a:r>
              <a:rPr kumimoji="0" lang="ar-EG" alt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ar-EG" altLang="en-US" sz="3000" b="1"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تم استخدام ثلاث مؤشرات :</a:t>
            </a:r>
            <a:endParaRPr kumimoji="0" lang="en-US" altLang="en-US" sz="3000" b="1"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27" name="Rectangle 3">
            <a:extLst>
              <a:ext uri="{FF2B5EF4-FFF2-40B4-BE49-F238E27FC236}">
                <a16:creationId xmlns:a16="http://schemas.microsoft.com/office/drawing/2014/main" id="{41C9D645-D3FE-44A6-A20F-7053C2A6453C}"/>
              </a:ext>
            </a:extLst>
          </p:cNvPr>
          <p:cNvSpPr>
            <a:spLocks noChangeArrowheads="1"/>
          </p:cNvSpPr>
          <p:nvPr/>
        </p:nvSpPr>
        <p:spPr bwMode="auto">
          <a:xfrm>
            <a:off x="3089276" y="3697151"/>
            <a:ext cx="7991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2750" indent="-41275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412750" marR="0" lvl="0" indent="-412750" algn="r" defTabSz="457200" rtl="0" eaLnBrk="1" fontAlgn="auto" latinLnBrk="0" hangingPunct="1">
              <a:lnSpc>
                <a:spcPct val="80000"/>
              </a:lnSpc>
              <a:spcBef>
                <a:spcPct val="20000"/>
              </a:spcBef>
              <a:spcAft>
                <a:spcPts val="0"/>
              </a:spcAft>
              <a:buClrTx/>
              <a:buSzTx/>
              <a:buFontTx/>
              <a:buNone/>
              <a:tabLst/>
              <a:defRPr/>
            </a:pPr>
            <a:r>
              <a:rPr kumimoji="0" lang="ar-SY" altLang="en-US" sz="2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ar-EG" altLang="en-US" sz="2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ar-SY" altLang="en-US" sz="2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ar-EG" altLang="en-US" sz="2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متوسط </a:t>
            </a:r>
            <a:r>
              <a:rPr kumimoji="0" lang="ar-SY" altLang="en-US" sz="2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ا</a:t>
            </a:r>
            <a:r>
              <a:rPr kumimoji="0" lang="ar-EG" altLang="en-US" sz="27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لإ</a:t>
            </a:r>
            <a:r>
              <a:rPr kumimoji="0" lang="ar-SY" altLang="en-US" sz="2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ستهلاك السنوي لل</a:t>
            </a:r>
            <a:r>
              <a:rPr kumimoji="0" lang="ar-EG" altLang="en-US" sz="2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قرية أو الشياخــة.</a:t>
            </a:r>
            <a:endParaRPr kumimoji="0" lang="en-US" altLang="en-US" sz="2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Rectangle 3">
            <a:extLst>
              <a:ext uri="{FF2B5EF4-FFF2-40B4-BE49-F238E27FC236}">
                <a16:creationId xmlns:a16="http://schemas.microsoft.com/office/drawing/2014/main" id="{EC61FC26-7A48-4557-AD51-417075CEE39B}"/>
              </a:ext>
            </a:extLst>
          </p:cNvPr>
          <p:cNvSpPr>
            <a:spLocks noChangeArrowheads="1"/>
          </p:cNvSpPr>
          <p:nvPr/>
        </p:nvSpPr>
        <p:spPr bwMode="auto">
          <a:xfrm>
            <a:off x="3089276" y="4273414"/>
            <a:ext cx="7991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2750" indent="-41275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412750" marR="0" lvl="0" indent="-412750" algn="r" defTabSz="457200" rtl="0" eaLnBrk="1" fontAlgn="auto" latinLnBrk="0" hangingPunct="1">
              <a:lnSpc>
                <a:spcPct val="80000"/>
              </a:lnSpc>
              <a:spcBef>
                <a:spcPct val="20000"/>
              </a:spcBef>
              <a:spcAft>
                <a:spcPts val="0"/>
              </a:spcAft>
              <a:buClrTx/>
              <a:buSzTx/>
              <a:buFontTx/>
              <a:buNone/>
              <a:tabLst/>
              <a:defRPr/>
            </a:pPr>
            <a:r>
              <a:rPr kumimoji="0" lang="ar-EG" alt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a:t>
            </a:r>
            <a:r>
              <a:rPr kumimoji="0" lang="ar-SY" alt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ar-EG" alt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نسبـــــة </a:t>
            </a:r>
            <a:r>
              <a:rPr kumimoji="0" lang="ar-SY" alt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الفقر</a:t>
            </a:r>
            <a:r>
              <a:rPr kumimoji="0" lang="ar-EG" alt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اء</a:t>
            </a:r>
            <a:r>
              <a:rPr kumimoji="0" lang="ar-SY" alt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و</a:t>
            </a:r>
            <a:r>
              <a:rPr kumimoji="0" lang="ar-EG" alt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إ</a:t>
            </a:r>
            <a:r>
              <a:rPr kumimoji="0" lang="ar-SY" alt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تس</a:t>
            </a:r>
            <a:r>
              <a:rPr kumimoji="0" lang="ar-EG" alt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ـــــــ</a:t>
            </a:r>
            <a:r>
              <a:rPr kumimoji="0" lang="ar-SY" alt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اع فج</a:t>
            </a:r>
            <a:r>
              <a:rPr kumimoji="0" lang="ar-EG" alt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ـــــــ</a:t>
            </a:r>
            <a:r>
              <a:rPr kumimoji="0" lang="ar-SY" alt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و</a:t>
            </a:r>
            <a:r>
              <a:rPr kumimoji="0" lang="ar-EG" alt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ة الفقـــــــر </a:t>
            </a:r>
            <a:r>
              <a:rPr kumimoji="0" lang="ar-SY" alt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وحد</a:t>
            </a:r>
            <a:r>
              <a:rPr kumimoji="0" lang="ar-EG" alt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تــــــــــــة.</a:t>
            </a:r>
            <a:endPar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Rectangle 3">
            <a:extLst>
              <a:ext uri="{FF2B5EF4-FFF2-40B4-BE49-F238E27FC236}">
                <a16:creationId xmlns:a16="http://schemas.microsoft.com/office/drawing/2014/main" id="{8A3E348B-DCD3-4A8E-8195-AFA371287131}"/>
              </a:ext>
            </a:extLst>
          </p:cNvPr>
          <p:cNvSpPr>
            <a:spLocks noChangeArrowheads="1"/>
          </p:cNvSpPr>
          <p:nvPr/>
        </p:nvSpPr>
        <p:spPr bwMode="auto">
          <a:xfrm>
            <a:off x="1133974" y="4849677"/>
            <a:ext cx="994677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2750" indent="-412750">
              <a:spcBef>
                <a:spcPct val="20000"/>
              </a:spcBef>
              <a:buFont typeface="Arial" panose="020B0604020202020204" pitchFamily="34" charset="0"/>
              <a:buChar char="•"/>
              <a:tabLst>
                <a:tab pos="7808913" algn="l"/>
              </a:tabLst>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tabLst>
                <a:tab pos="7808913" algn="l"/>
              </a:tabLst>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tabLst>
                <a:tab pos="7808913" algn="l"/>
              </a:tabLst>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tabLst>
                <a:tab pos="7808913" algn="l"/>
              </a:tabLst>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tabLst>
                <a:tab pos="7808913" algn="l"/>
              </a:tabLst>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7808913" algn="l"/>
              </a:tabLst>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7808913" algn="l"/>
              </a:tabLst>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7808913" algn="l"/>
              </a:tabLst>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7808913" algn="l"/>
              </a:tabLst>
              <a:defRPr sz="2000">
                <a:solidFill>
                  <a:schemeClr val="tx1"/>
                </a:solidFill>
                <a:latin typeface="Calibri" panose="020F0502020204030204" pitchFamily="34" charset="0"/>
                <a:cs typeface="Arial" panose="020B0604020202020204" pitchFamily="34" charset="0"/>
              </a:defRPr>
            </a:lvl9pPr>
          </a:lstStyle>
          <a:p>
            <a:pPr marL="412750" marR="0" lvl="0" indent="-412750" algn="just" defTabSz="457200" rtl="1" eaLnBrk="1" fontAlgn="auto" latinLnBrk="0" hangingPunct="1">
              <a:lnSpc>
                <a:spcPct val="80000"/>
              </a:lnSpc>
              <a:spcBef>
                <a:spcPct val="20000"/>
              </a:spcBef>
              <a:spcAft>
                <a:spcPts val="0"/>
              </a:spcAft>
              <a:buClrTx/>
              <a:buSzTx/>
              <a:buFontTx/>
              <a:buNone/>
              <a:tabLst>
                <a:tab pos="7808913" algn="l"/>
              </a:tabLst>
              <a:defRPr/>
            </a:pPr>
            <a:r>
              <a:rPr kumimoji="0" lang="ar-EG"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lang="ar-SY"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قياس </a:t>
            </a:r>
            <a:r>
              <a:rPr kumimoji="0" lang="ar-EG"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عدالة توزيع الدخل </a:t>
            </a:r>
            <a:r>
              <a:rPr kumimoji="0" lang="ar-SY"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ونسبة </a:t>
            </a:r>
            <a:r>
              <a:rPr kumimoji="0" lang="ar-EG"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إ</a:t>
            </a:r>
            <a:r>
              <a:rPr kumimoji="0" lang="ar-SY"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ستهلاك</a:t>
            </a:r>
            <a:r>
              <a:rPr kumimoji="0" lang="ar-EG"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ar-SY"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أغنى 10% من الأسر</a:t>
            </a: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ar-SY"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المعيشية</a:t>
            </a:r>
            <a:r>
              <a:rPr kumimoji="0" lang="ar-EG"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ar-SY"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إلى أفقر 10% </a:t>
            </a:r>
            <a:r>
              <a:rPr kumimoji="0" lang="ar-EG"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داخل الوحدة الإدارية.</a:t>
            </a:r>
            <a:endPar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AutoShape 4">
            <a:extLst>
              <a:ext uri="{FF2B5EF4-FFF2-40B4-BE49-F238E27FC236}">
                <a16:creationId xmlns:a16="http://schemas.microsoft.com/office/drawing/2014/main" id="{C2B53E9E-7A42-47C4-A057-6D7E85505F81}"/>
              </a:ext>
            </a:extLst>
          </p:cNvPr>
          <p:cNvSpPr>
            <a:spLocks noChangeArrowheads="1"/>
          </p:cNvSpPr>
          <p:nvPr/>
        </p:nvSpPr>
        <p:spPr bwMode="auto">
          <a:xfrm>
            <a:off x="3062288" y="384039"/>
            <a:ext cx="5327650" cy="6477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ctr" defTabSz="457200" rtl="1" eaLnBrk="1" fontAlgn="auto" latinLnBrk="0" hangingPunct="1">
              <a:lnSpc>
                <a:spcPct val="100000"/>
              </a:lnSpc>
              <a:spcBef>
                <a:spcPct val="0"/>
              </a:spcBef>
              <a:spcAft>
                <a:spcPts val="0"/>
              </a:spcAft>
              <a:buClrTx/>
              <a:buSzTx/>
              <a:buFontTx/>
              <a:buNone/>
              <a:tabLst/>
              <a:defRPr/>
            </a:pPr>
            <a:r>
              <a:rPr kumimoji="0" lang="ar-EG" alt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تابع</a:t>
            </a:r>
            <a:r>
              <a:rPr kumimoji="0" lang="en-US" alt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a:t>
            </a:r>
            <a:r>
              <a:rPr kumimoji="0" lang="ar-EG" alt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منهجية الإعداد للخريطة</a:t>
            </a:r>
            <a:endParaRPr kumimoji="0" lang="en-US" alt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317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2E5931-04F5-4475-9CCD-44C369C2CEEA}"/>
              </a:ext>
            </a:extLst>
          </p:cNvPr>
          <p:cNvSpPr txBox="1">
            <a:spLocks noChangeArrowheads="1"/>
          </p:cNvSpPr>
          <p:nvPr/>
        </p:nvSpPr>
        <p:spPr>
          <a:xfrm>
            <a:off x="2743166" y="254227"/>
            <a:ext cx="6705667" cy="850900"/>
          </a:xfrm>
          <a:prstGeom prst="rect">
            <a:avLst/>
          </a:prstGeom>
          <a:extLst>
            <a:ext uri="{91240B29-F687-4F45-9708-019B960494DF}">
              <a14:hiddenLine xmlns:a14="http://schemas.microsoft.com/office/drawing/2010/main" w="57150" cmpd="thinThick">
                <a:solidFill>
                  <a:srgbClr val="000000"/>
                </a:solidFill>
                <a:miter lim="800000"/>
                <a:headEnd/>
                <a:tailEnd/>
              </a14:hiddenLine>
            </a:ext>
          </a:extLst>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ar-EG"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anose="020B0604020202020204" pitchFamily="34" charset="-128"/>
                <a:cs typeface="Times New Roman" panose="02020603050405020304" pitchFamily="18" charset="0"/>
              </a:rPr>
              <a:t>مصادر البيانات لإعداد خريطة الفقر في مصر </a:t>
            </a:r>
            <a:r>
              <a:rPr kumimoji="0" lang="ar-EG"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anose="020B0604020202020204" pitchFamily="34" charset="-128"/>
                <a:cs typeface="Times New Roman" panose="02020603050405020304" pitchFamily="18" charset="0"/>
              </a:rPr>
              <a:t>تابع</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16" name="Rectangle 2">
            <a:extLst>
              <a:ext uri="{FF2B5EF4-FFF2-40B4-BE49-F238E27FC236}">
                <a16:creationId xmlns:a16="http://schemas.microsoft.com/office/drawing/2014/main" id="{A12542F1-CD95-47B1-9B6D-1E2E85E0391C}"/>
              </a:ext>
            </a:extLst>
          </p:cNvPr>
          <p:cNvSpPr txBox="1">
            <a:spLocks noChangeArrowheads="1"/>
          </p:cNvSpPr>
          <p:nvPr/>
        </p:nvSpPr>
        <p:spPr>
          <a:xfrm>
            <a:off x="1449977" y="888773"/>
            <a:ext cx="8915400" cy="57150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20000"/>
              </a:spcBef>
              <a:spcAft>
                <a:spcPts val="0"/>
              </a:spcAft>
              <a:buClrTx/>
              <a:buSzTx/>
              <a:buFontTx/>
              <a:buNone/>
              <a:tabLst/>
              <a:defRPr/>
            </a:pPr>
            <a:endParaRPr kumimoji="0" lang="ar-EG" sz="2000" b="1" i="0" u="sng" strike="noStrike" kern="1200" cap="none" spc="0" normalizeH="0" baseline="0" noProof="0">
              <a:ln>
                <a:noFill/>
              </a:ln>
              <a:solidFill>
                <a:srgbClr val="000000"/>
              </a:solidFill>
              <a:effectLst/>
              <a:uLnTx/>
              <a:uFillTx/>
              <a:latin typeface="Calibri"/>
              <a:ea typeface="+mn-ea"/>
              <a:cs typeface="Arial" panose="020B0604020202020204" pitchFamily="34" charset="0"/>
            </a:endParaRPr>
          </a:p>
          <a:p>
            <a:pPr marL="0" marR="0" lvl="0" indent="0" algn="r" defTabSz="914400" rtl="1" eaLnBrk="1" fontAlgn="auto" latinLnBrk="0" hangingPunct="1">
              <a:lnSpc>
                <a:spcPct val="100000"/>
              </a:lnSpc>
              <a:spcBef>
                <a:spcPct val="20000"/>
              </a:spcBef>
              <a:spcAft>
                <a:spcPts val="0"/>
              </a:spcAft>
              <a:buClrTx/>
              <a:buSzTx/>
              <a:buFontTx/>
              <a:buNone/>
              <a:tabLst/>
              <a:defRPr/>
            </a:pPr>
            <a:endParaRPr kumimoji="0" lang="ar-EG" sz="2000" b="1" i="0" u="sng"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13" name="AutoShape 49">
            <a:extLst>
              <a:ext uri="{FF2B5EF4-FFF2-40B4-BE49-F238E27FC236}">
                <a16:creationId xmlns:a16="http://schemas.microsoft.com/office/drawing/2014/main" id="{E918F842-659E-439F-B744-7A7E7E830744}"/>
              </a:ext>
            </a:extLst>
          </p:cNvPr>
          <p:cNvSpPr>
            <a:spLocks noChangeArrowheads="1"/>
          </p:cNvSpPr>
          <p:nvPr/>
        </p:nvSpPr>
        <p:spPr bwMode="auto">
          <a:xfrm>
            <a:off x="6137454" y="1248330"/>
            <a:ext cx="4604569" cy="715089"/>
          </a:xfrm>
          <a:prstGeom prst="roundRect">
            <a:avLst>
              <a:gd name="adj" fmla="val 16667"/>
            </a:avLst>
          </a:prstGeom>
          <a:solidFill>
            <a:schemeClr val="accent2">
              <a:lumMod val="20000"/>
              <a:lumOff val="80000"/>
              <a:alpha val="59999"/>
            </a:schemeClr>
          </a:solidFill>
          <a:ln w="28575" algn="ctr">
            <a:solidFill>
              <a:sysClr val="windowText" lastClr="000000"/>
            </a:solidFill>
            <a:round/>
            <a:headEnd/>
            <a:tailEnd/>
          </a:ln>
        </p:spPr>
        <p:txBody>
          <a:bodyPr wrap="square"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بــرنـــامـــج  </a:t>
            </a:r>
            <a:r>
              <a:rPr kumimoji="0" lang="en-US" sz="36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POVMAP</a:t>
            </a:r>
          </a:p>
        </p:txBody>
      </p:sp>
      <p:sp>
        <p:nvSpPr>
          <p:cNvPr id="2" name="Rectangle 1">
            <a:extLst>
              <a:ext uri="{FF2B5EF4-FFF2-40B4-BE49-F238E27FC236}">
                <a16:creationId xmlns:a16="http://schemas.microsoft.com/office/drawing/2014/main" id="{D8E5AB58-8297-4B0F-AD8F-6E3B05DF35BB}"/>
              </a:ext>
            </a:extLst>
          </p:cNvPr>
          <p:cNvSpPr/>
          <p:nvPr/>
        </p:nvSpPr>
        <p:spPr>
          <a:xfrm>
            <a:off x="1116132" y="2359533"/>
            <a:ext cx="9959736" cy="2062103"/>
          </a:xfrm>
          <a:prstGeom prst="rect">
            <a:avLst/>
          </a:prstGeom>
        </p:spPr>
        <p:txBody>
          <a:bodyPr wrap="square">
            <a:spAutoFit/>
          </a:bodyPr>
          <a:lstStyle/>
          <a:p>
            <a:pPr marL="354013" indent="-354013" algn="justLow" rtl="1"/>
            <a:r>
              <a:rPr lang="ar-EG" sz="3200" b="1" dirty="0">
                <a:latin typeface="Times New Roman" panose="02020603050405020304" pitchFamily="18" charset="0"/>
                <a:cs typeface="Times New Roman" panose="02020603050405020304" pitchFamily="18" charset="0"/>
              </a:rPr>
              <a:t>1- تستخــدم هــذه التقنية المعلومات التفصيلية حول مستوى المعيشة المتوافرة في بحث الدخل والإنفــاق والتغطيــة الأكـثر شمـــولاً للتعداد للوصول إلى تقديرات مساحية أكثر تفصيلا للفقر، بناء على مؤشر استهلاكي لمستوى المعيشة.</a:t>
            </a:r>
            <a:endParaRPr lang="en-US" sz="32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CA08AFE-E274-45A1-B1BF-E6A04CF45A0E}"/>
              </a:ext>
            </a:extLst>
          </p:cNvPr>
          <p:cNvSpPr/>
          <p:nvPr/>
        </p:nvSpPr>
        <p:spPr>
          <a:xfrm>
            <a:off x="1116132" y="4727874"/>
            <a:ext cx="9959736" cy="1569660"/>
          </a:xfrm>
          <a:prstGeom prst="rect">
            <a:avLst/>
          </a:prstGeom>
        </p:spPr>
        <p:txBody>
          <a:bodyPr wrap="square">
            <a:spAutoFit/>
          </a:bodyPr>
          <a:lstStyle/>
          <a:p>
            <a:pPr marL="354013" lvl="0" indent="-354013" algn="justLow" rtl="1"/>
            <a:r>
              <a:rPr lang="ar-EG" sz="3200" b="1" dirty="0">
                <a:latin typeface="Times New Roman" panose="02020603050405020304" pitchFamily="18" charset="0"/>
                <a:cs typeface="Times New Roman" panose="02020603050405020304" pitchFamily="18" charset="0"/>
              </a:rPr>
              <a:t>2- ينتج عن رسم خرائط الفقر تقديرات لمستوى المعيشة  على مستوى المناطق والأقاليم الإدارية ومن </a:t>
            </a:r>
            <a:r>
              <a:rPr lang="ar-EG" sz="3200" b="1" dirty="0">
                <a:solidFill>
                  <a:srgbClr val="FF0000"/>
                </a:solidFill>
                <a:latin typeface="Times New Roman" panose="02020603050405020304" pitchFamily="18" charset="0"/>
                <a:cs typeface="Times New Roman" panose="02020603050405020304" pitchFamily="18" charset="0"/>
              </a:rPr>
              <a:t>الافتراضات الرئيسية لإجراء هذه التقدير أن تكون قاعدتي البيانات  عن نفس السكان ونفس النقطة الزمنية. </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9730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path path="circle">
            <a:fillToRect l="50000" t="50000" r="100000" b="100000"/>
          </a:path>
        </a:gradFill>
        <a:effectLst/>
      </p:bgPr>
    </p:bg>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A12542F1-CD95-47B1-9B6D-1E2E85E0391C}"/>
              </a:ext>
            </a:extLst>
          </p:cNvPr>
          <p:cNvSpPr txBox="1">
            <a:spLocks noChangeArrowheads="1"/>
          </p:cNvSpPr>
          <p:nvPr/>
        </p:nvSpPr>
        <p:spPr>
          <a:xfrm>
            <a:off x="1449977" y="888773"/>
            <a:ext cx="8915400" cy="57150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20000"/>
              </a:spcBef>
              <a:spcAft>
                <a:spcPts val="0"/>
              </a:spcAft>
              <a:buClrTx/>
              <a:buSzTx/>
              <a:buFontTx/>
              <a:buNone/>
              <a:tabLst/>
              <a:defRPr/>
            </a:pPr>
            <a:endParaRPr kumimoji="0" lang="ar-EG" sz="2000" b="1" i="0" u="sng" strike="noStrike" kern="1200" cap="none" spc="0" normalizeH="0" baseline="0" noProof="0">
              <a:ln>
                <a:noFill/>
              </a:ln>
              <a:solidFill>
                <a:srgbClr val="000000"/>
              </a:solidFill>
              <a:effectLst/>
              <a:uLnTx/>
              <a:uFillTx/>
              <a:latin typeface="Calibri"/>
              <a:ea typeface="+mn-ea"/>
              <a:cs typeface="Arial" panose="020B0604020202020204" pitchFamily="34" charset="0"/>
            </a:endParaRPr>
          </a:p>
          <a:p>
            <a:pPr marL="0" marR="0" lvl="0" indent="0" algn="r" defTabSz="914400" rtl="1" eaLnBrk="1" fontAlgn="auto" latinLnBrk="0" hangingPunct="1">
              <a:lnSpc>
                <a:spcPct val="100000"/>
              </a:lnSpc>
              <a:spcBef>
                <a:spcPct val="20000"/>
              </a:spcBef>
              <a:spcAft>
                <a:spcPts val="0"/>
              </a:spcAft>
              <a:buClrTx/>
              <a:buSzTx/>
              <a:buFontTx/>
              <a:buNone/>
              <a:tabLst/>
              <a:defRPr/>
            </a:pPr>
            <a:endParaRPr kumimoji="0" lang="ar-EG" sz="2000" b="1" i="0" u="sng"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8" name="Title 1">
            <a:extLst>
              <a:ext uri="{FF2B5EF4-FFF2-40B4-BE49-F238E27FC236}">
                <a16:creationId xmlns:a16="http://schemas.microsoft.com/office/drawing/2014/main" id="{3FC39FA4-EFDB-4FC9-BD20-7F1AB39E308F}"/>
              </a:ext>
            </a:extLst>
          </p:cNvPr>
          <p:cNvSpPr txBox="1">
            <a:spLocks/>
          </p:cNvSpPr>
          <p:nvPr/>
        </p:nvSpPr>
        <p:spPr>
          <a:xfrm>
            <a:off x="1986832" y="186124"/>
            <a:ext cx="8479592" cy="783193"/>
          </a:xfrm>
          <a:prstGeom prst="roundRect">
            <a:avLst>
              <a:gd name="adj" fmla="val 16667"/>
            </a:avLst>
          </a:prstGeom>
          <a:noFill/>
          <a:ln w="25400" cap="flat" cmpd="sng" algn="ctr">
            <a:solidFill>
              <a:srgbClr val="FF0000"/>
            </a:solidFill>
            <a:prstDash val="solid"/>
          </a:ln>
          <a:effectLst>
            <a:outerShdw blurRad="40000" dist="20000" dir="5400000" rotWithShape="0">
              <a:srgbClr val="000000">
                <a:alpha val="38000"/>
              </a:srgbClr>
            </a:outerShdw>
          </a:effectLst>
        </p:spPr>
        <p:txBody>
          <a:bodyPr vert="horz" wrap="square" lIns="91440" tIns="45720" rIns="91440" bIns="45720" rtlCol="1" anchor="ctr">
            <a:spAutoFit/>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ar-EG" altLang="en-US" sz="4000" b="1" dirty="0">
                <a:solidFill>
                  <a:sysClr val="windowText" lastClr="000000"/>
                </a:solidFill>
                <a:latin typeface="Times New Roman" panose="02020603050405020304" pitchFamily="18" charset="0"/>
                <a:cs typeface="Times New Roman" panose="02020603050405020304" pitchFamily="18" charset="0"/>
              </a:rPr>
              <a:t>مخرجات البرنامج: محافظات</a:t>
            </a:r>
            <a:endParaRPr lang="en-US" altLang="en-US" sz="4000" b="1" dirty="0">
              <a:solidFill>
                <a:sysClr val="windowText" lastClr="000000"/>
              </a:solidFill>
              <a:latin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id="{DF8AFEFB-0048-4917-A9CB-FA43B13C2DA9}"/>
              </a:ext>
            </a:extLst>
          </p:cNvPr>
          <p:cNvPicPr>
            <a:picLocks noChangeAspect="1"/>
          </p:cNvPicPr>
          <p:nvPr/>
        </p:nvPicPr>
        <p:blipFill rotWithShape="1">
          <a:blip r:embed="rId3">
            <a:extLst>
              <a:ext uri="{28A0092B-C50C-407E-A947-70E740481C1C}">
                <a14:useLocalDpi xmlns:a14="http://schemas.microsoft.com/office/drawing/2010/main" val="0"/>
              </a:ext>
            </a:extLst>
          </a:blip>
          <a:srcRect b="16824"/>
          <a:stretch/>
        </p:blipFill>
        <p:spPr bwMode="auto">
          <a:xfrm>
            <a:off x="152400" y="1263708"/>
            <a:ext cx="11887200" cy="556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83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path path="circle">
            <a:fillToRect l="50000" t="50000" r="100000" b="100000"/>
          </a:path>
        </a:gradFill>
        <a:effectLst/>
      </p:bgPr>
    </p:bg>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A12542F1-CD95-47B1-9B6D-1E2E85E0391C}"/>
              </a:ext>
            </a:extLst>
          </p:cNvPr>
          <p:cNvSpPr txBox="1">
            <a:spLocks noChangeArrowheads="1"/>
          </p:cNvSpPr>
          <p:nvPr/>
        </p:nvSpPr>
        <p:spPr>
          <a:xfrm>
            <a:off x="1449977" y="888773"/>
            <a:ext cx="8915400" cy="57150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20000"/>
              </a:spcBef>
              <a:spcAft>
                <a:spcPts val="0"/>
              </a:spcAft>
              <a:buClrTx/>
              <a:buSzTx/>
              <a:buFontTx/>
              <a:buNone/>
              <a:tabLst/>
              <a:defRPr/>
            </a:pPr>
            <a:endParaRPr kumimoji="0" lang="ar-EG" sz="2000" b="1" i="0" u="sng" strike="noStrike" kern="1200" cap="none" spc="0" normalizeH="0" baseline="0" noProof="0">
              <a:ln>
                <a:noFill/>
              </a:ln>
              <a:solidFill>
                <a:srgbClr val="000000"/>
              </a:solidFill>
              <a:effectLst/>
              <a:uLnTx/>
              <a:uFillTx/>
              <a:latin typeface="Calibri"/>
              <a:ea typeface="+mn-ea"/>
              <a:cs typeface="Arial" panose="020B0604020202020204" pitchFamily="34" charset="0"/>
            </a:endParaRPr>
          </a:p>
          <a:p>
            <a:pPr marL="0" marR="0" lvl="0" indent="0" algn="r" defTabSz="914400" rtl="1" eaLnBrk="1" fontAlgn="auto" latinLnBrk="0" hangingPunct="1">
              <a:lnSpc>
                <a:spcPct val="100000"/>
              </a:lnSpc>
              <a:spcBef>
                <a:spcPct val="20000"/>
              </a:spcBef>
              <a:spcAft>
                <a:spcPts val="0"/>
              </a:spcAft>
              <a:buClrTx/>
              <a:buSzTx/>
              <a:buFontTx/>
              <a:buNone/>
              <a:tabLst/>
              <a:defRPr/>
            </a:pPr>
            <a:endParaRPr kumimoji="0" lang="ar-EG" sz="2000" b="1" i="0" u="sng"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8" name="Title 1">
            <a:extLst>
              <a:ext uri="{FF2B5EF4-FFF2-40B4-BE49-F238E27FC236}">
                <a16:creationId xmlns:a16="http://schemas.microsoft.com/office/drawing/2014/main" id="{3FC39FA4-EFDB-4FC9-BD20-7F1AB39E308F}"/>
              </a:ext>
            </a:extLst>
          </p:cNvPr>
          <p:cNvSpPr txBox="1">
            <a:spLocks/>
          </p:cNvSpPr>
          <p:nvPr/>
        </p:nvSpPr>
        <p:spPr>
          <a:xfrm>
            <a:off x="1986832" y="186124"/>
            <a:ext cx="8479592" cy="783193"/>
          </a:xfrm>
          <a:prstGeom prst="roundRect">
            <a:avLst>
              <a:gd name="adj" fmla="val 16667"/>
            </a:avLst>
          </a:prstGeom>
          <a:noFill/>
          <a:ln w="25400" cap="flat" cmpd="sng" algn="ctr">
            <a:solidFill>
              <a:srgbClr val="FF0000"/>
            </a:solidFill>
            <a:prstDash val="solid"/>
          </a:ln>
          <a:effectLst>
            <a:outerShdw blurRad="40000" dist="20000" dir="5400000" rotWithShape="0">
              <a:srgbClr val="000000">
                <a:alpha val="38000"/>
              </a:srgbClr>
            </a:outerShdw>
          </a:effectLst>
        </p:spPr>
        <p:txBody>
          <a:bodyPr vert="horz" wrap="square" lIns="91440" tIns="45720" rIns="91440" bIns="45720" rtlCol="1" anchor="ctr">
            <a:spAutoFit/>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kumimoji="0" lang="ar-EG" altLang="en-US"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مخرجات </a:t>
            </a:r>
            <a:r>
              <a:rPr lang="ar-EG" altLang="en-US" sz="4000" b="1" dirty="0">
                <a:solidFill>
                  <a:sysClr val="windowText" lastClr="000000"/>
                </a:solidFill>
                <a:latin typeface="Times New Roman" panose="02020603050405020304" pitchFamily="18" charset="0"/>
                <a:cs typeface="Times New Roman" panose="02020603050405020304" pitchFamily="18" charset="0"/>
              </a:rPr>
              <a:t>البرنامج: مراكز/ أقسام</a:t>
            </a:r>
            <a:endParaRPr lang="en-US" altLang="en-US" sz="4000" b="1" dirty="0">
              <a:solidFill>
                <a:sysClr val="windowText" lastClr="000000"/>
              </a:solidFill>
              <a:latin typeface="Times New Roman" panose="02020603050405020304" pitchFamily="18" charset="0"/>
              <a:cs typeface="Times New Roman" panose="02020603050405020304" pitchFamily="18" charset="0"/>
            </a:endParaRPr>
          </a:p>
        </p:txBody>
      </p:sp>
      <p:pic>
        <p:nvPicPr>
          <p:cNvPr id="6" name="Picture 1">
            <a:extLst>
              <a:ext uri="{FF2B5EF4-FFF2-40B4-BE49-F238E27FC236}">
                <a16:creationId xmlns:a16="http://schemas.microsoft.com/office/drawing/2014/main" id="{EF3E9A16-3F1C-4452-A628-98A3BEE44E54}"/>
              </a:ext>
            </a:extLst>
          </p:cNvPr>
          <p:cNvPicPr>
            <a:picLocks noChangeAspect="1"/>
          </p:cNvPicPr>
          <p:nvPr/>
        </p:nvPicPr>
        <p:blipFill rotWithShape="1">
          <a:blip r:embed="rId3">
            <a:extLst>
              <a:ext uri="{28A0092B-C50C-407E-A947-70E740481C1C}">
                <a14:useLocalDpi xmlns:a14="http://schemas.microsoft.com/office/drawing/2010/main" val="0"/>
              </a:ext>
            </a:extLst>
          </a:blip>
          <a:srcRect b="14645"/>
          <a:stretch/>
        </p:blipFill>
        <p:spPr bwMode="auto">
          <a:xfrm>
            <a:off x="177240" y="1142999"/>
            <a:ext cx="11837519" cy="568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322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path path="circle">
            <a:fillToRect l="50000" t="50000" r="100000" b="100000"/>
          </a:path>
        </a:gradFill>
        <a:effectLst/>
      </p:bgPr>
    </p:bg>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A12542F1-CD95-47B1-9B6D-1E2E85E0391C}"/>
              </a:ext>
            </a:extLst>
          </p:cNvPr>
          <p:cNvSpPr txBox="1">
            <a:spLocks noChangeArrowheads="1"/>
          </p:cNvSpPr>
          <p:nvPr/>
        </p:nvSpPr>
        <p:spPr>
          <a:xfrm>
            <a:off x="1449977" y="888773"/>
            <a:ext cx="8915400" cy="57150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20000"/>
              </a:spcBef>
              <a:spcAft>
                <a:spcPts val="0"/>
              </a:spcAft>
              <a:buClrTx/>
              <a:buSzTx/>
              <a:buFontTx/>
              <a:buNone/>
              <a:tabLst/>
              <a:defRPr/>
            </a:pPr>
            <a:endParaRPr kumimoji="0" lang="ar-EG" sz="2000" b="1" i="0" u="sng" strike="noStrike" kern="1200" cap="none" spc="0" normalizeH="0" baseline="0" noProof="0">
              <a:ln>
                <a:noFill/>
              </a:ln>
              <a:solidFill>
                <a:srgbClr val="000000"/>
              </a:solidFill>
              <a:effectLst/>
              <a:uLnTx/>
              <a:uFillTx/>
              <a:latin typeface="Calibri"/>
              <a:ea typeface="+mn-ea"/>
              <a:cs typeface="Arial" panose="020B0604020202020204" pitchFamily="34" charset="0"/>
            </a:endParaRPr>
          </a:p>
          <a:p>
            <a:pPr marL="0" marR="0" lvl="0" indent="0" algn="r" defTabSz="914400" rtl="1" eaLnBrk="1" fontAlgn="auto" latinLnBrk="0" hangingPunct="1">
              <a:lnSpc>
                <a:spcPct val="100000"/>
              </a:lnSpc>
              <a:spcBef>
                <a:spcPct val="20000"/>
              </a:spcBef>
              <a:spcAft>
                <a:spcPts val="0"/>
              </a:spcAft>
              <a:buClrTx/>
              <a:buSzTx/>
              <a:buFontTx/>
              <a:buNone/>
              <a:tabLst/>
              <a:defRPr/>
            </a:pPr>
            <a:endParaRPr kumimoji="0" lang="ar-EG" sz="2000" b="1" i="0" u="sng"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8" name="Title 1">
            <a:extLst>
              <a:ext uri="{FF2B5EF4-FFF2-40B4-BE49-F238E27FC236}">
                <a16:creationId xmlns:a16="http://schemas.microsoft.com/office/drawing/2014/main" id="{3FC39FA4-EFDB-4FC9-BD20-7F1AB39E308F}"/>
              </a:ext>
            </a:extLst>
          </p:cNvPr>
          <p:cNvSpPr txBox="1">
            <a:spLocks/>
          </p:cNvSpPr>
          <p:nvPr/>
        </p:nvSpPr>
        <p:spPr>
          <a:xfrm>
            <a:off x="1986832" y="186124"/>
            <a:ext cx="8479592" cy="783193"/>
          </a:xfrm>
          <a:prstGeom prst="roundRect">
            <a:avLst>
              <a:gd name="adj" fmla="val 16667"/>
            </a:avLst>
          </a:prstGeom>
          <a:noFill/>
          <a:ln w="25400" cap="flat" cmpd="sng" algn="ctr">
            <a:solidFill>
              <a:srgbClr val="FF0000"/>
            </a:solidFill>
            <a:prstDash val="solid"/>
          </a:ln>
          <a:effectLst>
            <a:outerShdw blurRad="40000" dist="20000" dir="5400000" rotWithShape="0">
              <a:srgbClr val="000000">
                <a:alpha val="38000"/>
              </a:srgbClr>
            </a:outerShdw>
          </a:effectLst>
        </p:spPr>
        <p:txBody>
          <a:bodyPr vert="horz" wrap="square" lIns="91440" tIns="45720" rIns="91440" bIns="45720" rtlCol="1" anchor="ctr">
            <a:spAutoFit/>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altLang="en-US"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مخرجات البرنامج: قرى / شياخات</a:t>
            </a:r>
            <a:endParaRPr kumimoji="0" lang="en-US" altLang="en-US"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2">
            <a:extLst>
              <a:ext uri="{FF2B5EF4-FFF2-40B4-BE49-F238E27FC236}">
                <a16:creationId xmlns:a16="http://schemas.microsoft.com/office/drawing/2014/main" id="{217A04BE-FE6C-428C-9BF7-F177FE6F1232}"/>
              </a:ext>
            </a:extLst>
          </p:cNvPr>
          <p:cNvPicPr>
            <a:picLocks noChangeAspect="1"/>
          </p:cNvPicPr>
          <p:nvPr/>
        </p:nvPicPr>
        <p:blipFill rotWithShape="1">
          <a:blip r:embed="rId3">
            <a:extLst>
              <a:ext uri="{28A0092B-C50C-407E-A947-70E740481C1C}">
                <a14:useLocalDpi xmlns:a14="http://schemas.microsoft.com/office/drawing/2010/main" val="0"/>
              </a:ext>
            </a:extLst>
          </a:blip>
          <a:srcRect b="15334"/>
          <a:stretch/>
        </p:blipFill>
        <p:spPr bwMode="auto">
          <a:xfrm>
            <a:off x="191875" y="1131614"/>
            <a:ext cx="12000125" cy="571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199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path path="circle">
            <a:fillToRect l="50000" t="50000" r="100000" b="100000"/>
          </a:path>
        </a:gradFill>
        <a:effectLst/>
      </p:bgPr>
    </p:bg>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A12542F1-CD95-47B1-9B6D-1E2E85E0391C}"/>
              </a:ext>
            </a:extLst>
          </p:cNvPr>
          <p:cNvSpPr txBox="1">
            <a:spLocks noChangeArrowheads="1"/>
          </p:cNvSpPr>
          <p:nvPr/>
        </p:nvSpPr>
        <p:spPr>
          <a:xfrm>
            <a:off x="1449977" y="888773"/>
            <a:ext cx="8915400" cy="57150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20000"/>
              </a:spcBef>
              <a:spcAft>
                <a:spcPts val="0"/>
              </a:spcAft>
              <a:buClrTx/>
              <a:buSzTx/>
              <a:buFontTx/>
              <a:buNone/>
              <a:tabLst/>
              <a:defRPr/>
            </a:pPr>
            <a:endParaRPr kumimoji="0" lang="ar-EG" sz="2000" b="1" i="0" u="sng" strike="noStrike" kern="1200" cap="none" spc="0" normalizeH="0" baseline="0" noProof="0">
              <a:ln>
                <a:noFill/>
              </a:ln>
              <a:solidFill>
                <a:srgbClr val="000000"/>
              </a:solidFill>
              <a:effectLst/>
              <a:uLnTx/>
              <a:uFillTx/>
              <a:latin typeface="Calibri"/>
              <a:ea typeface="+mn-ea"/>
              <a:cs typeface="Arial" panose="020B0604020202020204" pitchFamily="34" charset="0"/>
            </a:endParaRPr>
          </a:p>
          <a:p>
            <a:pPr marL="0" marR="0" lvl="0" indent="0" algn="r" defTabSz="914400" rtl="1" eaLnBrk="1" fontAlgn="auto" latinLnBrk="0" hangingPunct="1">
              <a:lnSpc>
                <a:spcPct val="100000"/>
              </a:lnSpc>
              <a:spcBef>
                <a:spcPct val="20000"/>
              </a:spcBef>
              <a:spcAft>
                <a:spcPts val="0"/>
              </a:spcAft>
              <a:buClrTx/>
              <a:buSzTx/>
              <a:buFontTx/>
              <a:buNone/>
              <a:tabLst/>
              <a:defRPr/>
            </a:pPr>
            <a:endParaRPr kumimoji="0" lang="ar-EG" sz="2000" b="1" i="0" u="sng"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8" name="Title 1">
            <a:extLst>
              <a:ext uri="{FF2B5EF4-FFF2-40B4-BE49-F238E27FC236}">
                <a16:creationId xmlns:a16="http://schemas.microsoft.com/office/drawing/2014/main" id="{3FC39FA4-EFDB-4FC9-BD20-7F1AB39E308F}"/>
              </a:ext>
            </a:extLst>
          </p:cNvPr>
          <p:cNvSpPr txBox="1">
            <a:spLocks/>
          </p:cNvSpPr>
          <p:nvPr/>
        </p:nvSpPr>
        <p:spPr>
          <a:xfrm>
            <a:off x="1986832" y="186124"/>
            <a:ext cx="8479592" cy="783193"/>
          </a:xfrm>
          <a:prstGeom prst="roundRect">
            <a:avLst>
              <a:gd name="adj" fmla="val 16667"/>
            </a:avLst>
          </a:prstGeom>
          <a:noFill/>
          <a:ln w="25400" cap="flat" cmpd="sng" algn="ctr">
            <a:solidFill>
              <a:srgbClr val="FF0000"/>
            </a:solidFill>
            <a:prstDash val="solid"/>
          </a:ln>
          <a:effectLst>
            <a:outerShdw blurRad="40000" dist="20000" dir="5400000" rotWithShape="0">
              <a:srgbClr val="000000">
                <a:alpha val="38000"/>
              </a:srgbClr>
            </a:outerShdw>
          </a:effectLst>
        </p:spPr>
        <p:txBody>
          <a:bodyPr vert="horz" wrap="square" lIns="91440" tIns="45720" rIns="91440" bIns="45720" rtlCol="1" anchor="ctr">
            <a:spAutoFit/>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altLang="en-US"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مخرجات البرنامج: قرى / شياخات</a:t>
            </a:r>
            <a:endParaRPr kumimoji="0" lang="en-US" altLang="en-US"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2">
            <a:extLst>
              <a:ext uri="{FF2B5EF4-FFF2-40B4-BE49-F238E27FC236}">
                <a16:creationId xmlns:a16="http://schemas.microsoft.com/office/drawing/2014/main" id="{217A04BE-FE6C-428C-9BF7-F177FE6F1232}"/>
              </a:ext>
            </a:extLst>
          </p:cNvPr>
          <p:cNvPicPr>
            <a:picLocks noChangeAspect="1"/>
          </p:cNvPicPr>
          <p:nvPr/>
        </p:nvPicPr>
        <p:blipFill rotWithShape="1">
          <a:blip r:embed="rId3">
            <a:extLst>
              <a:ext uri="{28A0092B-C50C-407E-A947-70E740481C1C}">
                <a14:useLocalDpi xmlns:a14="http://schemas.microsoft.com/office/drawing/2010/main" val="0"/>
              </a:ext>
            </a:extLst>
          </a:blip>
          <a:srcRect b="15334"/>
          <a:stretch/>
        </p:blipFill>
        <p:spPr bwMode="auto">
          <a:xfrm>
            <a:off x="191875" y="1131614"/>
            <a:ext cx="12000125" cy="571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2255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path path="circle">
            <a:fillToRect l="50000" t="50000" r="100000" b="100000"/>
          </a:path>
        </a:gradFill>
        <a:effectLst/>
      </p:bgPr>
    </p:bg>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A12542F1-CD95-47B1-9B6D-1E2E85E0391C}"/>
              </a:ext>
            </a:extLst>
          </p:cNvPr>
          <p:cNvSpPr txBox="1">
            <a:spLocks noChangeArrowheads="1"/>
          </p:cNvSpPr>
          <p:nvPr/>
        </p:nvSpPr>
        <p:spPr>
          <a:xfrm>
            <a:off x="1449977" y="888773"/>
            <a:ext cx="8915400" cy="57150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20000"/>
              </a:spcBef>
              <a:spcAft>
                <a:spcPts val="0"/>
              </a:spcAft>
              <a:buClrTx/>
              <a:buSzTx/>
              <a:buFontTx/>
              <a:buNone/>
              <a:tabLst/>
              <a:defRPr/>
            </a:pPr>
            <a:endParaRPr kumimoji="0" lang="ar-EG" sz="2000" b="1" i="0" u="sng" strike="noStrike" kern="1200" cap="none" spc="0" normalizeH="0" baseline="0" noProof="0">
              <a:ln>
                <a:noFill/>
              </a:ln>
              <a:solidFill>
                <a:srgbClr val="000000"/>
              </a:solidFill>
              <a:effectLst/>
              <a:uLnTx/>
              <a:uFillTx/>
              <a:latin typeface="Calibri"/>
              <a:ea typeface="+mn-ea"/>
              <a:cs typeface="Arial" panose="020B0604020202020204" pitchFamily="34" charset="0"/>
            </a:endParaRPr>
          </a:p>
          <a:p>
            <a:pPr marL="0" marR="0" lvl="0" indent="0" algn="r" defTabSz="914400" rtl="1" eaLnBrk="1" fontAlgn="auto" latinLnBrk="0" hangingPunct="1">
              <a:lnSpc>
                <a:spcPct val="100000"/>
              </a:lnSpc>
              <a:spcBef>
                <a:spcPct val="20000"/>
              </a:spcBef>
              <a:spcAft>
                <a:spcPts val="0"/>
              </a:spcAft>
              <a:buClrTx/>
              <a:buSzTx/>
              <a:buFontTx/>
              <a:buNone/>
              <a:tabLst/>
              <a:defRPr/>
            </a:pPr>
            <a:endParaRPr kumimoji="0" lang="ar-EG" sz="2000" b="1" i="0" u="sng"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8" name="Title 1">
            <a:extLst>
              <a:ext uri="{FF2B5EF4-FFF2-40B4-BE49-F238E27FC236}">
                <a16:creationId xmlns:a16="http://schemas.microsoft.com/office/drawing/2014/main" id="{3FC39FA4-EFDB-4FC9-BD20-7F1AB39E308F}"/>
              </a:ext>
            </a:extLst>
          </p:cNvPr>
          <p:cNvSpPr txBox="1">
            <a:spLocks/>
          </p:cNvSpPr>
          <p:nvPr/>
        </p:nvSpPr>
        <p:spPr>
          <a:xfrm>
            <a:off x="1986832" y="322331"/>
            <a:ext cx="8479592" cy="510778"/>
          </a:xfrm>
          <a:prstGeom prst="roundRect">
            <a:avLst>
              <a:gd name="adj" fmla="val 16667"/>
            </a:avLst>
          </a:prstGeom>
          <a:noFill/>
          <a:ln w="25400" cap="flat" cmpd="sng" algn="ctr">
            <a:solidFill>
              <a:srgbClr val="FF0000"/>
            </a:solidFill>
            <a:prstDash val="solid"/>
          </a:ln>
          <a:effectLst>
            <a:outerShdw blurRad="40000" dist="20000" dir="5400000" rotWithShape="0">
              <a:srgbClr val="000000">
                <a:alpha val="38000"/>
              </a:srgbClr>
            </a:outerShdw>
          </a:effectLst>
        </p:spPr>
        <p:txBody>
          <a:bodyPr vert="horz" wrap="square" lIns="91440" tIns="45720" rIns="91440" bIns="45720" rtlCol="1" anchor="ctr">
            <a:spAutoFit/>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altLang="en-US" sz="2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مخرجات البرنامج: </a:t>
            </a:r>
            <a:r>
              <a:rPr lang="ar-EG" altLang="en-US" sz="2400" b="1" dirty="0">
                <a:solidFill>
                  <a:sysClr val="windowText" lastClr="000000"/>
                </a:solidFill>
                <a:latin typeface="Times New Roman" panose="02020603050405020304" pitchFamily="18" charset="0"/>
                <a:cs typeface="Times New Roman" panose="02020603050405020304" pitchFamily="18" charset="0"/>
              </a:rPr>
              <a:t>شيت اكسيل (محافظات – أقسام/مراكز – قرى/شياخات)</a:t>
            </a:r>
            <a:endParaRPr kumimoji="0" lang="en-US" altLang="en-US" sz="2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40C68625-9DBB-4A77-BEE6-67FD1E3BA7F0}"/>
              </a:ext>
            </a:extLst>
          </p:cNvPr>
          <p:cNvPicPr>
            <a:picLocks noChangeAspect="1"/>
          </p:cNvPicPr>
          <p:nvPr/>
        </p:nvPicPr>
        <p:blipFill>
          <a:blip r:embed="rId3"/>
          <a:stretch>
            <a:fillRect/>
          </a:stretch>
        </p:blipFill>
        <p:spPr>
          <a:xfrm>
            <a:off x="6485804" y="977805"/>
            <a:ext cx="5390606" cy="3035742"/>
          </a:xfrm>
          <a:prstGeom prst="rect">
            <a:avLst/>
          </a:prstGeom>
        </p:spPr>
      </p:pic>
      <p:pic>
        <p:nvPicPr>
          <p:cNvPr id="3" name="Picture 2">
            <a:extLst>
              <a:ext uri="{FF2B5EF4-FFF2-40B4-BE49-F238E27FC236}">
                <a16:creationId xmlns:a16="http://schemas.microsoft.com/office/drawing/2014/main" id="{A0EBFCBD-6973-4CF4-B439-2ECF658326EF}"/>
              </a:ext>
            </a:extLst>
          </p:cNvPr>
          <p:cNvPicPr>
            <a:picLocks noChangeAspect="1"/>
          </p:cNvPicPr>
          <p:nvPr/>
        </p:nvPicPr>
        <p:blipFill>
          <a:blip r:embed="rId4"/>
          <a:stretch>
            <a:fillRect/>
          </a:stretch>
        </p:blipFill>
        <p:spPr>
          <a:xfrm>
            <a:off x="1190801" y="977805"/>
            <a:ext cx="5035827" cy="3088825"/>
          </a:xfrm>
          <a:prstGeom prst="rect">
            <a:avLst/>
          </a:prstGeom>
        </p:spPr>
      </p:pic>
      <p:pic>
        <p:nvPicPr>
          <p:cNvPr id="4" name="Picture 3">
            <a:extLst>
              <a:ext uri="{FF2B5EF4-FFF2-40B4-BE49-F238E27FC236}">
                <a16:creationId xmlns:a16="http://schemas.microsoft.com/office/drawing/2014/main" id="{E6214F14-5E78-4EC6-B20A-53CE87975767}"/>
              </a:ext>
            </a:extLst>
          </p:cNvPr>
          <p:cNvPicPr>
            <a:picLocks noChangeAspect="1"/>
          </p:cNvPicPr>
          <p:nvPr/>
        </p:nvPicPr>
        <p:blipFill>
          <a:blip r:embed="rId5"/>
          <a:stretch>
            <a:fillRect/>
          </a:stretch>
        </p:blipFill>
        <p:spPr>
          <a:xfrm>
            <a:off x="3917142" y="4068040"/>
            <a:ext cx="4802501" cy="2789960"/>
          </a:xfrm>
          <a:prstGeom prst="rect">
            <a:avLst/>
          </a:prstGeom>
        </p:spPr>
      </p:pic>
    </p:spTree>
    <p:extLst>
      <p:ext uri="{BB962C8B-B14F-4D97-AF65-F5344CB8AC3E}">
        <p14:creationId xmlns:p14="http://schemas.microsoft.com/office/powerpoint/2010/main" val="3641516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path path="circle">
            <a:fillToRect l="50000" t="50000" r="100000" b="100000"/>
          </a:path>
        </a:gradFill>
        <a:effectLst/>
      </p:bgPr>
    </p:bg>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A12542F1-CD95-47B1-9B6D-1E2E85E0391C}"/>
              </a:ext>
            </a:extLst>
          </p:cNvPr>
          <p:cNvSpPr txBox="1">
            <a:spLocks noChangeArrowheads="1"/>
          </p:cNvSpPr>
          <p:nvPr/>
        </p:nvSpPr>
        <p:spPr>
          <a:xfrm>
            <a:off x="1449977" y="888773"/>
            <a:ext cx="8915400" cy="57150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20000"/>
              </a:spcBef>
              <a:spcAft>
                <a:spcPts val="0"/>
              </a:spcAft>
              <a:buClrTx/>
              <a:buSzTx/>
              <a:buFontTx/>
              <a:buNone/>
              <a:tabLst/>
              <a:defRPr/>
            </a:pPr>
            <a:endParaRPr kumimoji="0" lang="ar-EG" sz="2000" b="1" i="0" u="sng" strike="noStrike" kern="1200" cap="none" spc="0" normalizeH="0" baseline="0" noProof="0">
              <a:ln>
                <a:noFill/>
              </a:ln>
              <a:solidFill>
                <a:srgbClr val="000000"/>
              </a:solidFill>
              <a:effectLst/>
              <a:uLnTx/>
              <a:uFillTx/>
              <a:latin typeface="Calibri"/>
              <a:ea typeface="+mn-ea"/>
              <a:cs typeface="Arial" panose="020B0604020202020204" pitchFamily="34" charset="0"/>
            </a:endParaRPr>
          </a:p>
          <a:p>
            <a:pPr marL="0" marR="0" lvl="0" indent="0" algn="r" defTabSz="914400" rtl="1" eaLnBrk="1" fontAlgn="auto" latinLnBrk="0" hangingPunct="1">
              <a:lnSpc>
                <a:spcPct val="100000"/>
              </a:lnSpc>
              <a:spcBef>
                <a:spcPct val="20000"/>
              </a:spcBef>
              <a:spcAft>
                <a:spcPts val="0"/>
              </a:spcAft>
              <a:buClrTx/>
              <a:buSzTx/>
              <a:buFontTx/>
              <a:buNone/>
              <a:tabLst/>
              <a:defRPr/>
            </a:pPr>
            <a:endParaRPr kumimoji="0" lang="ar-EG" sz="2000" b="1" i="0" u="sng"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7" name="Title 1">
            <a:extLst>
              <a:ext uri="{FF2B5EF4-FFF2-40B4-BE49-F238E27FC236}">
                <a16:creationId xmlns:a16="http://schemas.microsoft.com/office/drawing/2014/main" id="{6A33C6D4-027E-4A23-9BE4-38BBD7CFE649}"/>
              </a:ext>
            </a:extLst>
          </p:cNvPr>
          <p:cNvSpPr txBox="1">
            <a:spLocks/>
          </p:cNvSpPr>
          <p:nvPr/>
        </p:nvSpPr>
        <p:spPr>
          <a:xfrm>
            <a:off x="1716677" y="311053"/>
            <a:ext cx="8758646" cy="646986"/>
          </a:xfrm>
          <a:prstGeom prst="roundRect">
            <a:avLst>
              <a:gd name="adj" fmla="val 16667"/>
            </a:avLst>
          </a:prstGeom>
          <a:noFill/>
          <a:ln w="25400" cap="flat" cmpd="sng" algn="ctr">
            <a:solidFill>
              <a:srgbClr val="FF0000"/>
            </a:solidFill>
            <a:prstDash val="solid"/>
          </a:ln>
          <a:effectLst>
            <a:outerShdw blurRad="40000" dist="20000" dir="5400000" rotWithShape="0">
              <a:srgbClr val="000000">
                <a:alpha val="38000"/>
              </a:srgbClr>
            </a:outerShdw>
          </a:effectLst>
        </p:spPr>
        <p:txBody>
          <a:bodyPr vert="horz" wrap="square" lIns="91440" tIns="45720" rIns="91440" bIns="45720" rtlCol="1" anchor="ctr">
            <a:spAutoFit/>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altLang="en-US" sz="32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نسبة الفقراء خلال الفترة من 2000/1999 الى 2017/ 2018</a:t>
            </a:r>
            <a:endParaRPr kumimoji="0" lang="en-US" altLang="en-US" sz="32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5A09010A-26C2-485B-93FF-4552E08108A7}"/>
              </a:ext>
            </a:extLst>
          </p:cNvPr>
          <p:cNvGraphicFramePr>
            <a:graphicFrameLocks/>
          </p:cNvGraphicFramePr>
          <p:nvPr>
            <p:extLst>
              <p:ext uri="{D42A27DB-BD31-4B8C-83A1-F6EECF244321}">
                <p14:modId xmlns:p14="http://schemas.microsoft.com/office/powerpoint/2010/main" val="2621197529"/>
              </p:ext>
            </p:extLst>
          </p:nvPr>
        </p:nvGraphicFramePr>
        <p:xfrm>
          <a:off x="156754" y="1254034"/>
          <a:ext cx="11791405" cy="56039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1168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path path="circle">
            <a:fillToRect l="50000" t="50000" r="100000" b="100000"/>
          </a:path>
        </a:gradFill>
        <a:effectLst/>
      </p:bgPr>
    </p:bg>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A12542F1-CD95-47B1-9B6D-1E2E85E0391C}"/>
              </a:ext>
            </a:extLst>
          </p:cNvPr>
          <p:cNvSpPr txBox="1">
            <a:spLocks noChangeArrowheads="1"/>
          </p:cNvSpPr>
          <p:nvPr/>
        </p:nvSpPr>
        <p:spPr>
          <a:xfrm>
            <a:off x="1449977" y="888773"/>
            <a:ext cx="8915400" cy="57150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20000"/>
              </a:spcBef>
              <a:spcAft>
                <a:spcPts val="0"/>
              </a:spcAft>
              <a:buClrTx/>
              <a:buSzTx/>
              <a:buFontTx/>
              <a:buNone/>
              <a:tabLst/>
              <a:defRPr/>
            </a:pPr>
            <a:endParaRPr kumimoji="0" lang="ar-EG" sz="2000" b="1" i="0" u="sng" strike="noStrike" kern="1200" cap="none" spc="0" normalizeH="0" baseline="0" noProof="0">
              <a:ln>
                <a:noFill/>
              </a:ln>
              <a:solidFill>
                <a:srgbClr val="000000"/>
              </a:solidFill>
              <a:effectLst/>
              <a:uLnTx/>
              <a:uFillTx/>
              <a:latin typeface="Calibri"/>
              <a:ea typeface="+mn-ea"/>
              <a:cs typeface="Arial" panose="020B0604020202020204" pitchFamily="34" charset="0"/>
            </a:endParaRPr>
          </a:p>
          <a:p>
            <a:pPr marL="0" marR="0" lvl="0" indent="0" algn="r" defTabSz="914400" rtl="1" eaLnBrk="1" fontAlgn="auto" latinLnBrk="0" hangingPunct="1">
              <a:lnSpc>
                <a:spcPct val="100000"/>
              </a:lnSpc>
              <a:spcBef>
                <a:spcPct val="20000"/>
              </a:spcBef>
              <a:spcAft>
                <a:spcPts val="0"/>
              </a:spcAft>
              <a:buClrTx/>
              <a:buSzTx/>
              <a:buFontTx/>
              <a:buNone/>
              <a:tabLst/>
              <a:defRPr/>
            </a:pPr>
            <a:endParaRPr kumimoji="0" lang="ar-EG" sz="2000" b="1" i="0" u="sng"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graphicFrame>
        <p:nvGraphicFramePr>
          <p:cNvPr id="7" name="Chart 6">
            <a:extLst>
              <a:ext uri="{FF2B5EF4-FFF2-40B4-BE49-F238E27FC236}">
                <a16:creationId xmlns:a16="http://schemas.microsoft.com/office/drawing/2014/main" id="{5915DD71-2082-47E9-BE57-F0AE9BCFC162}"/>
              </a:ext>
            </a:extLst>
          </p:cNvPr>
          <p:cNvGraphicFramePr/>
          <p:nvPr>
            <p:extLst>
              <p:ext uri="{D42A27DB-BD31-4B8C-83A1-F6EECF244321}">
                <p14:modId xmlns:p14="http://schemas.microsoft.com/office/powerpoint/2010/main" val="2845448086"/>
              </p:ext>
            </p:extLst>
          </p:nvPr>
        </p:nvGraphicFramePr>
        <p:xfrm>
          <a:off x="130628" y="1235991"/>
          <a:ext cx="12035246" cy="5622009"/>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3FC39FA4-EFDB-4FC9-BD20-7F1AB39E308F}"/>
              </a:ext>
            </a:extLst>
          </p:cNvPr>
          <p:cNvSpPr txBox="1">
            <a:spLocks/>
          </p:cNvSpPr>
          <p:nvPr/>
        </p:nvSpPr>
        <p:spPr>
          <a:xfrm>
            <a:off x="1908455" y="311053"/>
            <a:ext cx="8479592" cy="646986"/>
          </a:xfrm>
          <a:prstGeom prst="roundRect">
            <a:avLst>
              <a:gd name="adj" fmla="val 16667"/>
            </a:avLst>
          </a:prstGeom>
          <a:noFill/>
          <a:ln w="25400" cap="flat" cmpd="sng" algn="ctr">
            <a:solidFill>
              <a:srgbClr val="FF0000"/>
            </a:solidFill>
            <a:prstDash val="solid"/>
          </a:ln>
          <a:effectLst>
            <a:outerShdw blurRad="40000" dist="20000" dir="5400000" rotWithShape="0">
              <a:srgbClr val="000000">
                <a:alpha val="38000"/>
              </a:srgbClr>
            </a:outerShdw>
          </a:effectLst>
        </p:spPr>
        <p:txBody>
          <a:bodyPr vert="horz" wrap="square" lIns="91440" tIns="45720" rIns="91440" bIns="45720" rtlCol="1" anchor="ctr">
            <a:spAutoFit/>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ar-EG" altLang="en-US" sz="3200" b="1" dirty="0">
                <a:solidFill>
                  <a:sysClr val="windowText" lastClr="000000"/>
                </a:solidFill>
                <a:latin typeface="Times New Roman" panose="02020603050405020304" pitchFamily="18" charset="0"/>
                <a:cs typeface="Times New Roman" panose="02020603050405020304" pitchFamily="18" charset="0"/>
              </a:rPr>
              <a:t> نسب الفقــــر في المحافظات طبقاً للخريطة لعام 2018/2017</a:t>
            </a:r>
            <a:endParaRPr lang="en-US" altLang="en-US" sz="3200" b="1"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4618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Google Shape;139;p18">
            <a:extLst>
              <a:ext uri="{FF2B5EF4-FFF2-40B4-BE49-F238E27FC236}">
                <a16:creationId xmlns:a16="http://schemas.microsoft.com/office/drawing/2014/main" id="{B5966A56-5680-4883-8084-D262151C657D}"/>
              </a:ext>
            </a:extLst>
          </p:cNvPr>
          <p:cNvSpPr txBox="1">
            <a:spLocks noGrp="1"/>
          </p:cNvSpPr>
          <p:nvPr>
            <p:ph type="title"/>
          </p:nvPr>
        </p:nvSpPr>
        <p:spPr>
          <a:xfrm>
            <a:off x="2070589" y="22170"/>
            <a:ext cx="8949656" cy="996979"/>
          </a:xfrm>
          <a:prstGeom prst="rect">
            <a:avLst/>
          </a:prstGeom>
        </p:spPr>
        <p:txBody>
          <a:bodyPr spcFirstLastPara="1" vert="horz" wrap="square" lIns="121678" tIns="121678" rIns="121678" bIns="121678" numCol="1" anchor="ctr" anchorCtr="0" compatLnSpc="1">
            <a:prstTxWarp prst="textNoShape">
              <a:avLst/>
            </a:prstTxWarp>
            <a:noAutofit/>
          </a:bodyPr>
          <a:lstStyle/>
          <a:p>
            <a:pPr lvl="0" algn="ctr" rtl="1"/>
            <a:r>
              <a:rPr lang="ar-EG" sz="4800" b="1" kern="0" dirty="0">
                <a:solidFill>
                  <a:schemeClr val="accent1"/>
                </a:solidFill>
                <a:latin typeface="Arial"/>
                <a:ea typeface="+mn-ea"/>
                <a:cs typeface="Arial"/>
              </a:rPr>
              <a:t>مقدمة</a:t>
            </a:r>
            <a:endParaRPr sz="3194" b="1" kern="0" dirty="0">
              <a:solidFill>
                <a:schemeClr val="accent1"/>
              </a:solidFill>
              <a:latin typeface="Arial"/>
              <a:ea typeface="+mn-ea"/>
              <a:cs typeface="Arial"/>
            </a:endParaRPr>
          </a:p>
        </p:txBody>
      </p:sp>
      <p:sp>
        <p:nvSpPr>
          <p:cNvPr id="2" name="Rectangle 1">
            <a:extLst>
              <a:ext uri="{FF2B5EF4-FFF2-40B4-BE49-F238E27FC236}">
                <a16:creationId xmlns:a16="http://schemas.microsoft.com/office/drawing/2014/main" id="{8F5C9DE1-0B2E-4160-B657-D2DA493FE9B4}"/>
              </a:ext>
            </a:extLst>
          </p:cNvPr>
          <p:cNvSpPr/>
          <p:nvPr/>
        </p:nvSpPr>
        <p:spPr>
          <a:xfrm>
            <a:off x="1541416" y="757646"/>
            <a:ext cx="10463349" cy="6748771"/>
          </a:xfrm>
          <a:prstGeom prst="rect">
            <a:avLst/>
          </a:prstGeom>
        </p:spPr>
        <p:txBody>
          <a:bodyPr wrap="square">
            <a:spAutoFit/>
          </a:bodyPr>
          <a:lstStyle/>
          <a:p>
            <a:pPr marL="342900" marR="0" lvl="0" indent="-342900" algn="just" defTabSz="914400" rtl="1" eaLnBrk="1" fontAlgn="auto" latinLnBrk="0" hangingPunct="1">
              <a:lnSpc>
                <a:spcPct val="200000"/>
              </a:lnSpc>
              <a:spcBef>
                <a:spcPts val="0"/>
              </a:spcBef>
              <a:spcAft>
                <a:spcPts val="0"/>
              </a:spcAft>
              <a:buClrTx/>
              <a:buSzTx/>
              <a:buFont typeface="Wingdings" panose="05000000000000000000" pitchFamily="2" charset="2"/>
              <a:buChar char="ü"/>
              <a:tabLst/>
              <a:defRPr/>
            </a:pPr>
            <a:r>
              <a:rPr kumimoji="0" lang="ar-EG" sz="2800" b="1" i="0" u="none" strike="noStrike" kern="0" cap="none" spc="0" normalizeH="0" baseline="0" noProof="0" dirty="0">
                <a:ln>
                  <a:noFill/>
                </a:ln>
                <a:solidFill>
                  <a:srgbClr val="000000"/>
                </a:solidFill>
                <a:effectLst/>
                <a:uLnTx/>
                <a:uFillTx/>
                <a:latin typeface="Arial"/>
                <a:ea typeface="+mn-ea"/>
                <a:cs typeface="Arial"/>
              </a:rPr>
              <a:t>يسعى الجهاز المركزي للتعبئة العامة والاحصاء بصورة دائمة ليكون الداعم والشريك الاساسي في عملية صنع القرار من خلال توفير بيانات ذات جودة ودقة عالية تمثل حجر الاساس لرسم السياسات المستقبلية للدولة المصرية.</a:t>
            </a:r>
          </a:p>
          <a:p>
            <a:pPr marL="342900" marR="0" lvl="0" indent="-342900" algn="just" defTabSz="914400" rtl="1" eaLnBrk="1" fontAlgn="auto" latinLnBrk="0" hangingPunct="1">
              <a:lnSpc>
                <a:spcPct val="200000"/>
              </a:lnSpc>
              <a:spcBef>
                <a:spcPts val="0"/>
              </a:spcBef>
              <a:spcAft>
                <a:spcPts val="0"/>
              </a:spcAft>
              <a:buClrTx/>
              <a:buSzTx/>
              <a:buFont typeface="Wingdings" panose="05000000000000000000" pitchFamily="2" charset="2"/>
              <a:buChar char="ü"/>
              <a:tabLst/>
              <a:defRPr/>
            </a:pPr>
            <a:r>
              <a:rPr kumimoji="0" lang="ar-EG" sz="2800" b="1" i="0" u="none" strike="noStrike" kern="0" cap="none" spc="0" normalizeH="0" baseline="0" noProof="0" dirty="0">
                <a:ln>
                  <a:noFill/>
                </a:ln>
                <a:solidFill>
                  <a:srgbClr val="000000"/>
                </a:solidFill>
                <a:effectLst/>
                <a:uLnTx/>
                <a:uFillTx/>
                <a:latin typeface="Arial"/>
                <a:ea typeface="+mn-ea"/>
                <a:cs typeface="Arial"/>
              </a:rPr>
              <a:t>وتعتبر دراسة ظاهرة الفقر من أهم مؤشرات بحث الدخل والانفاق كما تعد مدخلا أساسيا للتعرف على  الظروف الاقتصادية للمجتمع</a:t>
            </a:r>
            <a:r>
              <a:rPr kumimoji="0" lang="en-US" sz="2800" b="1" i="0" u="none" strike="noStrike" kern="0" cap="none" spc="0" normalizeH="0" baseline="0" noProof="0" dirty="0">
                <a:ln>
                  <a:noFill/>
                </a:ln>
                <a:solidFill>
                  <a:srgbClr val="000000"/>
                </a:solidFill>
                <a:effectLst/>
                <a:uLnTx/>
                <a:uFillTx/>
                <a:latin typeface="Arial"/>
                <a:ea typeface="+mn-ea"/>
                <a:cs typeface="Arial"/>
              </a:rPr>
              <a:t>.</a:t>
            </a:r>
            <a:endParaRPr kumimoji="0" lang="ar-EG" sz="2800" b="1" i="0" u="none" strike="noStrike" kern="0" cap="none" spc="0" normalizeH="0" baseline="0" noProof="0" dirty="0">
              <a:ln>
                <a:noFill/>
              </a:ln>
              <a:solidFill>
                <a:srgbClr val="000000"/>
              </a:solidFill>
              <a:effectLst/>
              <a:uLnTx/>
              <a:uFillTx/>
              <a:latin typeface="Arial"/>
              <a:ea typeface="+mn-ea"/>
              <a:cs typeface="Arial"/>
            </a:endParaRPr>
          </a:p>
          <a:p>
            <a:pPr marL="342900" indent="-342900" algn="just" defTabSz="914400" rtl="1">
              <a:lnSpc>
                <a:spcPct val="200000"/>
              </a:lnSpc>
              <a:buFont typeface="Wingdings" panose="05000000000000000000" pitchFamily="2" charset="2"/>
              <a:buChar char="ü"/>
              <a:defRPr/>
            </a:pPr>
            <a:r>
              <a:rPr lang="ar-EG" sz="2800" b="1" kern="0" dirty="0">
                <a:solidFill>
                  <a:srgbClr val="000000"/>
                </a:solidFill>
                <a:latin typeface="Arial"/>
                <a:cs typeface="Arial"/>
              </a:rPr>
              <a:t>كما أن القضاء على الفقر هو الهدف الاول من أهداف التنمية المستدامة </a:t>
            </a:r>
            <a:r>
              <a:rPr lang="en-US" sz="2800" b="1" kern="0" dirty="0">
                <a:solidFill>
                  <a:srgbClr val="000000"/>
                </a:solidFill>
                <a:latin typeface="Arial"/>
                <a:cs typeface="Arial"/>
              </a:rPr>
              <a:t>SDGs </a:t>
            </a:r>
            <a:r>
              <a:rPr lang="ar-EG" sz="2800" b="1" kern="0" dirty="0">
                <a:solidFill>
                  <a:srgbClr val="000000"/>
                </a:solidFill>
                <a:latin typeface="Arial"/>
                <a:cs typeface="Arial"/>
              </a:rPr>
              <a:t> بحلول عام 2030 والتي اتفق عليها المجتمع الدولي.</a:t>
            </a:r>
            <a:endParaRPr lang="en-US" sz="2800" b="1" kern="0" dirty="0">
              <a:solidFill>
                <a:srgbClr val="000000"/>
              </a:solidFill>
              <a:latin typeface="Arial"/>
              <a:cs typeface="Arial"/>
            </a:endParaRPr>
          </a:p>
          <a:p>
            <a:pPr marL="0" marR="0" lvl="0" indent="0" algn="just" defTabSz="914400" rtl="1" eaLnBrk="1" fontAlgn="auto" latinLnBrk="0" hangingPunct="1">
              <a:lnSpc>
                <a:spcPct val="2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70982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path path="circle">
            <a:fillToRect l="50000" t="50000" r="100000" b="100000"/>
          </a:path>
        </a:gradFill>
        <a:effectLst/>
      </p:bgPr>
    </p:bg>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A12542F1-CD95-47B1-9B6D-1E2E85E0391C}"/>
              </a:ext>
            </a:extLst>
          </p:cNvPr>
          <p:cNvSpPr txBox="1">
            <a:spLocks noChangeArrowheads="1"/>
          </p:cNvSpPr>
          <p:nvPr/>
        </p:nvSpPr>
        <p:spPr>
          <a:xfrm>
            <a:off x="1449977" y="888773"/>
            <a:ext cx="8915400" cy="57150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20000"/>
              </a:spcBef>
              <a:spcAft>
                <a:spcPts val="0"/>
              </a:spcAft>
              <a:buClrTx/>
              <a:buSzTx/>
              <a:buFontTx/>
              <a:buNone/>
              <a:tabLst/>
              <a:defRPr/>
            </a:pPr>
            <a:endParaRPr kumimoji="0" lang="ar-EG" sz="2000" b="1" i="0" u="sng" strike="noStrike" kern="1200" cap="none" spc="0" normalizeH="0" baseline="0" noProof="0">
              <a:ln>
                <a:noFill/>
              </a:ln>
              <a:solidFill>
                <a:srgbClr val="000000"/>
              </a:solidFill>
              <a:effectLst/>
              <a:uLnTx/>
              <a:uFillTx/>
              <a:latin typeface="Calibri"/>
              <a:ea typeface="+mn-ea"/>
              <a:cs typeface="Arial" panose="020B0604020202020204" pitchFamily="34" charset="0"/>
            </a:endParaRPr>
          </a:p>
          <a:p>
            <a:pPr marL="0" marR="0" lvl="0" indent="0" algn="r" defTabSz="914400" rtl="1" eaLnBrk="1" fontAlgn="auto" latinLnBrk="0" hangingPunct="1">
              <a:lnSpc>
                <a:spcPct val="100000"/>
              </a:lnSpc>
              <a:spcBef>
                <a:spcPct val="20000"/>
              </a:spcBef>
              <a:spcAft>
                <a:spcPts val="0"/>
              </a:spcAft>
              <a:buClrTx/>
              <a:buSzTx/>
              <a:buFontTx/>
              <a:buNone/>
              <a:tabLst/>
              <a:defRPr/>
            </a:pPr>
            <a:endParaRPr kumimoji="0" lang="ar-EG" sz="2000" b="1" i="0" u="sng"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8" name="Title 1">
            <a:extLst>
              <a:ext uri="{FF2B5EF4-FFF2-40B4-BE49-F238E27FC236}">
                <a16:creationId xmlns:a16="http://schemas.microsoft.com/office/drawing/2014/main" id="{3FC39FA4-EFDB-4FC9-BD20-7F1AB39E308F}"/>
              </a:ext>
            </a:extLst>
          </p:cNvPr>
          <p:cNvSpPr txBox="1">
            <a:spLocks/>
          </p:cNvSpPr>
          <p:nvPr/>
        </p:nvSpPr>
        <p:spPr>
          <a:xfrm>
            <a:off x="2379995" y="2161811"/>
            <a:ext cx="7850020" cy="2009061"/>
          </a:xfrm>
          <a:prstGeom prst="roundRect">
            <a:avLst>
              <a:gd name="adj" fmla="val 16667"/>
            </a:avLst>
          </a:prstGeom>
          <a:noFill/>
          <a:ln w="25400" cap="flat" cmpd="sng" algn="ctr">
            <a:solidFill>
              <a:srgbClr val="FF0000"/>
            </a:solidFill>
            <a:prstDash val="solid"/>
          </a:ln>
          <a:effectLst>
            <a:outerShdw blurRad="40000" dist="20000" dir="5400000" rotWithShape="0">
              <a:srgbClr val="000000">
                <a:alpha val="38000"/>
              </a:srgbClr>
            </a:outerShdw>
          </a:effectLst>
        </p:spPr>
        <p:txBody>
          <a:bodyPr vert="horz" wrap="square" lIns="91440" tIns="45720" rIns="91440" bIns="45720" rtlCol="1" anchor="ctr">
            <a:spAutoFit/>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ar-EG" sz="4000" b="1" kern="0" dirty="0">
                <a:solidFill>
                  <a:srgbClr val="000000"/>
                </a:solidFill>
                <a:latin typeface="Times New Roman" panose="02020603050405020304" pitchFamily="18" charset="0"/>
                <a:cs typeface="Times New Roman" panose="02020603050405020304" pitchFamily="18" charset="0"/>
              </a:rPr>
              <a:t>رصد مؤشرات التنمية المستدامة المتولدة من التعدادات في أجندة التنمية المستدامة 2030</a:t>
            </a:r>
          </a:p>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dirty="0">
              <a:ln>
                <a:noFill/>
              </a:ln>
              <a:solidFill>
                <a:sysClr val="windowText" lastClr="000000"/>
              </a:solidFill>
              <a:effectLst/>
              <a:uLnTx/>
              <a:uFillTx/>
              <a:latin typeface="Century Gothic" panose="020B0502020202020204"/>
              <a:ea typeface="+mn-ea"/>
              <a:cs typeface="Sultan bold" pitchFamily="2" charset="-78"/>
            </a:endParaRPr>
          </a:p>
        </p:txBody>
      </p:sp>
    </p:spTree>
    <p:extLst>
      <p:ext uri="{BB962C8B-B14F-4D97-AF65-F5344CB8AC3E}">
        <p14:creationId xmlns:p14="http://schemas.microsoft.com/office/powerpoint/2010/main" val="4080479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54983C-5E7C-445B-9B99-2F79171CBF5B}"/>
              </a:ext>
            </a:extLst>
          </p:cNvPr>
          <p:cNvSpPr txBox="1">
            <a:spLocks/>
          </p:cNvSpPr>
          <p:nvPr/>
        </p:nvSpPr>
        <p:spPr>
          <a:xfrm>
            <a:off x="0" y="93620"/>
            <a:ext cx="12191999" cy="5334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a:normAutofit fontScale="92500"/>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lang="ar-EG" sz="2400" b="1" kern="0" dirty="0">
                <a:solidFill>
                  <a:srgbClr val="000000"/>
                </a:solidFill>
                <a:latin typeface="Arial"/>
                <a:cs typeface="Arial"/>
              </a:rPr>
              <a:t>بعض </a:t>
            </a:r>
            <a:r>
              <a:rPr kumimoji="0" lang="ar-EG" sz="2400" b="1" i="0" u="none" strike="noStrike" kern="0" cap="none" spc="0" normalizeH="0" baseline="0" noProof="0" dirty="0">
                <a:ln>
                  <a:noFill/>
                </a:ln>
                <a:solidFill>
                  <a:srgbClr val="000000"/>
                </a:solidFill>
                <a:effectLst/>
                <a:uLnTx/>
                <a:uFillTx/>
                <a:latin typeface="Arial"/>
                <a:ea typeface="+mn-ea"/>
                <a:cs typeface="Arial"/>
              </a:rPr>
              <a:t>مؤشرات التنمية المستدامة من التعداد العام للسكان والإسكان والمنشأت والتعداد الزراعي في أجندة التنمية المستدامة 2030</a:t>
            </a:r>
          </a:p>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ar-EG" sz="2400" b="1" i="0" u="none" strike="noStrike" kern="0" cap="none" spc="0" normalizeH="0" baseline="0" noProof="0" dirty="0">
              <a:ln w="18415" cmpd="sng">
                <a:solidFill>
                  <a:srgbClr val="FFFFFF"/>
                </a:solidFill>
                <a:prstDash val="solid"/>
              </a:ln>
              <a:solidFill>
                <a:sysClr val="windowText" lastClr="000000"/>
              </a:solidFill>
              <a:effectLst>
                <a:outerShdw blurRad="63500" dir="3600000" algn="tl" rotWithShape="0">
                  <a:srgbClr val="000000">
                    <a:alpha val="70000"/>
                  </a:srgbClr>
                </a:outerShdw>
              </a:effectLst>
              <a:uLnTx/>
              <a:uFillTx/>
              <a:latin typeface="Arial"/>
              <a:ea typeface="+mn-ea"/>
              <a:cs typeface="Arial"/>
            </a:endParaRPr>
          </a:p>
        </p:txBody>
      </p:sp>
      <p:graphicFrame>
        <p:nvGraphicFramePr>
          <p:cNvPr id="9" name="Table 8">
            <a:extLst>
              <a:ext uri="{FF2B5EF4-FFF2-40B4-BE49-F238E27FC236}">
                <a16:creationId xmlns:a16="http://schemas.microsoft.com/office/drawing/2014/main" id="{8E7DC200-4368-46C8-AFBA-819D703A61B5}"/>
              </a:ext>
            </a:extLst>
          </p:cNvPr>
          <p:cNvGraphicFramePr>
            <a:graphicFrameLocks noGrp="1"/>
          </p:cNvGraphicFramePr>
          <p:nvPr>
            <p:extLst>
              <p:ext uri="{D42A27DB-BD31-4B8C-83A1-F6EECF244321}">
                <p14:modId xmlns:p14="http://schemas.microsoft.com/office/powerpoint/2010/main" val="3289186072"/>
              </p:ext>
            </p:extLst>
          </p:nvPr>
        </p:nvGraphicFramePr>
        <p:xfrm>
          <a:off x="0" y="754914"/>
          <a:ext cx="12191999" cy="6072967"/>
        </p:xfrm>
        <a:graphic>
          <a:graphicData uri="http://schemas.openxmlformats.org/drawingml/2006/table">
            <a:tbl>
              <a:tblPr rtl="1" firstRow="1" firstCol="1" bandRow="1">
                <a:tableStyleId>{16D9F66E-5EB9-4882-86FB-DCBF35E3C3E4}</a:tableStyleId>
              </a:tblPr>
              <a:tblGrid>
                <a:gridCol w="446467">
                  <a:extLst>
                    <a:ext uri="{9D8B030D-6E8A-4147-A177-3AD203B41FA5}">
                      <a16:colId xmlns:a16="http://schemas.microsoft.com/office/drawing/2014/main" val="2241790251"/>
                    </a:ext>
                  </a:extLst>
                </a:gridCol>
                <a:gridCol w="11745532">
                  <a:extLst>
                    <a:ext uri="{9D8B030D-6E8A-4147-A177-3AD203B41FA5}">
                      <a16:colId xmlns:a16="http://schemas.microsoft.com/office/drawing/2014/main" val="1835218644"/>
                    </a:ext>
                  </a:extLst>
                </a:gridCol>
              </a:tblGrid>
              <a:tr h="1045911">
                <a:tc>
                  <a:txBody>
                    <a:bodyPr/>
                    <a:lstStyle/>
                    <a:p>
                      <a:pPr algn="ctr" rtl="1">
                        <a:lnSpc>
                          <a:spcPct val="107000"/>
                        </a:lnSpc>
                        <a:spcAft>
                          <a:spcPts val="0"/>
                        </a:spcAft>
                      </a:pPr>
                      <a:r>
                        <a:rPr lang="ar-EG" sz="2800" b="1" dirty="0">
                          <a:effectLst/>
                          <a:latin typeface="Times New Roman" panose="02020603050405020304" pitchFamily="18" charset="0"/>
                          <a:ea typeface="Calibri" panose="020F0502020204030204" pitchFamily="34" charset="0"/>
                          <a:cs typeface="Times New Roman" panose="02020603050405020304" pitchFamily="18" charset="0"/>
                        </a:rPr>
                        <a:t>1</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161" marR="31161" marT="0" marB="0">
                    <a:solidFill>
                      <a:schemeClr val="accent6">
                        <a:lumMod val="20000"/>
                        <a:lumOff val="80000"/>
                      </a:schemeClr>
                    </a:solidFill>
                  </a:tcPr>
                </a:tc>
                <a:tc>
                  <a:txBody>
                    <a:bodyPr/>
                    <a:lstStyle/>
                    <a:p>
                      <a:pPr algn="r" rtl="1">
                        <a:lnSpc>
                          <a:spcPct val="107000"/>
                        </a:lnSpc>
                        <a:spcAft>
                          <a:spcPts val="0"/>
                        </a:spcAft>
                      </a:pPr>
                      <a:r>
                        <a:rPr lang="ar-EG" sz="2400" b="1" kern="1200" dirty="0">
                          <a:solidFill>
                            <a:schemeClr val="dk1"/>
                          </a:solidFill>
                          <a:effectLst/>
                          <a:latin typeface="Times New Roman" panose="02020603050405020304" pitchFamily="18" charset="0"/>
                          <a:ea typeface="+mn-ea"/>
                          <a:cs typeface="Times New Roman" panose="02020603050405020304" pitchFamily="18" charset="0"/>
                        </a:rPr>
                        <a:t>1-4-2 </a:t>
                      </a:r>
                      <a:r>
                        <a:rPr lang="en-US" sz="2400" b="1" kern="1200" dirty="0">
                          <a:solidFill>
                            <a:schemeClr val="dk1"/>
                          </a:solidFill>
                          <a:effectLst/>
                          <a:latin typeface="Times New Roman" panose="02020603050405020304" pitchFamily="18" charset="0"/>
                          <a:ea typeface="+mn-ea"/>
                          <a:cs typeface="Times New Roman" panose="02020603050405020304" pitchFamily="18" charset="0"/>
                        </a:rPr>
                        <a:t> </a:t>
                      </a:r>
                      <a:r>
                        <a:rPr lang="ar-SA" sz="2400" b="1" kern="1200" dirty="0">
                          <a:solidFill>
                            <a:schemeClr val="dk1"/>
                          </a:solidFill>
                          <a:effectLst/>
                          <a:latin typeface="Times New Roman" panose="02020603050405020304" pitchFamily="18" charset="0"/>
                          <a:ea typeface="+mn-ea"/>
                          <a:cs typeface="Times New Roman" panose="02020603050405020304" pitchFamily="18" charset="0"/>
                        </a:rPr>
                        <a:t>نسبة مجموع السكان البالغين الذين لديهم حقوق مضمونة لحيازة الأرض، ولديهم مستندات معترف بها قانوناً، ويعتبرون حقوقهم في الأرض مضمونة، بحسب الجنس ونوع الحيازة.</a:t>
                      </a:r>
                      <a:endParaRPr lang="en-US" sz="2400" b="1" kern="1200" dirty="0">
                        <a:solidFill>
                          <a:schemeClr val="dk1"/>
                        </a:solidFill>
                        <a:effectLst/>
                        <a:latin typeface="Times New Roman" panose="02020603050405020304" pitchFamily="18" charset="0"/>
                        <a:ea typeface="+mn-ea"/>
                        <a:cs typeface="Times New Roman" panose="02020603050405020304" pitchFamily="18" charset="0"/>
                      </a:endParaRPr>
                    </a:p>
                  </a:txBody>
                  <a:tcPr marL="31161" marR="31161" marT="0" marB="0">
                    <a:solidFill>
                      <a:schemeClr val="accent6">
                        <a:lumMod val="20000"/>
                        <a:lumOff val="80000"/>
                      </a:schemeClr>
                    </a:solidFill>
                  </a:tcPr>
                </a:tc>
                <a:extLst>
                  <a:ext uri="{0D108BD9-81ED-4DB2-BD59-A6C34878D82A}">
                    <a16:rowId xmlns:a16="http://schemas.microsoft.com/office/drawing/2014/main" val="876751063"/>
                  </a:ext>
                </a:extLst>
              </a:tr>
              <a:tr h="1652920">
                <a:tc>
                  <a:txBody>
                    <a:bodyPr/>
                    <a:lstStyle/>
                    <a:p>
                      <a:pPr algn="ctr" rtl="1">
                        <a:lnSpc>
                          <a:spcPct val="107000"/>
                        </a:lnSpc>
                        <a:spcAft>
                          <a:spcPts val="0"/>
                        </a:spcAft>
                      </a:pPr>
                      <a:r>
                        <a:rPr lang="ar-EG" sz="2400" b="1" kern="1200" dirty="0">
                          <a:solidFill>
                            <a:schemeClr val="dk1"/>
                          </a:solidFill>
                          <a:effectLst/>
                          <a:latin typeface="Times New Roman" panose="02020603050405020304" pitchFamily="18" charset="0"/>
                          <a:ea typeface="+mn-ea"/>
                          <a:cs typeface="Times New Roman" panose="02020603050405020304" pitchFamily="18" charset="0"/>
                        </a:rPr>
                        <a:t>2</a:t>
                      </a:r>
                      <a:endParaRPr lang="en-US" sz="2400" b="1" kern="1200" dirty="0">
                        <a:solidFill>
                          <a:schemeClr val="dk1"/>
                        </a:solidFill>
                        <a:effectLst/>
                        <a:latin typeface="Times New Roman" panose="02020603050405020304" pitchFamily="18" charset="0"/>
                        <a:ea typeface="+mn-ea"/>
                        <a:cs typeface="Times New Roman" panose="02020603050405020304" pitchFamily="18" charset="0"/>
                      </a:endParaRPr>
                    </a:p>
                  </a:txBody>
                  <a:tcPr marL="31161" marR="31161" marT="0" marB="0">
                    <a:solidFill>
                      <a:schemeClr val="accent6">
                        <a:lumMod val="20000"/>
                        <a:lumOff val="80000"/>
                      </a:schemeClr>
                    </a:solidFill>
                  </a:tcPr>
                </a:tc>
                <a:tc>
                  <a:txBody>
                    <a:bodyPr/>
                    <a:lstStyle/>
                    <a:p>
                      <a:pPr algn="r" rtl="1">
                        <a:lnSpc>
                          <a:spcPct val="107000"/>
                        </a:lnSpc>
                        <a:spcAft>
                          <a:spcPts val="0"/>
                        </a:spcAft>
                      </a:pPr>
                      <a:r>
                        <a:rPr lang="ar-EG" sz="2400" b="1" kern="1200" dirty="0">
                          <a:solidFill>
                            <a:schemeClr val="dk1"/>
                          </a:solidFill>
                          <a:effectLst/>
                          <a:latin typeface="Times New Roman" panose="02020603050405020304" pitchFamily="18" charset="0"/>
                          <a:ea typeface="+mn-ea"/>
                          <a:cs typeface="Times New Roman" panose="02020603050405020304" pitchFamily="18" charset="0"/>
                        </a:rPr>
                        <a:t>4-أ-1</a:t>
                      </a:r>
                      <a:r>
                        <a:rPr lang="en-US" sz="2400" b="1" kern="1200" dirty="0">
                          <a:solidFill>
                            <a:schemeClr val="dk1"/>
                          </a:solidFill>
                          <a:effectLst/>
                          <a:latin typeface="Times New Roman" panose="02020603050405020304" pitchFamily="18" charset="0"/>
                          <a:ea typeface="+mn-ea"/>
                          <a:cs typeface="Times New Roman" panose="02020603050405020304" pitchFamily="18" charset="0"/>
                        </a:rPr>
                        <a:t>: </a:t>
                      </a:r>
                      <a:r>
                        <a:rPr lang="ar-EG" sz="2400" b="1" kern="1200" dirty="0">
                          <a:solidFill>
                            <a:schemeClr val="dk1"/>
                          </a:solidFill>
                          <a:effectLst/>
                          <a:latin typeface="Times New Roman" panose="02020603050405020304" pitchFamily="18" charset="0"/>
                          <a:ea typeface="+mn-ea"/>
                          <a:cs typeface="Times New Roman" panose="02020603050405020304" pitchFamily="18" charset="0"/>
                        </a:rPr>
                        <a:t>نسبة المدارس التي تحصل على (أ) الطاقة الكهربائية، و(ب) شبكة الإنترنت لأغراض تعليمية، و(ج) أجهزة حاسوبية لأغراض التعليم، و (د) بنى تحتية ومواد ملائمة </a:t>
                      </a:r>
                      <a:r>
                        <a:rPr lang="ar-EG" sz="2400" b="1" kern="1200" dirty="0" err="1">
                          <a:solidFill>
                            <a:schemeClr val="dk1"/>
                          </a:solidFill>
                          <a:effectLst/>
                          <a:latin typeface="Times New Roman" panose="02020603050405020304" pitchFamily="18" charset="0"/>
                          <a:ea typeface="+mn-ea"/>
                          <a:cs typeface="Times New Roman" panose="02020603050405020304" pitchFamily="18" charset="0"/>
                        </a:rPr>
                        <a:t>لإحتياجات</a:t>
                      </a:r>
                      <a:r>
                        <a:rPr lang="ar-EG" sz="2400" b="1" kern="1200" dirty="0">
                          <a:solidFill>
                            <a:schemeClr val="dk1"/>
                          </a:solidFill>
                          <a:effectLst/>
                          <a:latin typeface="Times New Roman" panose="02020603050405020304" pitchFamily="18" charset="0"/>
                          <a:ea typeface="+mn-ea"/>
                          <a:cs typeface="Times New Roman" panose="02020603050405020304" pitchFamily="18" charset="0"/>
                        </a:rPr>
                        <a:t> الطلاب ذوي الإعاقة؛ و (ه) مياه الشرب الأساسية، و (و) مرافق صحية أساسية غير مختلطة، و (ز) مرافق أساسية لغسل الأيدي (وفق التعاريف الواردة في مؤشر توفير المياه وخدمات الصرف الصحي والنظافة الصحية للجميع)</a:t>
                      </a:r>
                      <a:endParaRPr lang="en-US" sz="2400" b="1" kern="1200" dirty="0">
                        <a:solidFill>
                          <a:schemeClr val="dk1"/>
                        </a:solidFill>
                        <a:effectLst/>
                        <a:latin typeface="Times New Roman" panose="02020603050405020304" pitchFamily="18" charset="0"/>
                        <a:ea typeface="+mn-ea"/>
                        <a:cs typeface="Times New Roman" panose="02020603050405020304" pitchFamily="18" charset="0"/>
                      </a:endParaRPr>
                    </a:p>
                  </a:txBody>
                  <a:tcPr marL="31161" marR="31161" marT="0" marB="0">
                    <a:solidFill>
                      <a:schemeClr val="accent6">
                        <a:lumMod val="20000"/>
                        <a:lumOff val="80000"/>
                      </a:schemeClr>
                    </a:solidFill>
                  </a:tcPr>
                </a:tc>
                <a:extLst>
                  <a:ext uri="{0D108BD9-81ED-4DB2-BD59-A6C34878D82A}">
                    <a16:rowId xmlns:a16="http://schemas.microsoft.com/office/drawing/2014/main" val="1302376956"/>
                  </a:ext>
                </a:extLst>
              </a:tr>
              <a:tr h="813500">
                <a:tc>
                  <a:txBody>
                    <a:bodyPr/>
                    <a:lstStyle/>
                    <a:p>
                      <a:pPr algn="ctr" rtl="1">
                        <a:lnSpc>
                          <a:spcPct val="107000"/>
                        </a:lnSpc>
                        <a:spcAft>
                          <a:spcPts val="0"/>
                        </a:spcAft>
                      </a:pPr>
                      <a:r>
                        <a:rPr lang="ar-EG" sz="2800" b="1"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161" marR="31161" marT="0" marB="0">
                    <a:solidFill>
                      <a:schemeClr val="accent6">
                        <a:lumMod val="20000"/>
                        <a:lumOff val="80000"/>
                      </a:schemeClr>
                    </a:solidFill>
                  </a:tcPr>
                </a:tc>
                <a:tc>
                  <a:txBody>
                    <a:bodyPr/>
                    <a:lstStyle/>
                    <a:p>
                      <a:pPr algn="r" rtl="1">
                        <a:lnSpc>
                          <a:spcPct val="107000"/>
                        </a:lnSpc>
                        <a:spcAft>
                          <a:spcPts val="0"/>
                        </a:spcAft>
                      </a:pPr>
                      <a:r>
                        <a:rPr lang="ar-EG" sz="2400" b="1" kern="1200" dirty="0">
                          <a:solidFill>
                            <a:schemeClr val="dk1"/>
                          </a:solidFill>
                          <a:effectLst/>
                          <a:latin typeface="Times New Roman" panose="02020603050405020304" pitchFamily="18" charset="0"/>
                          <a:ea typeface="+mn-ea"/>
                          <a:cs typeface="Times New Roman" panose="02020603050405020304" pitchFamily="18" charset="0"/>
                        </a:rPr>
                        <a:t>5-أ-</a:t>
                      </a:r>
                      <a:r>
                        <a:rPr lang="en-US" sz="2400" b="1" kern="1200" dirty="0">
                          <a:solidFill>
                            <a:schemeClr val="dk1"/>
                          </a:solidFill>
                          <a:effectLst/>
                          <a:latin typeface="Times New Roman" panose="02020603050405020304" pitchFamily="18" charset="0"/>
                          <a:ea typeface="+mn-ea"/>
                          <a:cs typeface="Times New Roman" panose="02020603050405020304" pitchFamily="18" charset="0"/>
                        </a:rPr>
                        <a:t>1 </a:t>
                      </a:r>
                      <a:r>
                        <a:rPr lang="ar-EG" sz="2400" b="1" kern="1200" dirty="0">
                          <a:solidFill>
                            <a:schemeClr val="dk1"/>
                          </a:solidFill>
                          <a:effectLst/>
                          <a:latin typeface="Times New Roman" panose="02020603050405020304" pitchFamily="18" charset="0"/>
                          <a:ea typeface="+mn-ea"/>
                          <a:cs typeface="Times New Roman" panose="02020603050405020304" pitchFamily="18" charset="0"/>
                        </a:rPr>
                        <a:t>(أ): نسبة مجموع المزارعين الذين يمتلكون أراض زراعية أو لديهم حقوق مضمونة في الأراضي الزراعية، بحسب الجنس. (ب) حصة المرأة بين الملاّك أو أصحاب الحقوق في الأراضي الزراعية، بحسب نوع الحيازة.</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161" marR="31161" marT="0" marB="0">
                    <a:solidFill>
                      <a:schemeClr val="accent6">
                        <a:lumMod val="20000"/>
                        <a:lumOff val="80000"/>
                      </a:schemeClr>
                    </a:solidFill>
                  </a:tcPr>
                </a:tc>
                <a:extLst>
                  <a:ext uri="{0D108BD9-81ED-4DB2-BD59-A6C34878D82A}">
                    <a16:rowId xmlns:a16="http://schemas.microsoft.com/office/drawing/2014/main" val="2231318931"/>
                  </a:ext>
                </a:extLst>
              </a:tr>
              <a:tr h="711449">
                <a:tc>
                  <a:txBody>
                    <a:bodyPr/>
                    <a:lstStyle/>
                    <a:p>
                      <a:pPr algn="ctr" rtl="1">
                        <a:lnSpc>
                          <a:spcPct val="107000"/>
                        </a:lnSpc>
                        <a:spcAft>
                          <a:spcPts val="0"/>
                        </a:spcAft>
                      </a:pPr>
                      <a:r>
                        <a:rPr lang="ar-EG" sz="2400" b="1" kern="1200" dirty="0">
                          <a:solidFill>
                            <a:schemeClr val="dk1"/>
                          </a:solidFill>
                          <a:effectLst/>
                          <a:latin typeface="Times New Roman" panose="02020603050405020304" pitchFamily="18" charset="0"/>
                          <a:ea typeface="+mn-ea"/>
                          <a:cs typeface="Times New Roman" panose="02020603050405020304" pitchFamily="18" charset="0"/>
                        </a:rPr>
                        <a:t>4</a:t>
                      </a:r>
                      <a:endParaRPr lang="en-US" sz="2400" b="1" kern="1200" dirty="0">
                        <a:solidFill>
                          <a:schemeClr val="dk1"/>
                        </a:solidFill>
                        <a:effectLst/>
                        <a:latin typeface="Times New Roman" panose="02020603050405020304" pitchFamily="18" charset="0"/>
                        <a:ea typeface="+mn-ea"/>
                        <a:cs typeface="Times New Roman" panose="02020603050405020304" pitchFamily="18" charset="0"/>
                      </a:endParaRPr>
                    </a:p>
                  </a:txBody>
                  <a:tcPr marL="31161" marR="31161" marT="0" marB="0">
                    <a:solidFill>
                      <a:schemeClr val="accent6">
                        <a:lumMod val="20000"/>
                        <a:lumOff val="80000"/>
                      </a:schemeClr>
                    </a:solidFill>
                  </a:tcPr>
                </a:tc>
                <a:tc>
                  <a:txBody>
                    <a:bodyPr/>
                    <a:lstStyle/>
                    <a:p>
                      <a:pPr algn="r" rtl="1">
                        <a:lnSpc>
                          <a:spcPct val="107000"/>
                        </a:lnSpc>
                        <a:spcAft>
                          <a:spcPts val="0"/>
                        </a:spcAft>
                      </a:pPr>
                      <a:r>
                        <a:rPr lang="ar-EG" sz="2400" b="1" kern="1200" dirty="0">
                          <a:solidFill>
                            <a:schemeClr val="dk1"/>
                          </a:solidFill>
                          <a:effectLst/>
                          <a:latin typeface="Times New Roman" panose="02020603050405020304" pitchFamily="18" charset="0"/>
                          <a:ea typeface="+mn-ea"/>
                          <a:cs typeface="Times New Roman" panose="02020603050405020304" pitchFamily="18" charset="0"/>
                        </a:rPr>
                        <a:t>6-1-1</a:t>
                      </a:r>
                      <a:r>
                        <a:rPr lang="ar-SA" sz="2400" b="1" kern="1200" dirty="0">
                          <a:solidFill>
                            <a:schemeClr val="dk1"/>
                          </a:solidFill>
                          <a:effectLst/>
                          <a:latin typeface="Times New Roman" panose="02020603050405020304" pitchFamily="18" charset="0"/>
                          <a:ea typeface="+mn-ea"/>
                          <a:cs typeface="Times New Roman" panose="02020603050405020304" pitchFamily="18" charset="0"/>
                        </a:rPr>
                        <a:t>نسبة السكان الذين يستفيدون من خدمات مياه الشرب التي تدار بطريقة مأمونة.</a:t>
                      </a:r>
                      <a:endParaRPr lang="en-US" sz="2400" b="1" kern="1200" dirty="0">
                        <a:solidFill>
                          <a:schemeClr val="dk1"/>
                        </a:solidFill>
                        <a:effectLst/>
                        <a:latin typeface="Times New Roman" panose="02020603050405020304" pitchFamily="18" charset="0"/>
                        <a:ea typeface="+mn-ea"/>
                        <a:cs typeface="Times New Roman" panose="02020603050405020304" pitchFamily="18" charset="0"/>
                      </a:endParaRPr>
                    </a:p>
                  </a:txBody>
                  <a:tcPr marL="31161" marR="31161" marT="0" marB="0">
                    <a:solidFill>
                      <a:schemeClr val="accent6">
                        <a:lumMod val="20000"/>
                        <a:lumOff val="80000"/>
                      </a:schemeClr>
                    </a:solidFill>
                  </a:tcPr>
                </a:tc>
                <a:extLst>
                  <a:ext uri="{0D108BD9-81ED-4DB2-BD59-A6C34878D82A}">
                    <a16:rowId xmlns:a16="http://schemas.microsoft.com/office/drawing/2014/main" val="2882231762"/>
                  </a:ext>
                </a:extLst>
              </a:tr>
              <a:tr h="809210">
                <a:tc>
                  <a:txBody>
                    <a:bodyPr/>
                    <a:lstStyle/>
                    <a:p>
                      <a:pPr algn="ctr" rtl="1">
                        <a:lnSpc>
                          <a:spcPct val="107000"/>
                        </a:lnSpc>
                        <a:spcAft>
                          <a:spcPts val="0"/>
                        </a:spcAft>
                      </a:pPr>
                      <a:r>
                        <a:rPr lang="ar-EG" sz="2400" b="1" kern="1200" dirty="0">
                          <a:solidFill>
                            <a:schemeClr val="dk1"/>
                          </a:solidFill>
                          <a:effectLst/>
                          <a:latin typeface="Times New Roman" panose="02020603050405020304" pitchFamily="18" charset="0"/>
                          <a:ea typeface="+mn-ea"/>
                          <a:cs typeface="Times New Roman" panose="02020603050405020304" pitchFamily="18" charset="0"/>
                        </a:rPr>
                        <a:t>5</a:t>
                      </a:r>
                      <a:endParaRPr lang="en-US" sz="2400" b="1" kern="1200" dirty="0">
                        <a:solidFill>
                          <a:schemeClr val="dk1"/>
                        </a:solidFill>
                        <a:effectLst/>
                        <a:latin typeface="Times New Roman" panose="02020603050405020304" pitchFamily="18" charset="0"/>
                        <a:ea typeface="+mn-ea"/>
                        <a:cs typeface="Times New Roman" panose="02020603050405020304" pitchFamily="18" charset="0"/>
                      </a:endParaRPr>
                    </a:p>
                  </a:txBody>
                  <a:tcPr marL="31161" marR="31161" marT="0" marB="0">
                    <a:solidFill>
                      <a:schemeClr val="accent6">
                        <a:lumMod val="20000"/>
                        <a:lumOff val="80000"/>
                      </a:schemeClr>
                    </a:solidFill>
                  </a:tcPr>
                </a:tc>
                <a:tc>
                  <a:txBody>
                    <a:bodyPr/>
                    <a:lstStyle/>
                    <a:p>
                      <a:pPr algn="r" rtl="1">
                        <a:lnSpc>
                          <a:spcPct val="107000"/>
                        </a:lnSpc>
                        <a:spcAft>
                          <a:spcPts val="0"/>
                        </a:spcAft>
                      </a:pPr>
                      <a:r>
                        <a:rPr lang="ar-EG" sz="2400" b="1" kern="1200" dirty="0">
                          <a:solidFill>
                            <a:schemeClr val="dk1"/>
                          </a:solidFill>
                          <a:effectLst/>
                          <a:latin typeface="Times New Roman" panose="02020603050405020304" pitchFamily="18" charset="0"/>
                          <a:ea typeface="+mn-ea"/>
                          <a:cs typeface="Times New Roman" panose="02020603050405020304" pitchFamily="18" charset="0"/>
                        </a:rPr>
                        <a:t>6-2-1 </a:t>
                      </a:r>
                      <a:r>
                        <a:rPr lang="ar-SA" sz="2400" b="1" kern="1200" dirty="0">
                          <a:solidFill>
                            <a:schemeClr val="dk1"/>
                          </a:solidFill>
                          <a:effectLst/>
                          <a:latin typeface="Times New Roman" panose="02020603050405020304" pitchFamily="18" charset="0"/>
                          <a:ea typeface="+mn-ea"/>
                          <a:cs typeface="Times New Roman" panose="02020603050405020304" pitchFamily="18" charset="0"/>
                        </a:rPr>
                        <a:t>نسبة السكان الذين يستفيدون من الإدارة السليمة لخدمات الصرف الصحي بما فيها من مرافق غسل اليدين بالصابون والمياه.</a:t>
                      </a:r>
                      <a:endParaRPr lang="en-US" sz="2400" b="1" kern="1200" dirty="0">
                        <a:solidFill>
                          <a:schemeClr val="dk1"/>
                        </a:solidFill>
                        <a:effectLst/>
                        <a:latin typeface="Times New Roman" panose="02020603050405020304" pitchFamily="18" charset="0"/>
                        <a:ea typeface="+mn-ea"/>
                        <a:cs typeface="Times New Roman" panose="02020603050405020304" pitchFamily="18" charset="0"/>
                      </a:endParaRPr>
                    </a:p>
                  </a:txBody>
                  <a:tcPr marL="31161" marR="31161" marT="0" marB="0">
                    <a:solidFill>
                      <a:schemeClr val="accent6">
                        <a:lumMod val="20000"/>
                        <a:lumOff val="80000"/>
                      </a:schemeClr>
                    </a:solidFill>
                  </a:tcPr>
                </a:tc>
                <a:extLst>
                  <a:ext uri="{0D108BD9-81ED-4DB2-BD59-A6C34878D82A}">
                    <a16:rowId xmlns:a16="http://schemas.microsoft.com/office/drawing/2014/main" val="2924978036"/>
                  </a:ext>
                </a:extLst>
              </a:tr>
              <a:tr h="1039977">
                <a:tc>
                  <a:txBody>
                    <a:bodyPr/>
                    <a:lstStyle/>
                    <a:p>
                      <a:pPr algn="ctr" rtl="1">
                        <a:lnSpc>
                          <a:spcPct val="107000"/>
                        </a:lnSpc>
                        <a:spcAft>
                          <a:spcPts val="0"/>
                        </a:spcAft>
                      </a:pPr>
                      <a:r>
                        <a:rPr lang="ar-EG" sz="2400" b="1" kern="1200" dirty="0">
                          <a:solidFill>
                            <a:schemeClr val="dk1"/>
                          </a:solidFill>
                          <a:effectLst/>
                          <a:latin typeface="Times New Roman" panose="02020603050405020304" pitchFamily="18" charset="0"/>
                          <a:ea typeface="+mn-ea"/>
                          <a:cs typeface="Times New Roman" panose="02020603050405020304" pitchFamily="18" charset="0"/>
                        </a:rPr>
                        <a:t>6</a:t>
                      </a:r>
                      <a:endParaRPr lang="en-US" sz="2400" b="1" kern="1200" dirty="0">
                        <a:solidFill>
                          <a:schemeClr val="dk1"/>
                        </a:solidFill>
                        <a:effectLst/>
                        <a:latin typeface="Times New Roman" panose="02020603050405020304" pitchFamily="18" charset="0"/>
                        <a:ea typeface="+mn-ea"/>
                        <a:cs typeface="Times New Roman" panose="02020603050405020304" pitchFamily="18" charset="0"/>
                      </a:endParaRPr>
                    </a:p>
                  </a:txBody>
                  <a:tcPr marL="31161" marR="31161" marT="0" marB="0">
                    <a:solidFill>
                      <a:schemeClr val="accent6">
                        <a:lumMod val="20000"/>
                        <a:lumOff val="80000"/>
                      </a:schemeClr>
                    </a:solidFill>
                  </a:tcPr>
                </a:tc>
                <a:tc>
                  <a:txBody>
                    <a:bodyPr/>
                    <a:lstStyle/>
                    <a:p>
                      <a:pPr algn="r" rtl="1">
                        <a:lnSpc>
                          <a:spcPct val="107000"/>
                        </a:lnSpc>
                        <a:spcAft>
                          <a:spcPts val="0"/>
                        </a:spcAft>
                      </a:pPr>
                      <a:r>
                        <a:rPr lang="ar-EG" sz="2400" b="1" kern="1200" dirty="0">
                          <a:solidFill>
                            <a:schemeClr val="dk1"/>
                          </a:solidFill>
                          <a:effectLst/>
                          <a:latin typeface="Times New Roman" panose="02020603050405020304" pitchFamily="18" charset="0"/>
                          <a:ea typeface="+mn-ea"/>
                          <a:cs typeface="Times New Roman" panose="02020603050405020304" pitchFamily="18" charset="0"/>
                        </a:rPr>
                        <a:t>7-1-2نسبة السكان الذي يعتمدون أساساً على الوقود والتكنولوجيا النظيفين.</a:t>
                      </a:r>
                      <a:endParaRPr lang="en-US" sz="2400" b="1" kern="1200" dirty="0">
                        <a:solidFill>
                          <a:schemeClr val="dk1"/>
                        </a:solidFill>
                        <a:effectLst/>
                        <a:latin typeface="Times New Roman" panose="02020603050405020304" pitchFamily="18" charset="0"/>
                        <a:ea typeface="+mn-ea"/>
                        <a:cs typeface="Times New Roman" panose="02020603050405020304" pitchFamily="18" charset="0"/>
                      </a:endParaRPr>
                    </a:p>
                  </a:txBody>
                  <a:tcPr marL="31161" marR="31161" marT="0" marB="0">
                    <a:solidFill>
                      <a:schemeClr val="accent6">
                        <a:lumMod val="20000"/>
                        <a:lumOff val="80000"/>
                      </a:schemeClr>
                    </a:solidFill>
                  </a:tcPr>
                </a:tc>
                <a:extLst>
                  <a:ext uri="{0D108BD9-81ED-4DB2-BD59-A6C34878D82A}">
                    <a16:rowId xmlns:a16="http://schemas.microsoft.com/office/drawing/2014/main" val="3236049006"/>
                  </a:ext>
                </a:extLst>
              </a:tr>
            </a:tbl>
          </a:graphicData>
        </a:graphic>
      </p:graphicFrame>
    </p:spTree>
    <p:extLst>
      <p:ext uri="{BB962C8B-B14F-4D97-AF65-F5344CB8AC3E}">
        <p14:creationId xmlns:p14="http://schemas.microsoft.com/office/powerpoint/2010/main" val="778288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Google Shape;139;p18">
            <a:extLst>
              <a:ext uri="{FF2B5EF4-FFF2-40B4-BE49-F238E27FC236}">
                <a16:creationId xmlns:a16="http://schemas.microsoft.com/office/drawing/2014/main" id="{B5966A56-5680-4883-8084-D262151C657D}"/>
              </a:ext>
            </a:extLst>
          </p:cNvPr>
          <p:cNvSpPr txBox="1">
            <a:spLocks noGrp="1"/>
          </p:cNvSpPr>
          <p:nvPr>
            <p:ph type="title"/>
          </p:nvPr>
        </p:nvSpPr>
        <p:spPr>
          <a:xfrm>
            <a:off x="2070589" y="22170"/>
            <a:ext cx="8949656" cy="996979"/>
          </a:xfrm>
          <a:prstGeom prst="rect">
            <a:avLst/>
          </a:prstGeom>
        </p:spPr>
        <p:txBody>
          <a:bodyPr spcFirstLastPara="1" vert="horz" wrap="square" lIns="121678" tIns="121678" rIns="121678" bIns="121678" numCol="1" anchor="ctr" anchorCtr="0" compatLnSpc="1">
            <a:prstTxWarp prst="textNoShape">
              <a:avLst/>
            </a:prstTxWarp>
            <a:noAutofit/>
          </a:bodyPr>
          <a:lstStyle/>
          <a:p>
            <a:pPr lvl="0" algn="ctr" rtl="1"/>
            <a:r>
              <a:rPr lang="ar-EG" sz="3200" b="1" kern="0" dirty="0">
                <a:solidFill>
                  <a:srgbClr val="000000"/>
                </a:solidFill>
                <a:latin typeface="Arial"/>
                <a:ea typeface="+mn-ea"/>
                <a:cs typeface="Arial"/>
              </a:rPr>
              <a:t>استعراض بعض المؤشرات المتولدة من التعداد العام للسكان والإسكان والمنشأت</a:t>
            </a:r>
            <a:endParaRPr sz="1800" b="1" kern="0" dirty="0">
              <a:solidFill>
                <a:srgbClr val="000000"/>
              </a:solidFill>
              <a:latin typeface="Arial"/>
              <a:ea typeface="+mn-ea"/>
              <a:cs typeface="Arial"/>
            </a:endParaRPr>
          </a:p>
        </p:txBody>
      </p:sp>
      <p:grpSp>
        <p:nvGrpSpPr>
          <p:cNvPr id="4" name="Group 3">
            <a:extLst>
              <a:ext uri="{FF2B5EF4-FFF2-40B4-BE49-F238E27FC236}">
                <a16:creationId xmlns:a16="http://schemas.microsoft.com/office/drawing/2014/main" id="{A5E96827-CDE0-485B-ADF2-F61E7E14B09B}"/>
              </a:ext>
            </a:extLst>
          </p:cNvPr>
          <p:cNvGrpSpPr>
            <a:grpSpLocks/>
          </p:cNvGrpSpPr>
          <p:nvPr/>
        </p:nvGrpSpPr>
        <p:grpSpPr bwMode="auto">
          <a:xfrm>
            <a:off x="1197735" y="1289229"/>
            <a:ext cx="10878466" cy="647700"/>
            <a:chOff x="1115472" y="903826"/>
            <a:chExt cx="30289" cy="14287"/>
          </a:xfrm>
        </p:grpSpPr>
        <p:sp>
          <p:nvSpPr>
            <p:cNvPr id="7" name="Rectangle 6" hidden="1">
              <a:extLst>
                <a:ext uri="{FF2B5EF4-FFF2-40B4-BE49-F238E27FC236}">
                  <a16:creationId xmlns:a16="http://schemas.microsoft.com/office/drawing/2014/main" id="{613E4FDE-0321-488C-A0D9-C5DFD5EEF816}"/>
                </a:ext>
              </a:extLst>
            </p:cNvPr>
            <p:cNvSpPr>
              <a:spLocks noChangeArrowheads="1"/>
            </p:cNvSpPr>
            <p:nvPr/>
          </p:nvSpPr>
          <p:spPr bwMode="auto">
            <a:xfrm>
              <a:off x="1115472" y="903826"/>
              <a:ext cx="30289" cy="14287"/>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6576" tIns="0" rIns="36576" bIns="0" anchor="ctr" anchorCtr="0" upright="1">
              <a:noAutofit/>
            </a:bodyPr>
            <a:lstStyle/>
            <a:p>
              <a:endParaRPr lang="en-US" sz="3600"/>
            </a:p>
          </p:txBody>
        </p:sp>
        <p:sp>
          <p:nvSpPr>
            <p:cNvPr id="8" name="AutoShape 32">
              <a:extLst>
                <a:ext uri="{FF2B5EF4-FFF2-40B4-BE49-F238E27FC236}">
                  <a16:creationId xmlns:a16="http://schemas.microsoft.com/office/drawing/2014/main" id="{8E3262EE-C93E-4282-9658-54F79929F67A}"/>
                </a:ext>
              </a:extLst>
            </p:cNvPr>
            <p:cNvSpPr>
              <a:spLocks noChangeArrowheads="1"/>
            </p:cNvSpPr>
            <p:nvPr/>
          </p:nvSpPr>
          <p:spPr bwMode="auto">
            <a:xfrm>
              <a:off x="1115472" y="903826"/>
              <a:ext cx="30289" cy="14287"/>
            </a:xfrm>
            <a:prstGeom prst="roundRect">
              <a:avLst>
                <a:gd name="adj" fmla="val 46667"/>
              </a:avLst>
            </a:prstGeom>
            <a:noFill/>
            <a:ln w="19050" algn="in">
              <a:solidFill>
                <a:srgbClr val="26C0E6"/>
              </a:solidFill>
              <a:round/>
              <a:headEnd/>
              <a:tailEnd/>
            </a:ln>
            <a:effectLst/>
            <a:extLst>
              <a:ext uri="{909E8E84-426E-40DD-AFC4-6F175D3DCCD1}">
                <a14:hiddenFill xmlns:a14="http://schemas.microsoft.com/office/drawing/2010/main">
                  <a:solidFill>
                    <a:srgbClr val="EB1C2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rot="0" vert="horz" wrap="square" lIns="128016" tIns="0" rIns="128016" bIns="0" anchor="ctr" anchorCtr="0" upright="1">
              <a:noAutofit/>
            </a:bodyPr>
            <a:lstStyle/>
            <a:p>
              <a:pPr marL="134620" indent="-134620" algn="just" rtl="1">
                <a:lnSpc>
                  <a:spcPts val="2300"/>
                </a:lnSpc>
                <a:spcBef>
                  <a:spcPts val="600"/>
                </a:spcBef>
                <a:spcAft>
                  <a:spcPts val="600"/>
                </a:spcAft>
              </a:pPr>
              <a:r>
                <a:rPr lang="ar-SA" sz="2400" kern="1400" dirty="0">
                  <a:solidFill>
                    <a:srgbClr val="26C0E6"/>
                  </a:solidFill>
                  <a:effectLst/>
                  <a:latin typeface="Calibri" panose="020F0502020204030204" pitchFamily="34" charset="0"/>
                  <a:ea typeface="Times New Roman" panose="02020603050405020304" pitchFamily="18" charset="0"/>
                  <a:cs typeface="Al-Jazeera-Arabic-Bold" panose="01000500000000020006" pitchFamily="2" charset="-78"/>
                </a:rPr>
                <a:t>المؤشـر </a:t>
              </a:r>
              <a:r>
                <a:rPr lang="ar-EG" sz="2400" kern="1400" dirty="0">
                  <a:solidFill>
                    <a:srgbClr val="26C0E6"/>
                  </a:solidFill>
                  <a:latin typeface="Calibri" panose="020F0502020204030204" pitchFamily="34" charset="0"/>
                  <a:ea typeface="Times New Roman" panose="02020603050405020304" pitchFamily="18" charset="0"/>
                  <a:cs typeface="Al-Jazeera-Arabic-Bold" panose="01000500000000020006" pitchFamily="2" charset="-78"/>
                </a:rPr>
                <a:t>6-1-1</a:t>
              </a:r>
              <a:r>
                <a:rPr lang="ar-SA" sz="2400" kern="1400" dirty="0">
                  <a:solidFill>
                    <a:srgbClr val="26C0E6"/>
                  </a:solidFill>
                  <a:effectLst/>
                  <a:latin typeface="Calibri" panose="020F0502020204030204" pitchFamily="34" charset="0"/>
                  <a:ea typeface="Times New Roman" panose="02020603050405020304" pitchFamily="18" charset="0"/>
                  <a:cs typeface="Al-Jazeera-Arabic-Bold" panose="01000500000000020006" pitchFamily="2" charset="-78"/>
                </a:rPr>
                <a:t>: </a:t>
              </a:r>
              <a:r>
                <a:rPr lang="ar-SA" sz="2000" kern="1400" dirty="0">
                  <a:solidFill>
                    <a:srgbClr val="26C0E6"/>
                  </a:solidFill>
                  <a:effectLst/>
                  <a:latin typeface="Calibri" panose="020F0502020204030204" pitchFamily="34" charset="0"/>
                  <a:ea typeface="Times New Roman" panose="02020603050405020304" pitchFamily="18" charset="0"/>
                  <a:cs typeface="Al-Jazeera-Arabic-Bold" panose="01000500000000020006" pitchFamily="2" charset="-78"/>
                </a:rPr>
                <a:t>نسبة السكان الذين يستفيدون من خدمات مياه الشرب التي تدار بطريقة مأمونة</a:t>
              </a:r>
              <a:endParaRPr lang="en-US"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id="{771EF0EA-D682-4E9A-AAC5-C82A16F38CD3}"/>
              </a:ext>
            </a:extLst>
          </p:cNvPr>
          <p:cNvGrpSpPr>
            <a:grpSpLocks/>
          </p:cNvGrpSpPr>
          <p:nvPr/>
        </p:nvGrpSpPr>
        <p:grpSpPr bwMode="auto">
          <a:xfrm>
            <a:off x="1017431" y="2351979"/>
            <a:ext cx="5628068" cy="4157448"/>
            <a:chOff x="0" y="0"/>
            <a:chExt cx="4114393" cy="2458613"/>
          </a:xfrm>
        </p:grpSpPr>
        <p:graphicFrame>
          <p:nvGraphicFramePr>
            <p:cNvPr id="14" name="Chart 13">
              <a:extLst>
                <a:ext uri="{FF2B5EF4-FFF2-40B4-BE49-F238E27FC236}">
                  <a16:creationId xmlns:a16="http://schemas.microsoft.com/office/drawing/2014/main" id="{6EE28A48-C6BC-4A88-A14D-E23B8F949B99}"/>
                </a:ext>
              </a:extLst>
            </p:cNvPr>
            <p:cNvGraphicFramePr>
              <a:graphicFrameLocks/>
            </p:cNvGraphicFramePr>
            <p:nvPr>
              <p:extLst>
                <p:ext uri="{D42A27DB-BD31-4B8C-83A1-F6EECF244321}">
                  <p14:modId xmlns:p14="http://schemas.microsoft.com/office/powerpoint/2010/main" val="1942250468"/>
                </p:ext>
              </p:extLst>
            </p:nvPr>
          </p:nvGraphicFramePr>
          <p:xfrm>
            <a:off x="115824" y="268224"/>
            <a:ext cx="3992880" cy="1975104"/>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Box 1">
              <a:extLst>
                <a:ext uri="{FF2B5EF4-FFF2-40B4-BE49-F238E27FC236}">
                  <a16:creationId xmlns:a16="http://schemas.microsoft.com/office/drawing/2014/main" id="{1F39D291-DD4D-457D-94F2-8DFDB806A39E}"/>
                </a:ext>
              </a:extLst>
            </p:cNvPr>
            <p:cNvSpPr txBox="1">
              <a:spLocks noChangeArrowheads="1"/>
            </p:cNvSpPr>
            <p:nvPr/>
          </p:nvSpPr>
          <p:spPr bwMode="auto">
            <a:xfrm>
              <a:off x="0" y="2268748"/>
              <a:ext cx="4087495" cy="1898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r" defTabSz="914400" rtl="1" eaLnBrk="1" fontAlgn="auto" latinLnBrk="0" hangingPunct="1">
                <a:lnSpc>
                  <a:spcPct val="100000"/>
                </a:lnSpc>
                <a:spcBef>
                  <a:spcPts val="0"/>
                </a:spcBef>
                <a:spcAft>
                  <a:spcPts val="1000"/>
                </a:spcAft>
                <a:buClrTx/>
                <a:buSzTx/>
                <a:buFontTx/>
                <a:buNone/>
                <a:tabLst/>
                <a:defRPr/>
              </a:pPr>
              <a:r>
                <a:rPr kumimoji="0" lang="ar-EG" sz="1100" b="1" i="0" u="none" strike="noStrike" kern="1400" cap="none" spc="0" normalizeH="0" baseline="0" noProof="0" dirty="0">
                  <a:ln>
                    <a:noFill/>
                  </a:ln>
                  <a:solidFill>
                    <a:srgbClr val="00AED9"/>
                  </a:solidFill>
                  <a:effectLst/>
                  <a:uLnTx/>
                  <a:uFillTx/>
                  <a:latin typeface="Al-Jazeera-Arabic-Bold" panose="01000500000000020006" pitchFamily="2" charset="-78"/>
                  <a:ea typeface="Times New Roman" panose="02020603050405020304" pitchFamily="18" charset="0"/>
                  <a:cs typeface="Al-Jazeera-Arabic-Bold" panose="01000500000000020006" pitchFamily="2" charset="-78"/>
                </a:rPr>
                <a:t>المصدر: الجهاز المركزي للتعبئة العامة والإحصاء- التعداد العام للسكان والمنشآت 2017.</a:t>
              </a:r>
              <a:endParaRPr kumimoji="0" lang="en-US" sz="1200" b="1" i="0" u="none" strike="noStrike" kern="1400" cap="none" spc="0" normalizeH="0" baseline="0" noProof="0" dirty="0">
                <a:ln>
                  <a:noFill/>
                </a:ln>
                <a:solidFill>
                  <a:sysClr val="windowText" lastClr="000000"/>
                </a:solidFill>
                <a:effectLst/>
                <a:uLnTx/>
                <a:uFillTx/>
                <a:latin typeface="Al-Jazeera-Arabic-Bold" panose="01000500000000020006" pitchFamily="2" charset="-78"/>
                <a:ea typeface="Al-Jazeera-Arabic-Bold" panose="01000500000000020006" pitchFamily="2" charset="-78"/>
                <a:cs typeface="Al-Jazeera-Arabic-Bold" panose="01000500000000020006" pitchFamily="2" charset="-78"/>
              </a:endParaRPr>
            </a:p>
          </p:txBody>
        </p:sp>
        <p:sp>
          <p:nvSpPr>
            <p:cNvPr id="16" name="Text Box 3">
              <a:extLst>
                <a:ext uri="{FF2B5EF4-FFF2-40B4-BE49-F238E27FC236}">
                  <a16:creationId xmlns:a16="http://schemas.microsoft.com/office/drawing/2014/main" id="{4D452AE4-4CDE-4543-B6E1-CF05E4BC7B3D}"/>
                </a:ext>
              </a:extLst>
            </p:cNvPr>
            <p:cNvSpPr txBox="1">
              <a:spLocks noChangeArrowheads="1"/>
            </p:cNvSpPr>
            <p:nvPr/>
          </p:nvSpPr>
          <p:spPr bwMode="auto">
            <a:xfrm>
              <a:off x="138023" y="0"/>
              <a:ext cx="3976370" cy="2120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ctr" defTabSz="914400" rtl="1" eaLnBrk="1" fontAlgn="auto" latinLnBrk="0" hangingPunct="1">
                <a:lnSpc>
                  <a:spcPct val="118000"/>
                </a:lnSpc>
                <a:spcBef>
                  <a:spcPts val="0"/>
                </a:spcBef>
                <a:spcAft>
                  <a:spcPts val="600"/>
                </a:spcAft>
                <a:buClrTx/>
                <a:buSzTx/>
                <a:buFontTx/>
                <a:buNone/>
                <a:tabLst/>
                <a:defRPr/>
              </a:pPr>
              <a:r>
                <a:rPr kumimoji="0" lang="ar-EG" sz="1600" b="1" i="0" u="none" strike="noStrike" kern="1400" cap="none" spc="0" normalizeH="0" baseline="0" noProof="0" dirty="0">
                  <a:ln>
                    <a:noFill/>
                  </a:ln>
                  <a:solidFill>
                    <a:srgbClr val="00AED9"/>
                  </a:solidFill>
                  <a:effectLst/>
                  <a:uLnTx/>
                  <a:uFillTx/>
                  <a:latin typeface="Calibri" panose="020F0502020204030204" pitchFamily="34" charset="0"/>
                  <a:ea typeface="Times New Roman" panose="02020603050405020304" pitchFamily="18" charset="0"/>
                  <a:cs typeface="Al-Jazeera-Arabic-Bold" panose="01000500000000020006" pitchFamily="2" charset="-78"/>
                </a:rPr>
                <a:t>نسبة السكان الذين يحصلون على مياه الشرب الآمنة</a:t>
              </a:r>
              <a:endParaRPr kumimoji="0" lang="en-US" sz="1600" b="1" i="0" u="none" strike="noStrike" kern="14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1" eaLnBrk="1" fontAlgn="auto" latinLnBrk="0" hangingPunct="1">
                <a:lnSpc>
                  <a:spcPct val="118000"/>
                </a:lnSpc>
                <a:spcBef>
                  <a:spcPts val="0"/>
                </a:spcBef>
                <a:spcAft>
                  <a:spcPts val="600"/>
                </a:spcAft>
                <a:buClrTx/>
                <a:buSzTx/>
                <a:buFontTx/>
                <a:buNone/>
                <a:tabLst/>
                <a:defRPr/>
              </a:pPr>
              <a:r>
                <a:rPr kumimoji="0" lang="en-US" sz="2000" b="1" i="0" u="none" strike="noStrike" kern="1400" cap="none" spc="0" normalizeH="0" baseline="0" noProof="0" dirty="0">
                  <a:ln>
                    <a:noFill/>
                  </a:ln>
                  <a:solidFill>
                    <a:srgbClr val="00AED9"/>
                  </a:solidFill>
                  <a:effectLst/>
                  <a:uLnTx/>
                  <a:uFillTx/>
                  <a:latin typeface="Al-Jazeera-Arabic-Bold" panose="01000500000000020006" pitchFamily="2" charset="-78"/>
                  <a:ea typeface="Times New Roman" panose="02020603050405020304" pitchFamily="18" charset="0"/>
                  <a:cs typeface="Times New Roman" panose="02020603050405020304" pitchFamily="18" charset="0"/>
                </a:rPr>
                <a:t> </a:t>
              </a:r>
              <a:endParaRPr kumimoji="0" lang="en-US" sz="1600" b="1" i="0" u="none" strike="noStrike" kern="14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pSp>
      <p:graphicFrame>
        <p:nvGraphicFramePr>
          <p:cNvPr id="2" name="Table 1">
            <a:extLst>
              <a:ext uri="{FF2B5EF4-FFF2-40B4-BE49-F238E27FC236}">
                <a16:creationId xmlns:a16="http://schemas.microsoft.com/office/drawing/2014/main" id="{7EEFEAB8-35BD-455B-80E7-A14753ED6BF2}"/>
              </a:ext>
            </a:extLst>
          </p:cNvPr>
          <p:cNvGraphicFramePr>
            <a:graphicFrameLocks noGrp="1"/>
          </p:cNvGraphicFramePr>
          <p:nvPr>
            <p:extLst>
              <p:ext uri="{D42A27DB-BD31-4B8C-83A1-F6EECF244321}">
                <p14:modId xmlns:p14="http://schemas.microsoft.com/office/powerpoint/2010/main" val="2585942799"/>
              </p:ext>
            </p:extLst>
          </p:nvPr>
        </p:nvGraphicFramePr>
        <p:xfrm>
          <a:off x="6787166" y="2393043"/>
          <a:ext cx="5106501" cy="4007757"/>
        </p:xfrm>
        <a:graphic>
          <a:graphicData uri="http://schemas.openxmlformats.org/drawingml/2006/table">
            <a:tbl>
              <a:tblPr rtl="1" firstRow="1" firstCol="1" bandRow="1"/>
              <a:tblGrid>
                <a:gridCol w="2552993">
                  <a:extLst>
                    <a:ext uri="{9D8B030D-6E8A-4147-A177-3AD203B41FA5}">
                      <a16:colId xmlns:a16="http://schemas.microsoft.com/office/drawing/2014/main" val="4065794138"/>
                    </a:ext>
                  </a:extLst>
                </a:gridCol>
                <a:gridCol w="2553508">
                  <a:extLst>
                    <a:ext uri="{9D8B030D-6E8A-4147-A177-3AD203B41FA5}">
                      <a16:colId xmlns:a16="http://schemas.microsoft.com/office/drawing/2014/main" val="1944996732"/>
                    </a:ext>
                  </a:extLst>
                </a:gridCol>
              </a:tblGrid>
              <a:tr h="593883">
                <a:tc>
                  <a:txBody>
                    <a:bodyPr/>
                    <a:lstStyle/>
                    <a:p>
                      <a:pPr algn="r" rtl="1">
                        <a:lnSpc>
                          <a:spcPct val="119000"/>
                        </a:lnSpc>
                        <a:spcAft>
                          <a:spcPts val="200"/>
                        </a:spcAft>
                        <a:tabLst>
                          <a:tab pos="145415" algn="l"/>
                          <a:tab pos="1074420" algn="ctr"/>
                        </a:tabLst>
                      </a:pPr>
                      <a:r>
                        <a:rPr lang="ar-EG" sz="2000" b="1" kern="14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تعريف المؤشر</a:t>
                      </a:r>
                      <a:endParaRPr lang="en-US" sz="2000" b="1" kern="14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AED9"/>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AED9"/>
                      </a:solidFill>
                      <a:prstDash val="solid"/>
                      <a:round/>
                      <a:headEnd type="none" w="med" len="med"/>
                      <a:tailEnd type="none" w="med" len="med"/>
                    </a:lnT>
                    <a:lnB>
                      <a:noFill/>
                    </a:lnB>
                    <a:solidFill>
                      <a:srgbClr val="00AED9"/>
                    </a:solidFill>
                  </a:tcPr>
                </a:tc>
                <a:tc>
                  <a:txBody>
                    <a:bodyPr/>
                    <a:lstStyle/>
                    <a:p>
                      <a:pPr algn="r" rtl="1">
                        <a:lnSpc>
                          <a:spcPct val="119000"/>
                        </a:lnSpc>
                        <a:spcAft>
                          <a:spcPts val="200"/>
                        </a:spcAft>
                        <a:tabLst>
                          <a:tab pos="145415" algn="l"/>
                          <a:tab pos="1074420" algn="ctr"/>
                        </a:tabLst>
                      </a:pPr>
                      <a:r>
                        <a:rPr lang="ar-EG" sz="2000" b="1" kern="14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طريقة الحساب</a:t>
                      </a:r>
                      <a:endParaRPr lang="en-US" sz="2000" b="1" kern="14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AED9"/>
                      </a:solidFill>
                      <a:prstDash val="solid"/>
                      <a:round/>
                      <a:headEnd type="none" w="med" len="med"/>
                      <a:tailEnd type="none" w="med" len="med"/>
                    </a:lnR>
                    <a:lnT w="12700" cap="flat" cmpd="sng" algn="ctr">
                      <a:solidFill>
                        <a:srgbClr val="00AED9"/>
                      </a:solidFill>
                      <a:prstDash val="solid"/>
                      <a:round/>
                      <a:headEnd type="none" w="med" len="med"/>
                      <a:tailEnd type="none" w="med" len="med"/>
                    </a:lnT>
                    <a:lnB>
                      <a:noFill/>
                    </a:lnB>
                    <a:solidFill>
                      <a:srgbClr val="00AED9"/>
                    </a:solidFill>
                  </a:tcPr>
                </a:tc>
                <a:extLst>
                  <a:ext uri="{0D108BD9-81ED-4DB2-BD59-A6C34878D82A}">
                    <a16:rowId xmlns:a16="http://schemas.microsoft.com/office/drawing/2014/main" val="3093193190"/>
                  </a:ext>
                </a:extLst>
              </a:tr>
              <a:tr h="3413874">
                <a:tc>
                  <a:txBody>
                    <a:bodyPr/>
                    <a:lstStyle/>
                    <a:p>
                      <a:pPr algn="just" rtl="1">
                        <a:lnSpc>
                          <a:spcPct val="106000"/>
                        </a:lnSpc>
                        <a:spcAft>
                          <a:spcPts val="800"/>
                        </a:spcAft>
                      </a:pPr>
                      <a:r>
                        <a:rPr lang="ar-EG" sz="1800" b="1"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يتم قياس نسبة السكان الذين يحصلون على خدمات مياه الشرب بأمان من خلال عدد السكان الذين يستخدمون مصدراً مُحسناً للمياه الصالحة للشرب، وتشمل هذه المصادر المياه المنقولة بأنابيب إلى (المبنى - المسكن - المساحة - قطعة أرض ) الصنابير العامة والآبار والينابيع المحمية والمياه المعبأة.</a:t>
                      </a:r>
                      <a:endParaRPr lang="en-US" sz="1400" b="1"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340" marR="0" marT="0" marB="0">
                    <a:lnL>
                      <a:noFill/>
                    </a:lnL>
                    <a:lnR>
                      <a:noFill/>
                    </a:lnR>
                    <a:lnT>
                      <a:noFill/>
                    </a:lnT>
                    <a:lnB>
                      <a:noFill/>
                    </a:lnB>
                  </a:tcPr>
                </a:tc>
                <a:tc>
                  <a:txBody>
                    <a:bodyPr/>
                    <a:lstStyle/>
                    <a:p>
                      <a:pPr algn="just" rtl="1">
                        <a:lnSpc>
                          <a:spcPct val="106000"/>
                        </a:lnSpc>
                        <a:spcAft>
                          <a:spcPts val="800"/>
                        </a:spcAft>
                      </a:pPr>
                      <a:r>
                        <a:rPr lang="ar-EG" sz="1800" b="1"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يتم حساب المؤشر بقسمة عدد السكان الذين يحصلون على المياه الآمنة على إجمالي عدد السكان مضروباً في 100.</a:t>
                      </a:r>
                      <a:endParaRPr lang="en-US" sz="1400" b="1"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875510391"/>
                  </a:ext>
                </a:extLst>
              </a:tr>
            </a:tbl>
          </a:graphicData>
        </a:graphic>
      </p:graphicFrame>
    </p:spTree>
    <p:extLst>
      <p:ext uri="{BB962C8B-B14F-4D97-AF65-F5344CB8AC3E}">
        <p14:creationId xmlns:p14="http://schemas.microsoft.com/office/powerpoint/2010/main" val="254180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path path="circle">
            <a:fillToRect l="50000" t="50000" r="100000" b="100000"/>
          </a:path>
        </a:gradFill>
        <a:effectLst/>
      </p:bgPr>
    </p:bg>
    <p:spTree>
      <p:nvGrpSpPr>
        <p:cNvPr id="1" name=""/>
        <p:cNvGrpSpPr/>
        <p:nvPr/>
      </p:nvGrpSpPr>
      <p:grpSpPr>
        <a:xfrm>
          <a:off x="0" y="0"/>
          <a:ext cx="0" cy="0"/>
          <a:chOff x="0" y="0"/>
          <a:chExt cx="0" cy="0"/>
        </a:xfrm>
      </p:grpSpPr>
      <p:sp>
        <p:nvSpPr>
          <p:cNvPr id="11" name="AutoShape 21">
            <a:extLst>
              <a:ext uri="{FF2B5EF4-FFF2-40B4-BE49-F238E27FC236}">
                <a16:creationId xmlns:a16="http://schemas.microsoft.com/office/drawing/2014/main" id="{567C2807-04B9-4F63-9AC4-7B904152766E}"/>
              </a:ext>
            </a:extLst>
          </p:cNvPr>
          <p:cNvSpPr>
            <a:spLocks noChangeArrowheads="1"/>
          </p:cNvSpPr>
          <p:nvPr/>
        </p:nvSpPr>
        <p:spPr bwMode="auto">
          <a:xfrm>
            <a:off x="1933303" y="1176246"/>
            <a:ext cx="9779589" cy="996979"/>
          </a:xfrm>
          <a:prstGeom prst="roundRect">
            <a:avLst>
              <a:gd name="adj" fmla="val 50000"/>
            </a:avLst>
          </a:prstGeom>
          <a:noFill/>
          <a:ln w="19050" algn="in">
            <a:solidFill>
              <a:srgbClr val="26C0E6"/>
            </a:solidFill>
            <a:round/>
            <a:headEnd/>
            <a:tailEnd/>
          </a:ln>
          <a:effectLst/>
          <a:extLst>
            <a:ext uri="{909E8E84-426E-40DD-AFC4-6F175D3DCCD1}">
              <a14:hiddenFill xmlns:a14="http://schemas.microsoft.com/office/drawing/2010/main">
                <a:solidFill>
                  <a:srgbClr val="EB1C2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rot="0" vert="horz" wrap="square" lIns="128016" tIns="0" rIns="128016" bIns="0" anchor="t" anchorCtr="0" upright="1">
            <a:noAutofit/>
          </a:bodyPr>
          <a:lstStyle/>
          <a:p>
            <a:pPr marL="134620" indent="-134620" algn="just" rtl="1">
              <a:spcBef>
                <a:spcPts val="600"/>
              </a:spcBef>
              <a:spcAft>
                <a:spcPts val="600"/>
              </a:spcAft>
            </a:pPr>
            <a:r>
              <a:rPr lang="ar-SA" sz="2800" b="1" kern="1400" dirty="0">
                <a:solidFill>
                  <a:srgbClr val="26C0E6"/>
                </a:solidFill>
                <a:effectLst/>
                <a:latin typeface="Times New Roman" panose="02020603050405020304" pitchFamily="18" charset="0"/>
                <a:ea typeface="Times New Roman" panose="02020603050405020304" pitchFamily="18" charset="0"/>
                <a:cs typeface="Times New Roman" panose="02020603050405020304" pitchFamily="18" charset="0"/>
              </a:rPr>
              <a:t>المؤشـر 6-2-1: </a:t>
            </a:r>
            <a:r>
              <a:rPr lang="ar-SA" sz="2400" b="1" kern="1400" dirty="0">
                <a:solidFill>
                  <a:srgbClr val="26C0E6"/>
                </a:solidFill>
                <a:effectLst/>
                <a:latin typeface="Times New Roman" panose="02020603050405020304" pitchFamily="18" charset="0"/>
                <a:ea typeface="Times New Roman" panose="02020603050405020304" pitchFamily="18" charset="0"/>
                <a:cs typeface="Times New Roman" panose="02020603050405020304" pitchFamily="18" charset="0"/>
              </a:rPr>
              <a:t>نسبة السكان الذين يستفيدون من الإدارة السليمة لخدمات الصرف الصحي بما فيها من مرافق غسل اليدين بالصابون والمياه.</a:t>
            </a:r>
            <a:endParaRPr lang="en-US" b="1"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91E1B599-32B7-4D37-83AA-EA1F9A2C4480}"/>
              </a:ext>
            </a:extLst>
          </p:cNvPr>
          <p:cNvGrpSpPr>
            <a:grpSpLocks/>
          </p:cNvGrpSpPr>
          <p:nvPr/>
        </p:nvGrpSpPr>
        <p:grpSpPr bwMode="auto">
          <a:xfrm>
            <a:off x="2429964" y="2330322"/>
            <a:ext cx="7732717" cy="4310136"/>
            <a:chOff x="0" y="-48545"/>
            <a:chExt cx="5199888" cy="3808102"/>
          </a:xfrm>
        </p:grpSpPr>
        <p:grpSp>
          <p:nvGrpSpPr>
            <p:cNvPr id="17" name="Group 16">
              <a:extLst>
                <a:ext uri="{FF2B5EF4-FFF2-40B4-BE49-F238E27FC236}">
                  <a16:creationId xmlns:a16="http://schemas.microsoft.com/office/drawing/2014/main" id="{7289B661-FD9E-4A38-B529-512F59B9E277}"/>
                </a:ext>
              </a:extLst>
            </p:cNvPr>
            <p:cNvGrpSpPr>
              <a:grpSpLocks/>
            </p:cNvGrpSpPr>
            <p:nvPr/>
          </p:nvGrpSpPr>
          <p:grpSpPr bwMode="auto">
            <a:xfrm>
              <a:off x="0" y="0"/>
              <a:ext cx="5199888" cy="3378442"/>
              <a:chOff x="-7912" y="0"/>
              <a:chExt cx="4768792" cy="2940374"/>
            </a:xfrm>
          </p:grpSpPr>
          <p:graphicFrame>
            <p:nvGraphicFramePr>
              <p:cNvPr id="20" name="Chart 19">
                <a:extLst>
                  <a:ext uri="{FF2B5EF4-FFF2-40B4-BE49-F238E27FC236}">
                    <a16:creationId xmlns:a16="http://schemas.microsoft.com/office/drawing/2014/main" id="{7FDF7066-EAC2-4FCB-A2E7-F115B240A0D3}"/>
                  </a:ext>
                </a:extLst>
              </p:cNvPr>
              <p:cNvGraphicFramePr>
                <a:graphicFrameLocks/>
              </p:cNvGraphicFramePr>
              <p:nvPr>
                <p:extLst>
                  <p:ext uri="{D42A27DB-BD31-4B8C-83A1-F6EECF244321}">
                    <p14:modId xmlns:p14="http://schemas.microsoft.com/office/powerpoint/2010/main" val="371660374"/>
                  </p:ext>
                </p:extLst>
              </p:nvPr>
            </p:nvGraphicFramePr>
            <p:xfrm>
              <a:off x="-7912" y="223928"/>
              <a:ext cx="4768792" cy="2716446"/>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 Box 52">
                <a:extLst>
                  <a:ext uri="{FF2B5EF4-FFF2-40B4-BE49-F238E27FC236}">
                    <a16:creationId xmlns:a16="http://schemas.microsoft.com/office/drawing/2014/main" id="{899489EB-9C4C-455D-84E7-089E7D55C66B}"/>
                  </a:ext>
                </a:extLst>
              </p:cNvPr>
              <p:cNvSpPr txBox="1">
                <a:spLocks noChangeArrowheads="1"/>
              </p:cNvSpPr>
              <p:nvPr/>
            </p:nvSpPr>
            <p:spPr bwMode="auto">
              <a:xfrm>
                <a:off x="0" y="0"/>
                <a:ext cx="4743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rtl="1">
                  <a:spcAft>
                    <a:spcPts val="1000"/>
                  </a:spcAft>
                </a:pPr>
                <a:r>
                  <a:rPr lang="en-US" sz="1100" b="1" kern="1400">
                    <a:solidFill>
                      <a:srgbClr val="00AED9"/>
                    </a:solidFill>
                    <a:effectLst/>
                    <a:latin typeface="Times New Roman" panose="02020603050405020304" pitchFamily="18" charset="0"/>
                    <a:ea typeface="Al-Jazeera-Arabic-Bold" panose="01000500000000020006" pitchFamily="2" charset="-78"/>
                    <a:cs typeface="Times New Roman" panose="02020603050405020304" pitchFamily="18" charset="0"/>
                  </a:rPr>
                  <a:t> </a:t>
                </a:r>
                <a:endParaRPr lang="en-US" sz="1000" b="1" kern="1400">
                  <a:effectLst/>
                  <a:latin typeface="Times New Roman" panose="02020603050405020304" pitchFamily="18" charset="0"/>
                  <a:ea typeface="Al-Jazeera-Arabic-Bold" panose="01000500000000020006" pitchFamily="2" charset="-78"/>
                  <a:cs typeface="Times New Roman" panose="02020603050405020304" pitchFamily="18" charset="0"/>
                </a:endParaRPr>
              </a:p>
            </p:txBody>
          </p:sp>
        </p:grpSp>
        <p:sp>
          <p:nvSpPr>
            <p:cNvPr id="18" name="Text Box 198">
              <a:extLst>
                <a:ext uri="{FF2B5EF4-FFF2-40B4-BE49-F238E27FC236}">
                  <a16:creationId xmlns:a16="http://schemas.microsoft.com/office/drawing/2014/main" id="{3911FB7C-18D7-468E-9513-1C949084FC47}"/>
                </a:ext>
              </a:extLst>
            </p:cNvPr>
            <p:cNvSpPr txBox="1">
              <a:spLocks noChangeArrowheads="1"/>
            </p:cNvSpPr>
            <p:nvPr/>
          </p:nvSpPr>
          <p:spPr bwMode="auto">
            <a:xfrm>
              <a:off x="8627" y="-48545"/>
              <a:ext cx="5182641" cy="3058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rtl="1">
                <a:lnSpc>
                  <a:spcPct val="118000"/>
                </a:lnSpc>
                <a:spcAft>
                  <a:spcPts val="600"/>
                </a:spcAft>
              </a:pPr>
              <a:r>
                <a:rPr lang="ar-EG" sz="1600" b="1" kern="1400" dirty="0">
                  <a:solidFill>
                    <a:srgbClr val="00AED9"/>
                  </a:solidFill>
                  <a:effectLst/>
                  <a:latin typeface="Times New Roman" panose="02020603050405020304" pitchFamily="18" charset="0"/>
                  <a:ea typeface="Times New Roman" panose="02020603050405020304" pitchFamily="18" charset="0"/>
                  <a:cs typeface="Times New Roman" panose="02020603050405020304" pitchFamily="18" charset="0"/>
                </a:rPr>
                <a:t>نسبة السكان الذين يستخدمون خدمات الصرف الصحي الآمن عام 2017</a:t>
              </a:r>
              <a:endParaRPr lang="en-US" sz="16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Text Box 50">
              <a:extLst>
                <a:ext uri="{FF2B5EF4-FFF2-40B4-BE49-F238E27FC236}">
                  <a16:creationId xmlns:a16="http://schemas.microsoft.com/office/drawing/2014/main" id="{449686D2-497D-4BE3-B06A-D3323B1843F4}"/>
                </a:ext>
              </a:extLst>
            </p:cNvPr>
            <p:cNvSpPr txBox="1">
              <a:spLocks noChangeArrowheads="1"/>
            </p:cNvSpPr>
            <p:nvPr/>
          </p:nvSpPr>
          <p:spPr bwMode="auto">
            <a:xfrm>
              <a:off x="1381605" y="3511907"/>
              <a:ext cx="3799278" cy="247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rtl="1">
                <a:lnSpc>
                  <a:spcPct val="118000"/>
                </a:lnSpc>
                <a:spcAft>
                  <a:spcPts val="600"/>
                </a:spcAft>
              </a:pPr>
              <a:r>
                <a:rPr lang="ar-EG" sz="1050" kern="1400" dirty="0">
                  <a:solidFill>
                    <a:srgbClr val="00AED9"/>
                  </a:solidFill>
                  <a:effectLst/>
                  <a:latin typeface="Calibri" panose="020F0502020204030204" pitchFamily="34" charset="0"/>
                  <a:ea typeface="Times New Roman" panose="02020603050405020304" pitchFamily="18" charset="0"/>
                  <a:cs typeface="Al-Jazeera-Arabic-Bold" panose="01000500000000020006" pitchFamily="2" charset="-78"/>
                </a:rPr>
                <a:t>المصدر: الجهاز المركزي للتعبئة العامة والإحصاء - التعداد العام للسكان والإسكان والمنشات 2017.</a:t>
              </a:r>
              <a:endParaRPr lang="en-US" sz="11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rtl="1">
                <a:spcAft>
                  <a:spcPts val="1000"/>
                </a:spcAft>
              </a:pPr>
              <a:r>
                <a:rPr lang="ar-EG" sz="1050" i="1" kern="1400" dirty="0">
                  <a:solidFill>
                    <a:srgbClr val="000000"/>
                  </a:solidFill>
                  <a:effectLst/>
                  <a:latin typeface="Cambria" panose="02040503050406030204" pitchFamily="18" charset="0"/>
                  <a:ea typeface="Al-Jazeera-Arabic-Bold" panose="01000500000000020006" pitchFamily="2" charset="-78"/>
                  <a:cs typeface="Al-Jazeera-Arabic-Bold" panose="01000500000000020006" pitchFamily="2" charset="-78"/>
                </a:rPr>
                <a:t> </a:t>
              </a:r>
              <a:endParaRPr lang="en-US" sz="1100" kern="1400" dirty="0">
                <a:effectLst/>
                <a:latin typeface="Al-Jazeera-Arabic-Bold" panose="01000500000000020006" pitchFamily="2" charset="-78"/>
                <a:ea typeface="Al-Jazeera-Arabic-Bold" panose="01000500000000020006" pitchFamily="2" charset="-78"/>
                <a:cs typeface="Al-Jazeera-Arabic-Bold" panose="01000500000000020006" pitchFamily="2" charset="-78"/>
              </a:endParaRPr>
            </a:p>
          </p:txBody>
        </p:sp>
      </p:grpSp>
      <p:sp>
        <p:nvSpPr>
          <p:cNvPr id="13" name="Google Shape;139;p18">
            <a:extLst>
              <a:ext uri="{FF2B5EF4-FFF2-40B4-BE49-F238E27FC236}">
                <a16:creationId xmlns:a16="http://schemas.microsoft.com/office/drawing/2014/main" id="{47B714ED-5C43-4993-B93B-7AF5FEE8C88B}"/>
              </a:ext>
            </a:extLst>
          </p:cNvPr>
          <p:cNvSpPr txBox="1">
            <a:spLocks noGrp="1"/>
          </p:cNvSpPr>
          <p:nvPr>
            <p:ph type="title"/>
          </p:nvPr>
        </p:nvSpPr>
        <p:spPr>
          <a:xfrm>
            <a:off x="2070589" y="22170"/>
            <a:ext cx="8949656" cy="996979"/>
          </a:xfrm>
          <a:prstGeom prst="rect">
            <a:avLst/>
          </a:prstGeom>
        </p:spPr>
        <p:txBody>
          <a:bodyPr spcFirstLastPara="1" vert="horz" wrap="square" lIns="121678" tIns="121678" rIns="121678" bIns="121678" numCol="1" anchor="ctr" anchorCtr="0" compatLnSpc="1">
            <a:prstTxWarp prst="textNoShape">
              <a:avLst/>
            </a:prstTxWarp>
            <a:noAutofit/>
          </a:bodyPr>
          <a:lstStyle/>
          <a:p>
            <a:pPr lvl="0" algn="ctr" rtl="1"/>
            <a:r>
              <a:rPr lang="ar-EG" sz="3200" b="1" kern="0" dirty="0">
                <a:solidFill>
                  <a:srgbClr val="000000"/>
                </a:solidFill>
                <a:latin typeface="Arial"/>
                <a:ea typeface="+mn-ea"/>
                <a:cs typeface="Arial"/>
              </a:rPr>
              <a:t>استعراض بعض المؤشرات المتولدة من التعداد العام للسكان والإسكان والمنشأت  تابع</a:t>
            </a:r>
            <a:endParaRPr sz="1800" b="1" kern="0" dirty="0">
              <a:solidFill>
                <a:srgbClr val="000000"/>
              </a:solidFill>
              <a:latin typeface="Arial"/>
              <a:ea typeface="+mn-ea"/>
              <a:cs typeface="Arial"/>
            </a:endParaRPr>
          </a:p>
        </p:txBody>
      </p:sp>
    </p:spTree>
    <p:extLst>
      <p:ext uri="{BB962C8B-B14F-4D97-AF65-F5344CB8AC3E}">
        <p14:creationId xmlns:p14="http://schemas.microsoft.com/office/powerpoint/2010/main" val="2848084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AutoShape 32">
            <a:extLst>
              <a:ext uri="{FF2B5EF4-FFF2-40B4-BE49-F238E27FC236}">
                <a16:creationId xmlns:a16="http://schemas.microsoft.com/office/drawing/2014/main" id="{2874AB68-B104-4200-8B3C-819ED94EDDC2}"/>
              </a:ext>
            </a:extLst>
          </p:cNvPr>
          <p:cNvSpPr>
            <a:spLocks noChangeArrowheads="1"/>
          </p:cNvSpPr>
          <p:nvPr/>
        </p:nvSpPr>
        <p:spPr bwMode="auto">
          <a:xfrm>
            <a:off x="2070589" y="1314132"/>
            <a:ext cx="9547126" cy="572135"/>
          </a:xfrm>
          <a:prstGeom prst="roundRect">
            <a:avLst>
              <a:gd name="adj" fmla="val 46667"/>
            </a:avLst>
          </a:prstGeom>
          <a:noFill/>
          <a:ln w="19050" algn="in">
            <a:solidFill>
              <a:srgbClr val="FDB713"/>
            </a:solidFill>
            <a:round/>
            <a:headEnd/>
            <a:tailEnd/>
          </a:ln>
          <a:effectLst/>
          <a:extLst>
            <a:ext uri="{909E8E84-426E-40DD-AFC4-6F175D3DCCD1}">
              <a14:hiddenFill xmlns:a14="http://schemas.microsoft.com/office/drawing/2010/main">
                <a:solidFill>
                  <a:srgbClr val="EB1C2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rot="0" vert="horz" wrap="square" lIns="128016" tIns="0" rIns="128016" bIns="0" anchor="ctr" anchorCtr="0" upright="1">
            <a:noAutofit/>
          </a:bodyPr>
          <a:lstStyle/>
          <a:p>
            <a:pPr algn="just" rtl="1">
              <a:lnSpc>
                <a:spcPct val="118000"/>
              </a:lnSpc>
              <a:spcAft>
                <a:spcPts val="0"/>
              </a:spcAft>
            </a:pPr>
            <a:r>
              <a:rPr lang="ar-EG" sz="2400" b="1" kern="1400" dirty="0">
                <a:solidFill>
                  <a:srgbClr val="FDB713"/>
                </a:solidFill>
                <a:effectLst/>
                <a:latin typeface="Times New Roman" panose="02020603050405020304" pitchFamily="18" charset="0"/>
                <a:ea typeface="Times New Roman" panose="02020603050405020304" pitchFamily="18" charset="0"/>
                <a:cs typeface="Times New Roman" panose="02020603050405020304" pitchFamily="18" charset="0"/>
              </a:rPr>
              <a:t>المؤشـر ٧-1-2: </a:t>
            </a:r>
            <a:r>
              <a:rPr lang="ar-EG" sz="2000" b="1" kern="1400" dirty="0">
                <a:solidFill>
                  <a:srgbClr val="FDB713"/>
                </a:solidFill>
                <a:effectLst/>
                <a:latin typeface="Times New Roman" panose="02020603050405020304" pitchFamily="18" charset="0"/>
                <a:ea typeface="Times New Roman" panose="02020603050405020304" pitchFamily="18" charset="0"/>
                <a:cs typeface="Times New Roman" panose="02020603050405020304" pitchFamily="18" charset="0"/>
              </a:rPr>
              <a:t>نسبة السكان الذي يعتمدون أساساً على الوقود والتكنولوجيا النظيفين.</a:t>
            </a:r>
            <a:endParaRPr lang="en-US" sz="1600" b="1"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68E60DFE-B41A-4F7E-B24B-1BD258B275A8}"/>
              </a:ext>
            </a:extLst>
          </p:cNvPr>
          <p:cNvGraphicFramePr>
            <a:graphicFrameLocks noGrp="1"/>
          </p:cNvGraphicFramePr>
          <p:nvPr>
            <p:extLst>
              <p:ext uri="{D42A27DB-BD31-4B8C-83A1-F6EECF244321}">
                <p14:modId xmlns:p14="http://schemas.microsoft.com/office/powerpoint/2010/main" val="1905609203"/>
              </p:ext>
            </p:extLst>
          </p:nvPr>
        </p:nvGraphicFramePr>
        <p:xfrm>
          <a:off x="2070589" y="2181250"/>
          <a:ext cx="9547126" cy="2000504"/>
        </p:xfrm>
        <a:graphic>
          <a:graphicData uri="http://schemas.openxmlformats.org/drawingml/2006/table">
            <a:tbl>
              <a:tblPr rtl="1" firstRow="1" firstCol="1" bandRow="1"/>
              <a:tblGrid>
                <a:gridCol w="4772600">
                  <a:extLst>
                    <a:ext uri="{9D8B030D-6E8A-4147-A177-3AD203B41FA5}">
                      <a16:colId xmlns:a16="http://schemas.microsoft.com/office/drawing/2014/main" val="2053670364"/>
                    </a:ext>
                  </a:extLst>
                </a:gridCol>
                <a:gridCol w="4774526">
                  <a:extLst>
                    <a:ext uri="{9D8B030D-6E8A-4147-A177-3AD203B41FA5}">
                      <a16:colId xmlns:a16="http://schemas.microsoft.com/office/drawing/2014/main" val="2711319460"/>
                    </a:ext>
                  </a:extLst>
                </a:gridCol>
              </a:tblGrid>
              <a:tr h="176178">
                <a:tc>
                  <a:txBody>
                    <a:bodyPr/>
                    <a:lstStyle/>
                    <a:p>
                      <a:pPr algn="r" rtl="1">
                        <a:lnSpc>
                          <a:spcPct val="119000"/>
                        </a:lnSpc>
                        <a:spcAft>
                          <a:spcPts val="200"/>
                        </a:spcAft>
                        <a:tabLst>
                          <a:tab pos="145415" algn="l"/>
                          <a:tab pos="1074420" algn="ctr"/>
                        </a:tabLst>
                      </a:pPr>
                      <a:r>
                        <a:rPr lang="ar-EG" sz="1800" b="1" kern="14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تعريف المؤشر</a:t>
                      </a:r>
                      <a:endParaRPr lang="en-US" sz="1200" b="1" kern="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DB713"/>
                      </a:solidFill>
                      <a:prstDash val="solid"/>
                      <a:round/>
                      <a:headEnd type="none" w="med" len="med"/>
                      <a:tailEnd type="none" w="med" len="med"/>
                    </a:lnL>
                    <a:lnR w="12700" cap="flat" cmpd="sng" algn="ctr">
                      <a:solidFill>
                        <a:srgbClr val="FDB713"/>
                      </a:solidFill>
                      <a:prstDash val="solid"/>
                      <a:round/>
                      <a:headEnd type="none" w="med" len="med"/>
                      <a:tailEnd type="none" w="med" len="med"/>
                    </a:lnR>
                    <a:lnT w="12700" cap="flat" cmpd="sng" algn="ctr">
                      <a:solidFill>
                        <a:srgbClr val="FDB713"/>
                      </a:solidFill>
                      <a:prstDash val="solid"/>
                      <a:round/>
                      <a:headEnd type="none" w="med" len="med"/>
                      <a:tailEnd type="none" w="med" len="med"/>
                    </a:lnT>
                    <a:lnB w="12700" cap="flat" cmpd="sng" algn="ctr">
                      <a:solidFill>
                        <a:srgbClr val="FDB713"/>
                      </a:solidFill>
                      <a:prstDash val="solid"/>
                      <a:round/>
                      <a:headEnd type="none" w="med" len="med"/>
                      <a:tailEnd type="none" w="med" len="med"/>
                    </a:lnB>
                    <a:solidFill>
                      <a:srgbClr val="FDB713"/>
                    </a:solidFill>
                  </a:tcPr>
                </a:tc>
                <a:tc>
                  <a:txBody>
                    <a:bodyPr/>
                    <a:lstStyle/>
                    <a:p>
                      <a:pPr algn="r" rtl="1">
                        <a:lnSpc>
                          <a:spcPct val="119000"/>
                        </a:lnSpc>
                        <a:spcAft>
                          <a:spcPts val="200"/>
                        </a:spcAft>
                        <a:tabLst>
                          <a:tab pos="145415" algn="l"/>
                          <a:tab pos="1074420" algn="ctr"/>
                        </a:tabLst>
                      </a:pPr>
                      <a:r>
                        <a:rPr lang="ar-EG" sz="1800" b="1" kern="14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طريقة الحساب</a:t>
                      </a:r>
                      <a:endParaRPr lang="en-US" sz="1200" b="1"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DB713"/>
                      </a:solidFill>
                      <a:prstDash val="solid"/>
                      <a:round/>
                      <a:headEnd type="none" w="med" len="med"/>
                      <a:tailEnd type="none" w="med" len="med"/>
                    </a:lnL>
                    <a:lnR w="12700" cap="flat" cmpd="sng" algn="ctr">
                      <a:solidFill>
                        <a:srgbClr val="FDB713"/>
                      </a:solidFill>
                      <a:prstDash val="solid"/>
                      <a:round/>
                      <a:headEnd type="none" w="med" len="med"/>
                      <a:tailEnd type="none" w="med" len="med"/>
                    </a:lnR>
                    <a:lnT w="12700" cap="flat" cmpd="sng" algn="ctr">
                      <a:solidFill>
                        <a:srgbClr val="FDB713"/>
                      </a:solidFill>
                      <a:prstDash val="solid"/>
                      <a:round/>
                      <a:headEnd type="none" w="med" len="med"/>
                      <a:tailEnd type="none" w="med" len="med"/>
                    </a:lnT>
                    <a:lnB w="12700" cap="flat" cmpd="sng" algn="ctr">
                      <a:solidFill>
                        <a:srgbClr val="FDB713"/>
                      </a:solidFill>
                      <a:prstDash val="solid"/>
                      <a:round/>
                      <a:headEnd type="none" w="med" len="med"/>
                      <a:tailEnd type="none" w="med" len="med"/>
                    </a:lnB>
                    <a:solidFill>
                      <a:srgbClr val="FDB713"/>
                    </a:solidFill>
                  </a:tcPr>
                </a:tc>
                <a:extLst>
                  <a:ext uri="{0D108BD9-81ED-4DB2-BD59-A6C34878D82A}">
                    <a16:rowId xmlns:a16="http://schemas.microsoft.com/office/drawing/2014/main" val="3964393177"/>
                  </a:ext>
                </a:extLst>
              </a:tr>
              <a:tr h="1124829">
                <a:tc>
                  <a:txBody>
                    <a:bodyPr/>
                    <a:lstStyle/>
                    <a:p>
                      <a:pPr algn="just" rtl="1">
                        <a:lnSpc>
                          <a:spcPct val="118000"/>
                        </a:lnSpc>
                        <a:spcAft>
                          <a:spcPts val="0"/>
                        </a:spcAft>
                      </a:pPr>
                      <a:r>
                        <a:rPr lang="ar-MA" sz="1600" b="1" i="0" u="none" kern="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هو النسبة المئوية للسكان الذين يعتمدون بشكل أساسي على الوقود والتكنولوجيا النظيفَين في الطبخ والتدفئة والإنارة، يتمثّل تعريف "النظيفَين" بغايات معدل الانبعاثات والتوصيات الخاصة بالوقود (المعادية للفحم والكيروسين غير المعالَجَين) الموجودة في الدليل المعياري للخطوط التوجيهية لمنظمة الصحة العالمية الخاصة بنوعية الهواء الموجود في الداخل الناتج من احتراق الوقود في المنزل</a:t>
                      </a:r>
                      <a:endParaRPr lang="en-US" sz="1200" b="1" i="0" u="none" kern="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340" marR="0" marT="0" marB="0">
                    <a:lnL>
                      <a:noFill/>
                    </a:lnL>
                    <a:lnR>
                      <a:noFill/>
                    </a:lnR>
                    <a:lnT w="12700" cap="flat" cmpd="sng" algn="ctr">
                      <a:solidFill>
                        <a:srgbClr val="FDB713"/>
                      </a:solidFill>
                      <a:prstDash val="solid"/>
                      <a:round/>
                      <a:headEnd type="none" w="med" len="med"/>
                      <a:tailEnd type="none" w="med" len="med"/>
                    </a:lnT>
                    <a:lnB>
                      <a:noFill/>
                    </a:lnB>
                  </a:tcPr>
                </a:tc>
                <a:tc>
                  <a:txBody>
                    <a:bodyPr/>
                    <a:lstStyle/>
                    <a:p>
                      <a:pPr algn="just" rtl="1">
                        <a:lnSpc>
                          <a:spcPct val="116000"/>
                        </a:lnSpc>
                        <a:spcAft>
                          <a:spcPts val="600"/>
                        </a:spcAft>
                      </a:pPr>
                      <a:r>
                        <a:rPr lang="ar-EG" sz="1600" b="1" i="0" u="none"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تُقاس نسبة السكان الذين يعتمدون بشكل أساسي على الوقود والتكنولوجيا النظيفَين كعدد السكان الذين يستخدمون الوقود والتكنولوجيا النظيفَين في الطبخ والتدفئة والإنارة مقسوم على مجموع السكان الذين يبلّغون عن أي عمليات طبخ وتدفئة وانارة مضروباً في 100.</a:t>
                      </a:r>
                      <a:endParaRPr lang="en-US" sz="1200" b="1" i="0" u="none"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DB713"/>
                      </a:solidFill>
                      <a:prstDash val="solid"/>
                      <a:round/>
                      <a:headEnd type="none" w="med" len="med"/>
                      <a:tailEnd type="none" w="med" len="med"/>
                    </a:lnT>
                    <a:lnB>
                      <a:noFill/>
                    </a:lnB>
                  </a:tcPr>
                </a:tc>
                <a:extLst>
                  <a:ext uri="{0D108BD9-81ED-4DB2-BD59-A6C34878D82A}">
                    <a16:rowId xmlns:a16="http://schemas.microsoft.com/office/drawing/2014/main" val="2063673991"/>
                  </a:ext>
                </a:extLst>
              </a:tr>
            </a:tbl>
          </a:graphicData>
        </a:graphic>
      </p:graphicFrame>
      <p:sp>
        <p:nvSpPr>
          <p:cNvPr id="12" name="Rectangle 4">
            <a:extLst>
              <a:ext uri="{FF2B5EF4-FFF2-40B4-BE49-F238E27FC236}">
                <a16:creationId xmlns:a16="http://schemas.microsoft.com/office/drawing/2014/main" id="{1D79470D-BECE-4A50-A312-8272BBA745A1}"/>
              </a:ext>
            </a:extLst>
          </p:cNvPr>
          <p:cNvSpPr>
            <a:spLocks noChangeArrowheads="1"/>
          </p:cNvSpPr>
          <p:nvPr/>
        </p:nvSpPr>
        <p:spPr bwMode="auto">
          <a:xfrm>
            <a:off x="3113288" y="28354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6" name="Table 15">
            <a:extLst>
              <a:ext uri="{FF2B5EF4-FFF2-40B4-BE49-F238E27FC236}">
                <a16:creationId xmlns:a16="http://schemas.microsoft.com/office/drawing/2014/main" id="{EA49FC66-01AD-4BE0-93DC-358B8B0F978D}"/>
              </a:ext>
            </a:extLst>
          </p:cNvPr>
          <p:cNvGraphicFramePr>
            <a:graphicFrameLocks noGrp="1"/>
          </p:cNvGraphicFramePr>
          <p:nvPr>
            <p:extLst>
              <p:ext uri="{D42A27DB-BD31-4B8C-83A1-F6EECF244321}">
                <p14:modId xmlns:p14="http://schemas.microsoft.com/office/powerpoint/2010/main" val="1411817745"/>
              </p:ext>
            </p:extLst>
          </p:nvPr>
        </p:nvGraphicFramePr>
        <p:xfrm>
          <a:off x="1092200" y="4383845"/>
          <a:ext cx="10525515" cy="1840840"/>
        </p:xfrm>
        <a:graphic>
          <a:graphicData uri="http://schemas.openxmlformats.org/drawingml/2006/table">
            <a:tbl>
              <a:tblPr rtl="1" firstRow="1" firstCol="1" bandRow="1"/>
              <a:tblGrid>
                <a:gridCol w="1180763">
                  <a:extLst>
                    <a:ext uri="{9D8B030D-6E8A-4147-A177-3AD203B41FA5}">
                      <a16:colId xmlns:a16="http://schemas.microsoft.com/office/drawing/2014/main" val="940290624"/>
                    </a:ext>
                  </a:extLst>
                </a:gridCol>
                <a:gridCol w="4853077">
                  <a:extLst>
                    <a:ext uri="{9D8B030D-6E8A-4147-A177-3AD203B41FA5}">
                      <a16:colId xmlns:a16="http://schemas.microsoft.com/office/drawing/2014/main" val="2965558281"/>
                    </a:ext>
                  </a:extLst>
                </a:gridCol>
                <a:gridCol w="4491675">
                  <a:extLst>
                    <a:ext uri="{9D8B030D-6E8A-4147-A177-3AD203B41FA5}">
                      <a16:colId xmlns:a16="http://schemas.microsoft.com/office/drawing/2014/main" val="2184557781"/>
                    </a:ext>
                  </a:extLst>
                </a:gridCol>
              </a:tblGrid>
              <a:tr h="711200">
                <a:tc>
                  <a:txBody>
                    <a:bodyPr/>
                    <a:lstStyle/>
                    <a:p>
                      <a:pPr algn="ctr" rtl="1">
                        <a:lnSpc>
                          <a:spcPct val="119000"/>
                        </a:lnSpc>
                        <a:spcAft>
                          <a:spcPts val="0"/>
                        </a:spcAft>
                      </a:pPr>
                      <a:r>
                        <a:rPr lang="ar-EG" sz="1800" b="1" kern="14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البيان</a:t>
                      </a:r>
                      <a:endParaRPr lang="en-US" sz="1400" b="1" kern="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DB713"/>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DB713"/>
                      </a:solidFill>
                      <a:prstDash val="solid"/>
                      <a:round/>
                      <a:headEnd type="none" w="med" len="med"/>
                      <a:tailEnd type="none" w="med" len="med"/>
                    </a:lnT>
                    <a:lnB w="12700" cap="flat" cmpd="sng" algn="ctr">
                      <a:solidFill>
                        <a:srgbClr val="FDB713"/>
                      </a:solidFill>
                      <a:prstDash val="solid"/>
                      <a:round/>
                      <a:headEnd type="none" w="med" len="med"/>
                      <a:tailEnd type="none" w="med" len="med"/>
                    </a:lnB>
                    <a:solidFill>
                      <a:srgbClr val="FDB713"/>
                    </a:solidFill>
                  </a:tcPr>
                </a:tc>
                <a:tc>
                  <a:txBody>
                    <a:bodyPr/>
                    <a:lstStyle/>
                    <a:p>
                      <a:pPr algn="ctr" rtl="1">
                        <a:lnSpc>
                          <a:spcPct val="119000"/>
                        </a:lnSpc>
                        <a:spcAft>
                          <a:spcPts val="0"/>
                        </a:spcAft>
                      </a:pPr>
                      <a:r>
                        <a:rPr lang="ar-EG" sz="1800" b="1" kern="14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نسبة السكان الذين يستخدمون الوقود النظيف فى الطهي</a:t>
                      </a:r>
                      <a:endParaRPr lang="en-US" sz="1400" b="1" kern="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DB713"/>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B713"/>
                    </a:solidFill>
                  </a:tcPr>
                </a:tc>
                <a:tc>
                  <a:txBody>
                    <a:bodyPr/>
                    <a:lstStyle/>
                    <a:p>
                      <a:pPr algn="ctr" rtl="1">
                        <a:lnSpc>
                          <a:spcPct val="119000"/>
                        </a:lnSpc>
                        <a:spcAft>
                          <a:spcPts val="0"/>
                        </a:spcAft>
                      </a:pPr>
                      <a:endParaRPr lang="ar-EG" sz="1800" b="1" kern="14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rtl="1">
                        <a:lnSpc>
                          <a:spcPct val="119000"/>
                        </a:lnSpc>
                        <a:spcAft>
                          <a:spcPts val="0"/>
                        </a:spcAft>
                      </a:pPr>
                      <a:r>
                        <a:rPr lang="ar-EG" sz="1800" b="1" kern="14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نسبة السكان الذين يستخدمون الوقود النظيف كوسيلة للإنارة</a:t>
                      </a:r>
                      <a:endParaRPr lang="en-US" sz="1400" b="1"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DB713"/>
                      </a:solidFill>
                      <a:prstDash val="solid"/>
                      <a:round/>
                      <a:headEnd type="none" w="med" len="med"/>
                      <a:tailEnd type="none" w="med" len="med"/>
                    </a:lnR>
                    <a:lnT w="12700" cap="flat" cmpd="sng" algn="ctr">
                      <a:solidFill>
                        <a:srgbClr val="FDB713"/>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B713"/>
                    </a:solidFill>
                  </a:tcPr>
                </a:tc>
                <a:extLst>
                  <a:ext uri="{0D108BD9-81ED-4DB2-BD59-A6C34878D82A}">
                    <a16:rowId xmlns:a16="http://schemas.microsoft.com/office/drawing/2014/main" val="357979312"/>
                  </a:ext>
                </a:extLst>
              </a:tr>
              <a:tr h="564820">
                <a:tc>
                  <a:txBody>
                    <a:bodyPr/>
                    <a:lstStyle/>
                    <a:p>
                      <a:pPr algn="ctr" rtl="1">
                        <a:lnSpc>
                          <a:spcPct val="118000"/>
                        </a:lnSpc>
                        <a:spcAft>
                          <a:spcPts val="0"/>
                        </a:spcAft>
                      </a:pPr>
                      <a:r>
                        <a:rPr lang="ar-EG" sz="1800" b="1" kern="1400">
                          <a:solidFill>
                            <a:srgbClr val="FDB713"/>
                          </a:solidFill>
                          <a:effectLst/>
                          <a:latin typeface="Times New Roman" panose="02020603050405020304" pitchFamily="18" charset="0"/>
                          <a:ea typeface="Times New Roman" panose="02020603050405020304" pitchFamily="18" charset="0"/>
                          <a:cs typeface="Times New Roman" panose="02020603050405020304" pitchFamily="18" charset="0"/>
                        </a:rPr>
                        <a:t>حضر</a:t>
                      </a:r>
                      <a:endParaRPr lang="en-US" sz="1400" b="1" kern="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DB713"/>
                      </a:solidFill>
                      <a:prstDash val="solid"/>
                      <a:round/>
                      <a:headEnd type="none" w="med" len="med"/>
                      <a:tailEnd type="none" w="med" len="med"/>
                    </a:lnL>
                    <a:lnR w="12700" cap="flat" cmpd="sng" algn="ctr">
                      <a:solidFill>
                        <a:srgbClr val="FDB713"/>
                      </a:solidFill>
                      <a:prstDash val="solid"/>
                      <a:round/>
                      <a:headEnd type="none" w="med" len="med"/>
                      <a:tailEnd type="none" w="med" len="med"/>
                    </a:lnR>
                    <a:lnT w="12700" cap="flat" cmpd="sng" algn="ctr">
                      <a:solidFill>
                        <a:srgbClr val="FDB713"/>
                      </a:solidFill>
                      <a:prstDash val="solid"/>
                      <a:round/>
                      <a:headEnd type="none" w="med" len="med"/>
                      <a:tailEnd type="none" w="med" len="med"/>
                    </a:lnT>
                    <a:lnB w="12700" cap="flat" cmpd="sng" algn="ctr">
                      <a:solidFill>
                        <a:srgbClr val="FDB713"/>
                      </a:solidFill>
                      <a:prstDash val="solid"/>
                      <a:round/>
                      <a:headEnd type="none" w="med" len="med"/>
                      <a:tailEnd type="none" w="med" len="med"/>
                    </a:lnB>
                  </a:tcPr>
                </a:tc>
                <a:tc>
                  <a:txBody>
                    <a:bodyPr/>
                    <a:lstStyle/>
                    <a:p>
                      <a:pPr algn="ctr" rtl="0">
                        <a:lnSpc>
                          <a:spcPct val="119000"/>
                        </a:lnSpc>
                        <a:spcAft>
                          <a:spcPts val="0"/>
                        </a:spcAft>
                      </a:pPr>
                      <a:r>
                        <a:rPr lang="en-US" sz="1800" b="1" kern="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%99.9</a:t>
                      </a:r>
                      <a:endParaRPr lang="en-US" sz="1400" b="1" kern="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DB713"/>
                      </a:solidFill>
                      <a:prstDash val="solid"/>
                      <a:round/>
                      <a:headEnd type="none" w="med" len="med"/>
                      <a:tailEnd type="none" w="med" len="med"/>
                    </a:lnL>
                    <a:lnR w="12700" cap="flat" cmpd="sng" algn="ctr">
                      <a:solidFill>
                        <a:srgbClr val="FDB713"/>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DB713"/>
                      </a:solidFill>
                      <a:prstDash val="solid"/>
                      <a:round/>
                      <a:headEnd type="none" w="med" len="med"/>
                      <a:tailEnd type="none" w="med" len="med"/>
                    </a:lnB>
                  </a:tcPr>
                </a:tc>
                <a:tc>
                  <a:txBody>
                    <a:bodyPr/>
                    <a:lstStyle/>
                    <a:p>
                      <a:pPr algn="ctr" rtl="0">
                        <a:lnSpc>
                          <a:spcPct val="119000"/>
                        </a:lnSpc>
                        <a:spcAft>
                          <a:spcPts val="0"/>
                        </a:spcAft>
                      </a:pPr>
                      <a:r>
                        <a:rPr lang="en-US" sz="1800" b="1" kern="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%99.8</a:t>
                      </a:r>
                      <a:endParaRPr lang="en-US" sz="1400" b="1" kern="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DB713"/>
                      </a:solidFill>
                      <a:prstDash val="solid"/>
                      <a:round/>
                      <a:headEnd type="none" w="med" len="med"/>
                      <a:tailEnd type="none" w="med" len="med"/>
                    </a:lnL>
                    <a:lnR w="12700" cap="flat" cmpd="sng" algn="ctr">
                      <a:solidFill>
                        <a:srgbClr val="FDB713"/>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DB713"/>
                      </a:solidFill>
                      <a:prstDash val="solid"/>
                      <a:round/>
                      <a:headEnd type="none" w="med" len="med"/>
                      <a:tailEnd type="none" w="med" len="med"/>
                    </a:lnB>
                  </a:tcPr>
                </a:tc>
                <a:extLst>
                  <a:ext uri="{0D108BD9-81ED-4DB2-BD59-A6C34878D82A}">
                    <a16:rowId xmlns:a16="http://schemas.microsoft.com/office/drawing/2014/main" val="342780074"/>
                  </a:ext>
                </a:extLst>
              </a:tr>
              <a:tr h="564820">
                <a:tc>
                  <a:txBody>
                    <a:bodyPr/>
                    <a:lstStyle/>
                    <a:p>
                      <a:pPr algn="ctr" rtl="1">
                        <a:lnSpc>
                          <a:spcPct val="118000"/>
                        </a:lnSpc>
                        <a:spcAft>
                          <a:spcPts val="0"/>
                        </a:spcAft>
                      </a:pPr>
                      <a:r>
                        <a:rPr lang="ar-EG" sz="1800" b="1" kern="1400">
                          <a:solidFill>
                            <a:srgbClr val="FDB713"/>
                          </a:solidFill>
                          <a:effectLst/>
                          <a:latin typeface="Times New Roman" panose="02020603050405020304" pitchFamily="18" charset="0"/>
                          <a:ea typeface="Times New Roman" panose="02020603050405020304" pitchFamily="18" charset="0"/>
                          <a:cs typeface="Times New Roman" panose="02020603050405020304" pitchFamily="18" charset="0"/>
                        </a:rPr>
                        <a:t>ريف</a:t>
                      </a:r>
                      <a:endParaRPr lang="en-US" sz="1400" b="1" kern="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DB713"/>
                      </a:solidFill>
                      <a:prstDash val="solid"/>
                      <a:round/>
                      <a:headEnd type="none" w="med" len="med"/>
                      <a:tailEnd type="none" w="med" len="med"/>
                    </a:lnL>
                    <a:lnR w="12700" cap="flat" cmpd="sng" algn="ctr">
                      <a:solidFill>
                        <a:srgbClr val="FDB713"/>
                      </a:solidFill>
                      <a:prstDash val="solid"/>
                      <a:round/>
                      <a:headEnd type="none" w="med" len="med"/>
                      <a:tailEnd type="none" w="med" len="med"/>
                    </a:lnR>
                    <a:lnT w="12700" cap="flat" cmpd="sng" algn="ctr">
                      <a:solidFill>
                        <a:srgbClr val="FDB713"/>
                      </a:solidFill>
                      <a:prstDash val="solid"/>
                      <a:round/>
                      <a:headEnd type="none" w="med" len="med"/>
                      <a:tailEnd type="none" w="med" len="med"/>
                    </a:lnT>
                    <a:lnB w="12700" cap="flat" cmpd="sng" algn="ctr">
                      <a:solidFill>
                        <a:srgbClr val="FDB713"/>
                      </a:solidFill>
                      <a:prstDash val="solid"/>
                      <a:round/>
                      <a:headEnd type="none" w="med" len="med"/>
                      <a:tailEnd type="none" w="med" len="med"/>
                    </a:lnB>
                  </a:tcPr>
                </a:tc>
                <a:tc>
                  <a:txBody>
                    <a:bodyPr/>
                    <a:lstStyle/>
                    <a:p>
                      <a:pPr algn="ctr" rtl="0">
                        <a:lnSpc>
                          <a:spcPct val="119000"/>
                        </a:lnSpc>
                        <a:spcAft>
                          <a:spcPts val="0"/>
                        </a:spcAft>
                      </a:pPr>
                      <a:r>
                        <a:rPr lang="en-US" sz="1800" b="1" kern="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%99.9</a:t>
                      </a:r>
                      <a:endParaRPr lang="en-US" sz="1400" b="1" kern="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DB713"/>
                      </a:solidFill>
                      <a:prstDash val="solid"/>
                      <a:round/>
                      <a:headEnd type="none" w="med" len="med"/>
                      <a:tailEnd type="none" w="med" len="med"/>
                    </a:lnL>
                    <a:lnR w="12700" cap="flat" cmpd="sng" algn="ctr">
                      <a:solidFill>
                        <a:srgbClr val="FDB713"/>
                      </a:solidFill>
                      <a:prstDash val="solid"/>
                      <a:round/>
                      <a:headEnd type="none" w="med" len="med"/>
                      <a:tailEnd type="none" w="med" len="med"/>
                    </a:lnR>
                    <a:lnT w="12700" cap="flat" cmpd="sng" algn="ctr">
                      <a:solidFill>
                        <a:srgbClr val="FDB713"/>
                      </a:solidFill>
                      <a:prstDash val="solid"/>
                      <a:round/>
                      <a:headEnd type="none" w="med" len="med"/>
                      <a:tailEnd type="none" w="med" len="med"/>
                    </a:lnT>
                    <a:lnB w="12700" cap="flat" cmpd="sng" algn="ctr">
                      <a:solidFill>
                        <a:srgbClr val="FDB713"/>
                      </a:solidFill>
                      <a:prstDash val="solid"/>
                      <a:round/>
                      <a:headEnd type="none" w="med" len="med"/>
                      <a:tailEnd type="none" w="med" len="med"/>
                    </a:lnB>
                  </a:tcPr>
                </a:tc>
                <a:tc>
                  <a:txBody>
                    <a:bodyPr/>
                    <a:lstStyle/>
                    <a:p>
                      <a:pPr algn="ctr" rtl="0">
                        <a:lnSpc>
                          <a:spcPct val="119000"/>
                        </a:lnSpc>
                        <a:spcAft>
                          <a:spcPts val="0"/>
                        </a:spcAft>
                      </a:pPr>
                      <a:r>
                        <a:rPr lang="en-US" sz="1800" b="1"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%99.7</a:t>
                      </a:r>
                      <a:endParaRPr lang="en-US" sz="1400" b="1"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DB713"/>
                      </a:solidFill>
                      <a:prstDash val="solid"/>
                      <a:round/>
                      <a:headEnd type="none" w="med" len="med"/>
                      <a:tailEnd type="none" w="med" len="med"/>
                    </a:lnL>
                    <a:lnR w="12700" cap="flat" cmpd="sng" algn="ctr">
                      <a:solidFill>
                        <a:srgbClr val="FDB713"/>
                      </a:solidFill>
                      <a:prstDash val="solid"/>
                      <a:round/>
                      <a:headEnd type="none" w="med" len="med"/>
                      <a:tailEnd type="none" w="med" len="med"/>
                    </a:lnR>
                    <a:lnT w="12700" cap="flat" cmpd="sng" algn="ctr">
                      <a:solidFill>
                        <a:srgbClr val="FDB713"/>
                      </a:solidFill>
                      <a:prstDash val="solid"/>
                      <a:round/>
                      <a:headEnd type="none" w="med" len="med"/>
                      <a:tailEnd type="none" w="med" len="med"/>
                    </a:lnT>
                    <a:lnB w="12700" cap="flat" cmpd="sng" algn="ctr">
                      <a:solidFill>
                        <a:srgbClr val="FDB713"/>
                      </a:solidFill>
                      <a:prstDash val="solid"/>
                      <a:round/>
                      <a:headEnd type="none" w="med" len="med"/>
                      <a:tailEnd type="none" w="med" len="med"/>
                    </a:lnB>
                  </a:tcPr>
                </a:tc>
                <a:extLst>
                  <a:ext uri="{0D108BD9-81ED-4DB2-BD59-A6C34878D82A}">
                    <a16:rowId xmlns:a16="http://schemas.microsoft.com/office/drawing/2014/main" val="2095020040"/>
                  </a:ext>
                </a:extLst>
              </a:tr>
            </a:tbl>
          </a:graphicData>
        </a:graphic>
      </p:graphicFrame>
      <p:sp>
        <p:nvSpPr>
          <p:cNvPr id="17" name="Rectangle 16">
            <a:extLst>
              <a:ext uri="{FF2B5EF4-FFF2-40B4-BE49-F238E27FC236}">
                <a16:creationId xmlns:a16="http://schemas.microsoft.com/office/drawing/2014/main" id="{10E391FA-4DEC-45D6-951A-088B977D4580}"/>
              </a:ext>
            </a:extLst>
          </p:cNvPr>
          <p:cNvSpPr/>
          <p:nvPr/>
        </p:nvSpPr>
        <p:spPr>
          <a:xfrm>
            <a:off x="1827367" y="6242110"/>
            <a:ext cx="9639300" cy="369332"/>
          </a:xfrm>
          <a:prstGeom prst="rect">
            <a:avLst/>
          </a:prstGeom>
        </p:spPr>
        <p:txBody>
          <a:bodyPr wrap="square">
            <a:spAutoFit/>
          </a:bodyPr>
          <a:lstStyle/>
          <a:p>
            <a:pPr algn="just" rtl="1"/>
            <a:r>
              <a:rPr lang="ar-EG" b="1" kern="1400" dirty="0">
                <a:solidFill>
                  <a:srgbClr val="FDB713"/>
                </a:solidFill>
                <a:latin typeface="Times New Roman" panose="02020603050405020304" pitchFamily="18" charset="0"/>
                <a:ea typeface="Times New Roman" panose="02020603050405020304" pitchFamily="18" charset="0"/>
                <a:cs typeface="Times New Roman" panose="02020603050405020304" pitchFamily="18" charset="0"/>
              </a:rPr>
              <a:t>المصدر: الجهاز المركزي للتعبئة العامة والإحصاء-التعداد العام للسكان والإسكان والمنشآت 2017.</a:t>
            </a:r>
            <a:endParaRPr lang="en-US" dirty="0">
              <a:latin typeface="Times New Roman" panose="02020603050405020304" pitchFamily="18" charset="0"/>
              <a:cs typeface="Times New Roman" panose="02020603050405020304" pitchFamily="18" charset="0"/>
            </a:endParaRPr>
          </a:p>
        </p:txBody>
      </p:sp>
      <p:sp>
        <p:nvSpPr>
          <p:cNvPr id="10" name="Google Shape;139;p18">
            <a:extLst>
              <a:ext uri="{FF2B5EF4-FFF2-40B4-BE49-F238E27FC236}">
                <a16:creationId xmlns:a16="http://schemas.microsoft.com/office/drawing/2014/main" id="{2725401C-B8C0-4054-BB88-07F8033FD51D}"/>
              </a:ext>
            </a:extLst>
          </p:cNvPr>
          <p:cNvSpPr txBox="1">
            <a:spLocks noGrp="1"/>
          </p:cNvSpPr>
          <p:nvPr>
            <p:ph type="title"/>
          </p:nvPr>
        </p:nvSpPr>
        <p:spPr>
          <a:xfrm>
            <a:off x="2070589" y="22170"/>
            <a:ext cx="8949656" cy="996979"/>
          </a:xfrm>
          <a:prstGeom prst="rect">
            <a:avLst/>
          </a:prstGeom>
        </p:spPr>
        <p:txBody>
          <a:bodyPr spcFirstLastPara="1" vert="horz" wrap="square" lIns="121678" tIns="121678" rIns="121678" bIns="121678" numCol="1" anchor="ctr" anchorCtr="0" compatLnSpc="1">
            <a:prstTxWarp prst="textNoShape">
              <a:avLst/>
            </a:prstTxWarp>
            <a:noAutofit/>
          </a:bodyPr>
          <a:lstStyle/>
          <a:p>
            <a:pPr lvl="0" algn="ctr" rtl="1"/>
            <a:r>
              <a:rPr lang="ar-EG" sz="3200" b="1" kern="0" dirty="0">
                <a:solidFill>
                  <a:srgbClr val="000000"/>
                </a:solidFill>
                <a:latin typeface="Arial"/>
                <a:ea typeface="+mn-ea"/>
                <a:cs typeface="Arial"/>
              </a:rPr>
              <a:t>استعراض بعض المؤشرات المتولدة من التعداد العام للسكان والإسكان والمنشأت  تابع</a:t>
            </a:r>
            <a:endParaRPr sz="1800" b="1" kern="0" dirty="0">
              <a:solidFill>
                <a:srgbClr val="000000"/>
              </a:solidFill>
              <a:latin typeface="Arial"/>
              <a:ea typeface="+mn-ea"/>
              <a:cs typeface="Arial"/>
            </a:endParaRPr>
          </a:p>
        </p:txBody>
      </p:sp>
    </p:spTree>
    <p:extLst>
      <p:ext uri="{BB962C8B-B14F-4D97-AF65-F5344CB8AC3E}">
        <p14:creationId xmlns:p14="http://schemas.microsoft.com/office/powerpoint/2010/main" val="3300480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Google Shape;139;p18">
            <a:extLst>
              <a:ext uri="{FF2B5EF4-FFF2-40B4-BE49-F238E27FC236}">
                <a16:creationId xmlns:a16="http://schemas.microsoft.com/office/drawing/2014/main" id="{B5966A56-5680-4883-8084-D262151C657D}"/>
              </a:ext>
            </a:extLst>
          </p:cNvPr>
          <p:cNvSpPr txBox="1">
            <a:spLocks noGrp="1"/>
          </p:cNvSpPr>
          <p:nvPr>
            <p:ph type="title"/>
          </p:nvPr>
        </p:nvSpPr>
        <p:spPr>
          <a:xfrm>
            <a:off x="1648496" y="46990"/>
            <a:ext cx="9487658" cy="996979"/>
          </a:xfrm>
          <a:prstGeom prst="rect">
            <a:avLst/>
          </a:prstGeom>
        </p:spPr>
        <p:txBody>
          <a:bodyPr spcFirstLastPara="1" vert="horz" wrap="square" lIns="121678" tIns="121678" rIns="121678" bIns="121678" numCol="1" anchor="ctr" anchorCtr="0" compatLnSpc="1">
            <a:prstTxWarp prst="textNoShape">
              <a:avLst/>
            </a:prstTxWarp>
            <a:noAutofit/>
          </a:bodyPr>
          <a:lstStyle/>
          <a:p>
            <a:pPr lvl="0" algn="ctr" rtl="1"/>
            <a:r>
              <a:rPr lang="ar-EG" sz="4000" b="1" kern="0" dirty="0">
                <a:solidFill>
                  <a:srgbClr val="000000"/>
                </a:solidFill>
                <a:latin typeface="Arial"/>
                <a:ea typeface="+mn-ea"/>
                <a:cs typeface="Arial"/>
              </a:rPr>
              <a:t>المؤشرات المتولدة من التعداد الزراعي</a:t>
            </a:r>
            <a:endParaRPr sz="2400" b="1" kern="0" dirty="0">
              <a:solidFill>
                <a:srgbClr val="000000"/>
              </a:solidFill>
              <a:latin typeface="Arial"/>
              <a:ea typeface="+mn-ea"/>
              <a:cs typeface="Arial"/>
            </a:endParaRPr>
          </a:p>
        </p:txBody>
      </p:sp>
      <p:sp>
        <p:nvSpPr>
          <p:cNvPr id="10" name="AutoShape 32">
            <a:extLst>
              <a:ext uri="{FF2B5EF4-FFF2-40B4-BE49-F238E27FC236}">
                <a16:creationId xmlns:a16="http://schemas.microsoft.com/office/drawing/2014/main" id="{C7773C9F-327D-4D98-9EF5-F6FD9BD15B46}"/>
              </a:ext>
            </a:extLst>
          </p:cNvPr>
          <p:cNvSpPr>
            <a:spLocks noChangeArrowheads="1"/>
          </p:cNvSpPr>
          <p:nvPr/>
        </p:nvSpPr>
        <p:spPr bwMode="auto">
          <a:xfrm>
            <a:off x="1532587" y="1190272"/>
            <a:ext cx="10341730" cy="1180465"/>
          </a:xfrm>
          <a:prstGeom prst="roundRect">
            <a:avLst>
              <a:gd name="adj" fmla="val 46667"/>
            </a:avLst>
          </a:prstGeom>
          <a:noFill/>
          <a:ln w="19050" algn="in">
            <a:solidFill>
              <a:srgbClr val="EF402B"/>
            </a:solidFill>
            <a:round/>
            <a:headEnd/>
            <a:tailEnd/>
          </a:ln>
          <a:effectLst/>
          <a:extLst>
            <a:ext uri="{909E8E84-426E-40DD-AFC4-6F175D3DCCD1}">
              <a14:hiddenFill xmlns:a14="http://schemas.microsoft.com/office/drawing/2010/main">
                <a:solidFill>
                  <a:srgbClr val="EB1C2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rot="0" vert="horz" wrap="square" lIns="128016" tIns="0" rIns="128016" bIns="0" anchor="ctr" anchorCtr="0" upright="1">
            <a:noAutofit/>
          </a:bodyPr>
          <a:lstStyle/>
          <a:p>
            <a:pPr algn="just" rtl="1">
              <a:lnSpc>
                <a:spcPct val="115000"/>
              </a:lnSpc>
              <a:spcAft>
                <a:spcPts val="0"/>
              </a:spcAft>
            </a:pPr>
            <a:r>
              <a:rPr lang="ar-EG" sz="2000" b="1" kern="1400">
                <a:solidFill>
                  <a:srgbClr val="EF402B"/>
                </a:solidFill>
                <a:effectLst/>
                <a:latin typeface="Calibri" panose="020F0502020204030204" pitchFamily="34" charset="0"/>
                <a:ea typeface="Times New Roman" panose="02020603050405020304" pitchFamily="18" charset="0"/>
                <a:cs typeface="Al-Jazeera-Arabic-Bold" panose="01000500000000020006" pitchFamily="2" charset="-78"/>
              </a:rPr>
              <a:t>المـؤشر 5-أ-</a:t>
            </a:r>
            <a:r>
              <a:rPr lang="en-US" sz="2000" b="1" kern="1400">
                <a:solidFill>
                  <a:srgbClr val="EF402B"/>
                </a:solidFill>
                <a:effectLst/>
                <a:latin typeface="Al-Jazeera-Arabic-Bold" panose="01000500000000020006" pitchFamily="2" charset="-78"/>
                <a:ea typeface="Times New Roman" panose="02020603050405020304" pitchFamily="18" charset="0"/>
                <a:cs typeface="Times New Roman" panose="02020603050405020304" pitchFamily="18" charset="0"/>
              </a:rPr>
              <a:t>1 </a:t>
            </a:r>
            <a:r>
              <a:rPr lang="ar-EG" sz="2000" b="1" kern="1400">
                <a:solidFill>
                  <a:srgbClr val="EF402B"/>
                </a:solidFill>
                <a:effectLst/>
                <a:latin typeface="Al-Jazeera-Arabic-Bold" panose="01000500000000020006" pitchFamily="2" charset="-78"/>
                <a:ea typeface="Times New Roman" panose="02020603050405020304" pitchFamily="18" charset="0"/>
                <a:cs typeface="Times New Roman" panose="02020603050405020304" pitchFamily="18" charset="0"/>
              </a:rPr>
              <a:t>(أ): </a:t>
            </a:r>
            <a:r>
              <a:rPr lang="ar-EG" b="1" kern="1400">
                <a:solidFill>
                  <a:srgbClr val="EF402B"/>
                </a:solidFill>
                <a:effectLst/>
                <a:latin typeface="Calibri" panose="020F0502020204030204" pitchFamily="34" charset="0"/>
                <a:ea typeface="Times New Roman" panose="02020603050405020304" pitchFamily="18" charset="0"/>
                <a:cs typeface="Al-Jazeera-Arabic-Bold" panose="01000500000000020006" pitchFamily="2" charset="-78"/>
              </a:rPr>
              <a:t>نسبة مجموع المزارعين الذين يمتلكون أراض زراعية أو لديهم حقوق مضمونة في الأراضي الزراعية، بحسب الجنس. (ب) حصة المرأة بين الملاّك أو أصحاب الحقوق في الأراضي الزراعية، بحسب نوع الحيازة.</a:t>
            </a:r>
            <a:endParaRPr lang="en-US" sz="14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2999409B-7816-4541-8B81-637BC9406591}"/>
              </a:ext>
            </a:extLst>
          </p:cNvPr>
          <p:cNvGraphicFramePr>
            <a:graphicFrameLocks noGrp="1"/>
          </p:cNvGraphicFramePr>
          <p:nvPr>
            <p:extLst>
              <p:ext uri="{D42A27DB-BD31-4B8C-83A1-F6EECF244321}">
                <p14:modId xmlns:p14="http://schemas.microsoft.com/office/powerpoint/2010/main" val="263967871"/>
              </p:ext>
            </p:extLst>
          </p:nvPr>
        </p:nvGraphicFramePr>
        <p:xfrm>
          <a:off x="1648496" y="2663342"/>
          <a:ext cx="9678501" cy="3240998"/>
        </p:xfrm>
        <a:graphic>
          <a:graphicData uri="http://schemas.openxmlformats.org/drawingml/2006/table">
            <a:tbl>
              <a:tblPr rtl="1" firstRow="1" firstCol="1" bandRow="1"/>
              <a:tblGrid>
                <a:gridCol w="4838762">
                  <a:extLst>
                    <a:ext uri="{9D8B030D-6E8A-4147-A177-3AD203B41FA5}">
                      <a16:colId xmlns:a16="http://schemas.microsoft.com/office/drawing/2014/main" val="677304735"/>
                    </a:ext>
                  </a:extLst>
                </a:gridCol>
                <a:gridCol w="4839739">
                  <a:extLst>
                    <a:ext uri="{9D8B030D-6E8A-4147-A177-3AD203B41FA5}">
                      <a16:colId xmlns:a16="http://schemas.microsoft.com/office/drawing/2014/main" val="741069272"/>
                    </a:ext>
                  </a:extLst>
                </a:gridCol>
              </a:tblGrid>
              <a:tr h="391570">
                <a:tc>
                  <a:txBody>
                    <a:bodyPr/>
                    <a:lstStyle/>
                    <a:p>
                      <a:pPr algn="r" rtl="1">
                        <a:lnSpc>
                          <a:spcPct val="119000"/>
                        </a:lnSpc>
                        <a:spcAft>
                          <a:spcPts val="200"/>
                        </a:spcAft>
                        <a:tabLst>
                          <a:tab pos="145415" algn="l"/>
                          <a:tab pos="1074420" algn="ctr"/>
                        </a:tabLst>
                      </a:pPr>
                      <a:r>
                        <a:rPr lang="ar-EG" sz="2000" b="1" i="0" kern="14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تعريف المؤشر</a:t>
                      </a:r>
                      <a:endParaRPr lang="en-US" sz="2000" b="1" i="0" kern="14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EF402B"/>
                      </a:solidFill>
                      <a:prstDash val="solid"/>
                      <a:round/>
                      <a:headEnd type="none" w="med" len="med"/>
                      <a:tailEnd type="none" w="med" len="med"/>
                    </a:lnL>
                    <a:lnR w="12700" cap="flat" cmpd="sng" algn="ctr">
                      <a:solidFill>
                        <a:srgbClr val="EF402B"/>
                      </a:solidFill>
                      <a:prstDash val="solid"/>
                      <a:round/>
                      <a:headEnd type="none" w="med" len="med"/>
                      <a:tailEnd type="none" w="med" len="med"/>
                    </a:lnR>
                    <a:lnT w="12700" cap="flat" cmpd="sng" algn="ctr">
                      <a:solidFill>
                        <a:srgbClr val="EF402B"/>
                      </a:solidFill>
                      <a:prstDash val="solid"/>
                      <a:round/>
                      <a:headEnd type="none" w="med" len="med"/>
                      <a:tailEnd type="none" w="med" len="med"/>
                    </a:lnT>
                    <a:lnB w="12700" cap="flat" cmpd="sng" algn="ctr">
                      <a:solidFill>
                        <a:srgbClr val="EF402B"/>
                      </a:solidFill>
                      <a:prstDash val="solid"/>
                      <a:round/>
                      <a:headEnd type="none" w="med" len="med"/>
                      <a:tailEnd type="none" w="med" len="med"/>
                    </a:lnB>
                    <a:solidFill>
                      <a:srgbClr val="EF402B"/>
                    </a:solidFill>
                  </a:tcPr>
                </a:tc>
                <a:tc>
                  <a:txBody>
                    <a:bodyPr/>
                    <a:lstStyle/>
                    <a:p>
                      <a:pPr algn="r" rtl="1">
                        <a:lnSpc>
                          <a:spcPct val="119000"/>
                        </a:lnSpc>
                        <a:spcAft>
                          <a:spcPts val="200"/>
                        </a:spcAft>
                        <a:tabLst>
                          <a:tab pos="145415" algn="l"/>
                          <a:tab pos="1074420" algn="ctr"/>
                        </a:tabLst>
                      </a:pPr>
                      <a:r>
                        <a:rPr lang="ar-EG" sz="2000" b="1" i="0" kern="14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طريقة الحساب</a:t>
                      </a:r>
                      <a:endParaRPr lang="en-US" sz="2000" b="1" i="0" kern="14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EF402B"/>
                      </a:solidFill>
                      <a:prstDash val="solid"/>
                      <a:round/>
                      <a:headEnd type="none" w="med" len="med"/>
                      <a:tailEnd type="none" w="med" len="med"/>
                    </a:lnL>
                    <a:lnR w="12700" cap="flat" cmpd="sng" algn="ctr">
                      <a:solidFill>
                        <a:srgbClr val="EF402B"/>
                      </a:solidFill>
                      <a:prstDash val="solid"/>
                      <a:round/>
                      <a:headEnd type="none" w="med" len="med"/>
                      <a:tailEnd type="none" w="med" len="med"/>
                    </a:lnR>
                    <a:lnT w="12700" cap="flat" cmpd="sng" algn="ctr">
                      <a:solidFill>
                        <a:srgbClr val="EF402B"/>
                      </a:solidFill>
                      <a:prstDash val="solid"/>
                      <a:round/>
                      <a:headEnd type="none" w="med" len="med"/>
                      <a:tailEnd type="none" w="med" len="med"/>
                    </a:lnT>
                    <a:lnB w="12700" cap="flat" cmpd="sng" algn="ctr">
                      <a:solidFill>
                        <a:srgbClr val="EF402B"/>
                      </a:solidFill>
                      <a:prstDash val="solid"/>
                      <a:round/>
                      <a:headEnd type="none" w="med" len="med"/>
                      <a:tailEnd type="none" w="med" len="med"/>
                    </a:lnB>
                    <a:solidFill>
                      <a:srgbClr val="EF402B"/>
                    </a:solidFill>
                  </a:tcPr>
                </a:tc>
                <a:extLst>
                  <a:ext uri="{0D108BD9-81ED-4DB2-BD59-A6C34878D82A}">
                    <a16:rowId xmlns:a16="http://schemas.microsoft.com/office/drawing/2014/main" val="1854527767"/>
                  </a:ext>
                </a:extLst>
              </a:tr>
              <a:tr h="1233753">
                <a:tc>
                  <a:txBody>
                    <a:bodyPr/>
                    <a:lstStyle/>
                    <a:p>
                      <a:pPr marL="269875" lvl="0" indent="0" algn="just" rtl="1">
                        <a:lnSpc>
                          <a:spcPct val="118000"/>
                        </a:lnSpc>
                        <a:spcAft>
                          <a:spcPts val="600"/>
                        </a:spcAft>
                        <a:buFont typeface="+mj-cs"/>
                        <a:buNone/>
                      </a:pPr>
                      <a:r>
                        <a:rPr lang="ar-EG" sz="1800" b="1" i="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أ- هو مقياس لمدى انتشار الأفراد في المجتمع الزراعي الذين يملكون حقوق ملكية أو حيازة أراض زراعية، وهو مفصّل بحسب الجنس.</a:t>
                      </a:r>
                      <a:endParaRPr lang="en-US" sz="1400" b="1" i="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340" marR="0" marT="0" marB="0">
                    <a:lnL>
                      <a:noFill/>
                    </a:lnL>
                    <a:lnR>
                      <a:noFill/>
                    </a:lnR>
                    <a:lnT w="12700" cap="flat" cmpd="sng" algn="ctr">
                      <a:solidFill>
                        <a:srgbClr val="EF402B"/>
                      </a:solidFill>
                      <a:prstDash val="solid"/>
                      <a:round/>
                      <a:headEnd type="none" w="med" len="med"/>
                      <a:tailEnd type="none" w="med" len="med"/>
                    </a:lnT>
                    <a:lnB w="12700" cap="flat" cmpd="sng" algn="ctr">
                      <a:solidFill>
                        <a:srgbClr val="EF402B"/>
                      </a:solidFill>
                      <a:prstDash val="solid"/>
                      <a:round/>
                      <a:headEnd type="none" w="med" len="med"/>
                      <a:tailEnd type="none" w="med" len="med"/>
                    </a:lnB>
                  </a:tcPr>
                </a:tc>
                <a:tc>
                  <a:txBody>
                    <a:bodyPr/>
                    <a:lstStyle/>
                    <a:p>
                      <a:pPr marL="0" lvl="0" indent="0" algn="just" rtl="1">
                        <a:lnSpc>
                          <a:spcPct val="118000"/>
                        </a:lnSpc>
                        <a:spcAft>
                          <a:spcPts val="600"/>
                        </a:spcAft>
                        <a:buFont typeface="+mj-cs"/>
                        <a:buNone/>
                      </a:pPr>
                      <a:r>
                        <a:rPr lang="ar-EG" sz="1800" b="1" i="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أ-   يتم حسابه بقسمة عدد الأفراد المزارعين الذين يملكون حقوق ملكية أو حيازة أراضي زراعية بحسب الجنس على مجموع المزارعين مضروباً في 100.</a:t>
                      </a:r>
                      <a:endParaRPr lang="en-US" sz="1400" b="1" i="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EF402B"/>
                      </a:solidFill>
                      <a:prstDash val="solid"/>
                      <a:round/>
                      <a:headEnd type="none" w="med" len="med"/>
                      <a:tailEnd type="none" w="med" len="med"/>
                    </a:lnT>
                    <a:lnB w="12700" cap="flat" cmpd="sng" algn="ctr">
                      <a:solidFill>
                        <a:srgbClr val="EF402B"/>
                      </a:solidFill>
                      <a:prstDash val="solid"/>
                      <a:round/>
                      <a:headEnd type="none" w="med" len="med"/>
                      <a:tailEnd type="none" w="med" len="med"/>
                    </a:lnB>
                  </a:tcPr>
                </a:tc>
                <a:extLst>
                  <a:ext uri="{0D108BD9-81ED-4DB2-BD59-A6C34878D82A}">
                    <a16:rowId xmlns:a16="http://schemas.microsoft.com/office/drawing/2014/main" val="213588250"/>
                  </a:ext>
                </a:extLst>
              </a:tr>
              <a:tr h="1615675">
                <a:tc>
                  <a:txBody>
                    <a:bodyPr/>
                    <a:lstStyle/>
                    <a:p>
                      <a:pPr marL="269875" lvl="0" indent="0" algn="just" rtl="1">
                        <a:lnSpc>
                          <a:spcPct val="118000"/>
                        </a:lnSpc>
                        <a:spcAft>
                          <a:spcPts val="600"/>
                        </a:spcAft>
                        <a:buFont typeface="+mj-cs"/>
                        <a:buNone/>
                      </a:pPr>
                      <a:r>
                        <a:rPr lang="ar-EG" sz="1800" b="1" i="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ب- يركّز على تكافؤ الجنسَين، ويعمل على قياس مدى حرمان النساء من حقوق ملكية أو حيازة الأراضي الزراعية.</a:t>
                      </a:r>
                      <a:endParaRPr lang="en-US" sz="1400" b="1" i="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340" marR="0" marT="0" marB="0">
                    <a:lnL>
                      <a:noFill/>
                    </a:lnL>
                    <a:lnR>
                      <a:noFill/>
                    </a:lnR>
                    <a:lnT w="12700" cap="flat" cmpd="sng" algn="ctr">
                      <a:solidFill>
                        <a:srgbClr val="EF402B"/>
                      </a:solidFill>
                      <a:prstDash val="solid"/>
                      <a:round/>
                      <a:headEnd type="none" w="med" len="med"/>
                      <a:tailEnd type="none" w="med" len="med"/>
                    </a:lnT>
                    <a:lnB>
                      <a:noFill/>
                    </a:lnB>
                  </a:tcPr>
                </a:tc>
                <a:tc>
                  <a:txBody>
                    <a:bodyPr/>
                    <a:lstStyle/>
                    <a:p>
                      <a:pPr marL="0" lvl="0" indent="0" algn="just" rtl="1">
                        <a:lnSpc>
                          <a:spcPct val="118000"/>
                        </a:lnSpc>
                        <a:spcAft>
                          <a:spcPts val="600"/>
                        </a:spcAft>
                        <a:buFont typeface="+mj-cs"/>
                        <a:buNone/>
                      </a:pPr>
                      <a:r>
                        <a:rPr lang="ar-EG" sz="1800" b="1" i="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ب- ويتم حسابه بقسمة عدد النساء المزارعات </a:t>
                      </a:r>
                      <a:r>
                        <a:rPr lang="ar-EG" sz="1800" b="1" i="0" kern="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اللاتى</a:t>
                      </a:r>
                      <a:r>
                        <a:rPr lang="ar-EG" sz="1800" b="1" i="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يملكن حقوق ملكية أو حيازة الأراضي الزراعية على مجموع المزارعين الذي يملكون حقوق ملكية أو حيازة الأراضي الزراعية مضروباً في 100.</a:t>
                      </a:r>
                      <a:endParaRPr lang="en-US" sz="1400" b="1" i="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EF402B"/>
                      </a:solidFill>
                      <a:prstDash val="solid"/>
                      <a:round/>
                      <a:headEnd type="none" w="med" len="med"/>
                      <a:tailEnd type="none" w="med" len="med"/>
                    </a:lnT>
                    <a:lnB>
                      <a:noFill/>
                    </a:lnB>
                  </a:tcPr>
                </a:tc>
                <a:extLst>
                  <a:ext uri="{0D108BD9-81ED-4DB2-BD59-A6C34878D82A}">
                    <a16:rowId xmlns:a16="http://schemas.microsoft.com/office/drawing/2014/main" val="2625101630"/>
                  </a:ext>
                </a:extLst>
              </a:tr>
            </a:tbl>
          </a:graphicData>
        </a:graphic>
      </p:graphicFrame>
      <p:sp>
        <p:nvSpPr>
          <p:cNvPr id="3" name="Rectangle 1">
            <a:extLst>
              <a:ext uri="{FF2B5EF4-FFF2-40B4-BE49-F238E27FC236}">
                <a16:creationId xmlns:a16="http://schemas.microsoft.com/office/drawing/2014/main" id="{064D854E-5FF5-43BE-BF98-AE841298CA19}"/>
              </a:ext>
            </a:extLst>
          </p:cNvPr>
          <p:cNvSpPr>
            <a:spLocks noChangeArrowheads="1"/>
          </p:cNvSpPr>
          <p:nvPr/>
        </p:nvSpPr>
        <p:spPr bwMode="auto">
          <a:xfrm>
            <a:off x="1268911" y="5941344"/>
            <a:ext cx="1034173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altLang="en-US" sz="20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بلغـت نسـبـة السكـان الذكور الذيـن يتمتعـون بملكية حيازة زراعية (99%)، مقابل (1%) للإناث </a:t>
            </a:r>
          </a:p>
          <a:p>
            <a:pPr marL="0" marR="0" lvl="0" indent="0" algn="r" defTabSz="914400" rtl="1" eaLnBrk="0" fontAlgn="base" latinLnBrk="0" hangingPunct="0">
              <a:lnSpc>
                <a:spcPct val="100000"/>
              </a:lnSpc>
              <a:spcBef>
                <a:spcPct val="0"/>
              </a:spcBef>
              <a:spcAft>
                <a:spcPct val="0"/>
              </a:spcAft>
              <a:buClrTx/>
              <a:buSzTx/>
              <a:buFontTx/>
              <a:buNone/>
              <a:tabLst/>
            </a:pPr>
            <a:r>
              <a:rPr kumimoji="0" lang="ar-EG" altLang="en-US" sz="1400" b="1" i="0" u="none" strike="noStrike" cap="none" normalizeH="0" baseline="0" dirty="0">
                <a:ln>
                  <a:noFill/>
                </a:ln>
                <a:solidFill>
                  <a:srgbClr val="EF402B"/>
                </a:solidFill>
                <a:effectLst/>
                <a:latin typeface="Times New Roman" panose="02020603050405020304" pitchFamily="18" charset="0"/>
                <a:ea typeface="Al-Jazeera-Arabic-Bold" panose="01000500000000020006" pitchFamily="2" charset="-78"/>
                <a:cs typeface="Times New Roman" panose="02020603050405020304" pitchFamily="18" charset="0"/>
              </a:rPr>
              <a:t>المصدر: وزارة الزراعة، التعداد الزراعي 2010/2009</a:t>
            </a:r>
            <a:endParaRPr kumimoji="0" lang="ar-EG" altLang="en-US" sz="3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0204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EB7CD6-5898-4173-8234-3332093760C5}"/>
              </a:ext>
            </a:extLst>
          </p:cNvPr>
          <p:cNvSpPr txBox="1">
            <a:spLocks/>
          </p:cNvSpPr>
          <p:nvPr/>
        </p:nvSpPr>
        <p:spPr>
          <a:xfrm>
            <a:off x="837127" y="-347724"/>
            <a:ext cx="10708697" cy="706203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rtl="1">
              <a:lnSpc>
                <a:spcPct val="120000"/>
              </a:lnSpc>
            </a:pPr>
            <a:endParaRPr lang="ar-EG" sz="2000" b="1" u="sng" dirty="0"/>
          </a:p>
          <a:p>
            <a:pPr marL="342900" indent="-342900" algn="ctr" rtl="1">
              <a:lnSpc>
                <a:spcPct val="120000"/>
              </a:lnSpc>
            </a:pPr>
            <a:r>
              <a:rPr lang="ar-SA" b="1" kern="0" dirty="0">
                <a:solidFill>
                  <a:srgbClr val="A53010"/>
                </a:solidFill>
                <a:latin typeface="Arial"/>
                <a:ea typeface="+mn-ea"/>
                <a:cs typeface="Arial"/>
              </a:rPr>
              <a:t>تحديات</a:t>
            </a:r>
            <a:r>
              <a:rPr lang="ar-EG" b="1" kern="0" dirty="0">
                <a:solidFill>
                  <a:srgbClr val="A53010"/>
                </a:solidFill>
                <a:latin typeface="Arial"/>
                <a:ea typeface="+mn-ea"/>
                <a:cs typeface="Arial"/>
              </a:rPr>
              <a:t> رصد وإنتاج </a:t>
            </a:r>
            <a:r>
              <a:rPr lang="ar-SA" b="1" kern="0" dirty="0">
                <a:solidFill>
                  <a:srgbClr val="A53010"/>
                </a:solidFill>
                <a:latin typeface="Arial"/>
                <a:ea typeface="+mn-ea"/>
                <a:cs typeface="Arial"/>
              </a:rPr>
              <a:t>مؤشرات التنمية المستدامة</a:t>
            </a:r>
            <a:r>
              <a:rPr lang="ar-EG" b="1" kern="0" dirty="0">
                <a:solidFill>
                  <a:srgbClr val="A53010"/>
                </a:solidFill>
                <a:latin typeface="Arial"/>
                <a:ea typeface="+mn-ea"/>
                <a:cs typeface="Arial"/>
              </a:rPr>
              <a:t> 2030</a:t>
            </a:r>
          </a:p>
          <a:p>
            <a:pPr marL="342900" indent="-342900" algn="just" rtl="1">
              <a:lnSpc>
                <a:spcPct val="200000"/>
              </a:lnSpc>
              <a:buFont typeface="Wingdings" panose="05000000000000000000" pitchFamily="2" charset="2"/>
              <a:buChar char="q"/>
            </a:pPr>
            <a:r>
              <a:rPr lang="ar-SA" sz="2400" b="1" dirty="0">
                <a:solidFill>
                  <a:srgbClr val="000000">
                    <a:lumMod val="95000"/>
                    <a:lumOff val="5000"/>
                  </a:srgbClr>
                </a:solidFill>
                <a:latin typeface="Arial"/>
                <a:ea typeface="+mn-ea"/>
                <a:cs typeface="Arial"/>
              </a:rPr>
              <a:t>الحاجة إلى إدماج مصادر جديدة لسد الفجوة في البيانات اللازمة ومن بينها المسوح.</a:t>
            </a:r>
            <a:endParaRPr lang="en-US" sz="2400" b="1" dirty="0">
              <a:solidFill>
                <a:srgbClr val="000000">
                  <a:lumMod val="95000"/>
                  <a:lumOff val="5000"/>
                </a:srgbClr>
              </a:solidFill>
              <a:latin typeface="Arial"/>
              <a:ea typeface="+mn-ea"/>
              <a:cs typeface="Arial"/>
            </a:endParaRPr>
          </a:p>
          <a:p>
            <a:pPr marL="342900" indent="-342900" algn="just" rtl="1">
              <a:lnSpc>
                <a:spcPct val="200000"/>
              </a:lnSpc>
              <a:buFont typeface="Wingdings" panose="05000000000000000000" pitchFamily="2" charset="2"/>
              <a:buChar char="q"/>
            </a:pPr>
            <a:r>
              <a:rPr lang="ar-SA" sz="2400" b="1" dirty="0">
                <a:solidFill>
                  <a:srgbClr val="000000">
                    <a:lumMod val="95000"/>
                    <a:lumOff val="5000"/>
                  </a:srgbClr>
                </a:solidFill>
                <a:latin typeface="Arial"/>
                <a:ea typeface="+mn-ea"/>
                <a:cs typeface="Arial"/>
              </a:rPr>
              <a:t>نقص الدعم الفني لدمج بعض المؤشرات ضمن أدوات جمع البيانات المستخدمة. </a:t>
            </a:r>
            <a:endParaRPr lang="en-US" sz="2400" b="1" dirty="0">
              <a:solidFill>
                <a:srgbClr val="000000">
                  <a:lumMod val="95000"/>
                  <a:lumOff val="5000"/>
                </a:srgbClr>
              </a:solidFill>
              <a:latin typeface="Arial"/>
              <a:ea typeface="+mn-ea"/>
              <a:cs typeface="Arial"/>
            </a:endParaRPr>
          </a:p>
          <a:p>
            <a:pPr marL="342900" indent="-342900" algn="just" rtl="1">
              <a:lnSpc>
                <a:spcPct val="200000"/>
              </a:lnSpc>
              <a:buFont typeface="Wingdings" panose="05000000000000000000" pitchFamily="2" charset="2"/>
              <a:buChar char="q"/>
            </a:pPr>
            <a:r>
              <a:rPr lang="ar-SA" sz="2400" b="1" dirty="0">
                <a:solidFill>
                  <a:srgbClr val="000000">
                    <a:lumMod val="95000"/>
                    <a:lumOff val="5000"/>
                  </a:srgbClr>
                </a:solidFill>
                <a:latin typeface="Arial"/>
                <a:ea typeface="+mn-ea"/>
                <a:cs typeface="Arial"/>
              </a:rPr>
              <a:t>نقص الدعم الفني المتخصص لاستخدام النماذج والتقديرات الإحصائية لاحتساب إسقاطات أو التنبؤ بموقف بعض مؤشرات التنمية المستدامة عند الحاجة. </a:t>
            </a:r>
            <a:endParaRPr lang="en-US" sz="2400" b="1" dirty="0">
              <a:solidFill>
                <a:srgbClr val="000000">
                  <a:lumMod val="95000"/>
                  <a:lumOff val="5000"/>
                </a:srgbClr>
              </a:solidFill>
              <a:latin typeface="Arial"/>
              <a:ea typeface="+mn-ea"/>
              <a:cs typeface="Arial"/>
            </a:endParaRPr>
          </a:p>
          <a:p>
            <a:pPr marL="342900" indent="-342900" algn="just" rtl="1">
              <a:lnSpc>
                <a:spcPct val="200000"/>
              </a:lnSpc>
              <a:buFont typeface="Wingdings" panose="05000000000000000000" pitchFamily="2" charset="2"/>
              <a:buChar char="q"/>
            </a:pPr>
            <a:r>
              <a:rPr lang="ar-EG" sz="2400" b="1" dirty="0">
                <a:solidFill>
                  <a:srgbClr val="000000">
                    <a:lumMod val="95000"/>
                    <a:lumOff val="5000"/>
                  </a:srgbClr>
                </a:solidFill>
                <a:latin typeface="Arial"/>
                <a:ea typeface="+mn-ea"/>
                <a:cs typeface="Arial"/>
              </a:rPr>
              <a:t>ضعف إنتاج أو انتظام وشمول أو تفصيل بعض الإحصائيات ومنها المرتبط بالتنمية المستدامة</a:t>
            </a:r>
            <a:r>
              <a:rPr lang="ar-EG"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gn="just" rtl="1">
              <a:lnSpc>
                <a:spcPct val="200000"/>
              </a:lnSpc>
              <a:buFont typeface="Wingdings" panose="05000000000000000000" pitchFamily="2" charset="2"/>
              <a:buChar char="q"/>
            </a:pPr>
            <a:r>
              <a:rPr lang="ar-EG" sz="2400" b="1" dirty="0">
                <a:solidFill>
                  <a:srgbClr val="000000">
                    <a:lumMod val="95000"/>
                    <a:lumOff val="5000"/>
                  </a:srgbClr>
                </a:solidFill>
                <a:latin typeface="Arial"/>
                <a:ea typeface="+mn-ea"/>
                <a:cs typeface="Arial"/>
              </a:rPr>
              <a:t>دورية جمع البيانات بفارق زمني طويل تؤثر على إنتاج المؤشر والذي يتمثل في طول الفترة البينية لبعض مؤشرات التنمية المستدامة، مثل بيانات الإعاقة والتي يتم الحصول عليها من التعداد السكاني الذي يٌجرى كل عشر سنوات.</a:t>
            </a:r>
            <a:endParaRPr lang="en-US" sz="2400" b="1" dirty="0">
              <a:solidFill>
                <a:srgbClr val="000000">
                  <a:lumMod val="95000"/>
                  <a:lumOff val="5000"/>
                </a:srgbClr>
              </a:solidFill>
              <a:latin typeface="Arial"/>
              <a:ea typeface="+mn-ea"/>
              <a:cs typeface="Arial"/>
            </a:endParaRPr>
          </a:p>
          <a:p>
            <a:pPr algn="just" rtl="1">
              <a:lnSpc>
                <a:spcPct val="200000"/>
              </a:lnSpc>
            </a:pPr>
            <a:br>
              <a:rPr lang="en-US" sz="2400" b="1" dirty="0">
                <a:solidFill>
                  <a:srgbClr val="000000">
                    <a:lumMod val="95000"/>
                    <a:lumOff val="5000"/>
                  </a:srgbClr>
                </a:solidFill>
                <a:latin typeface="Arial"/>
                <a:ea typeface="+mn-ea"/>
                <a:cs typeface="Arial"/>
              </a:rPr>
            </a:br>
            <a:endParaRPr lang="en-US" sz="2400" b="1" dirty="0">
              <a:solidFill>
                <a:srgbClr val="000000">
                  <a:lumMod val="95000"/>
                  <a:lumOff val="5000"/>
                </a:srgbClr>
              </a:solidFill>
              <a:latin typeface="Arial"/>
              <a:ea typeface="+mn-ea"/>
              <a:cs typeface="Arial"/>
            </a:endParaRPr>
          </a:p>
        </p:txBody>
      </p:sp>
    </p:spTree>
    <p:extLst>
      <p:ext uri="{BB962C8B-B14F-4D97-AF65-F5344CB8AC3E}">
        <p14:creationId xmlns:p14="http://schemas.microsoft.com/office/powerpoint/2010/main" val="3496104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39" descr="خلفية"/>
          <p:cNvPicPr>
            <a:picLocks noChangeAspect="1" noChangeArrowheads="1"/>
          </p:cNvPicPr>
          <p:nvPr/>
        </p:nvPicPr>
        <p:blipFill>
          <a:blip r:embed="rId2" cstate="print">
            <a:extLst>
              <a:ext uri="{28A0092B-C50C-407E-A947-70E740481C1C}">
                <a14:useLocalDpi xmlns:a14="http://schemas.microsoft.com/office/drawing/2010/main" val="0"/>
              </a:ext>
            </a:extLst>
          </a:blip>
          <a:srcRect t="92709" r="57031"/>
          <a:stretch>
            <a:fillRect/>
          </a:stretch>
        </p:blipFill>
        <p:spPr bwMode="auto">
          <a:xfrm>
            <a:off x="3215681" y="6232525"/>
            <a:ext cx="2239269"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7.jpg"/>
          <p:cNvPicPr>
            <a:picLocks noChangeAspect="1"/>
          </p:cNvPicPr>
          <p:nvPr/>
        </p:nvPicPr>
        <p:blipFill>
          <a:blip r:embed="rId3" cstate="print"/>
          <a:srcRect b="1725"/>
          <a:stretch>
            <a:fillRect/>
          </a:stretch>
        </p:blipFill>
        <p:spPr>
          <a:xfrm>
            <a:off x="3863752" y="1139858"/>
            <a:ext cx="4649544" cy="4356323"/>
          </a:xfrm>
          <a:prstGeom prst="ellipse">
            <a:avLst/>
          </a:prstGeom>
          <a:ln>
            <a:noFill/>
          </a:ln>
          <a:effectLst>
            <a:softEdge rad="112500"/>
          </a:effectLst>
        </p:spPr>
      </p:pic>
      <p:sp>
        <p:nvSpPr>
          <p:cNvPr id="2" name="Slide Number Placeholder 1"/>
          <p:cNvSpPr>
            <a:spLocks noGrp="1"/>
          </p:cNvSpPr>
          <p:nvPr>
            <p:ph type="sldNum" sz="quarter" idx="12"/>
          </p:nvPr>
        </p:nvSpPr>
        <p:spPr/>
        <p:txBody>
          <a:bodyPr/>
          <a:lstStyle/>
          <a:p>
            <a:pPr defTabSz="914400">
              <a:defRPr/>
            </a:pPr>
            <a:fld id="{ABFDF2B7-09D7-44DE-B126-286B63D9CB54}" type="slidenum">
              <a:rPr lang="ar-SA">
                <a:solidFill>
                  <a:srgbClr val="000000"/>
                </a:solidFill>
              </a:rPr>
              <a:pPr defTabSz="914400">
                <a:defRPr/>
              </a:pPr>
              <a:t>27</a:t>
            </a:fld>
            <a:endParaRPr lang="en-US" dirty="0">
              <a:solidFill>
                <a:srgbClr val="000000"/>
              </a:solidFill>
            </a:endParaRPr>
          </a:p>
        </p:txBody>
      </p:sp>
    </p:spTree>
    <p:extLst>
      <p:ext uri="{BB962C8B-B14F-4D97-AF65-F5344CB8AC3E}">
        <p14:creationId xmlns:p14="http://schemas.microsoft.com/office/powerpoint/2010/main" val="38733737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9245A9-853E-4A8F-B390-AD9887706FB6}"/>
              </a:ext>
            </a:extLst>
          </p:cNvPr>
          <p:cNvSpPr>
            <a:spLocks noGrp="1"/>
          </p:cNvSpPr>
          <p:nvPr>
            <p:ph type="title"/>
          </p:nvPr>
        </p:nvSpPr>
        <p:spPr>
          <a:xfrm>
            <a:off x="1809154" y="2361470"/>
            <a:ext cx="8911687" cy="1674954"/>
          </a:xfrm>
        </p:spPr>
        <p:txBody>
          <a:bodyPr>
            <a:normAutofit fontScale="90000"/>
          </a:bodyPr>
          <a:lstStyle/>
          <a:p>
            <a:pPr lvl="0" algn="ctr" defTabSz="914400" rtl="1">
              <a:lnSpc>
                <a:spcPct val="90000"/>
              </a:lnSpc>
              <a:defRPr/>
            </a:pPr>
            <a:r>
              <a:rPr lang="ar-EG" sz="4000" dirty="0">
                <a:solidFill>
                  <a:schemeClr val="accent1"/>
                </a:solidFill>
                <a:effectLst>
                  <a:outerShdw blurRad="38100" dist="38100" dir="2700000" algn="tl">
                    <a:srgbClr val="C0C0C0"/>
                  </a:outerShdw>
                </a:effectLst>
                <a:latin typeface="Calibri"/>
                <a:cs typeface="Sultan bold" pitchFamily="2" charset="-78"/>
              </a:rPr>
              <a:t>إعداد خريطة الفقر باستخدام نتائج بيانات</a:t>
            </a:r>
            <a:br>
              <a:rPr lang="ar-EG" sz="4000" dirty="0">
                <a:solidFill>
                  <a:schemeClr val="accent1"/>
                </a:solidFill>
                <a:effectLst>
                  <a:outerShdw blurRad="38100" dist="38100" dir="2700000" algn="tl">
                    <a:srgbClr val="C0C0C0"/>
                  </a:outerShdw>
                </a:effectLst>
                <a:latin typeface="Calibri"/>
                <a:cs typeface="Sultan bold" pitchFamily="2" charset="-78"/>
              </a:rPr>
            </a:br>
            <a:r>
              <a:rPr lang="ar-EG" sz="4000" dirty="0">
                <a:solidFill>
                  <a:schemeClr val="accent1"/>
                </a:solidFill>
                <a:effectLst>
                  <a:outerShdw blurRad="38100" dist="38100" dir="2700000" algn="tl">
                    <a:srgbClr val="C0C0C0"/>
                  </a:outerShdw>
                </a:effectLst>
                <a:latin typeface="Calibri"/>
                <a:cs typeface="Sultan bold" pitchFamily="2" charset="-78"/>
              </a:rPr>
              <a:t> بحث الدخل والإنفاق والاستهلاك 2018/2017</a:t>
            </a:r>
            <a:br>
              <a:rPr lang="ar-EG" sz="4000" dirty="0">
                <a:solidFill>
                  <a:schemeClr val="accent1"/>
                </a:solidFill>
                <a:effectLst>
                  <a:outerShdw blurRad="38100" dist="38100" dir="2700000" algn="tl">
                    <a:srgbClr val="C0C0C0"/>
                  </a:outerShdw>
                </a:effectLst>
                <a:latin typeface="Calibri"/>
                <a:cs typeface="Sultan bold" pitchFamily="2" charset="-78"/>
              </a:rPr>
            </a:br>
            <a:r>
              <a:rPr lang="ar-EG" sz="4000" dirty="0">
                <a:solidFill>
                  <a:schemeClr val="accent1"/>
                </a:solidFill>
                <a:effectLst>
                  <a:outerShdw blurRad="38100" dist="38100" dir="2700000" algn="tl">
                    <a:srgbClr val="C0C0C0"/>
                  </a:outerShdw>
                </a:effectLst>
                <a:latin typeface="Calibri"/>
                <a:cs typeface="Sultan bold" pitchFamily="2" charset="-78"/>
              </a:rPr>
              <a:t>وبيانات تعداد السكان والإسكان والمنشأت  2017</a:t>
            </a:r>
            <a:br>
              <a:rPr lang="ar-EG" dirty="0">
                <a:solidFill>
                  <a:prstClr val="black"/>
                </a:solidFill>
                <a:effectLst>
                  <a:outerShdw blurRad="38100" dist="38100" dir="2700000" algn="tl">
                    <a:srgbClr val="C0C0C0"/>
                  </a:outerShdw>
                </a:effectLst>
                <a:latin typeface="Calibri"/>
                <a:cs typeface="Sultan bold" pitchFamily="2" charset="-78"/>
              </a:rPr>
            </a:br>
            <a:endParaRPr lang="en-US" dirty="0"/>
          </a:p>
        </p:txBody>
      </p:sp>
    </p:spTree>
    <p:extLst>
      <p:ext uri="{BB962C8B-B14F-4D97-AF65-F5344CB8AC3E}">
        <p14:creationId xmlns:p14="http://schemas.microsoft.com/office/powerpoint/2010/main" val="638839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2E5931-04F5-4475-9CCD-44C369C2CEEA}"/>
              </a:ext>
            </a:extLst>
          </p:cNvPr>
          <p:cNvSpPr txBox="1">
            <a:spLocks noChangeArrowheads="1"/>
          </p:cNvSpPr>
          <p:nvPr/>
        </p:nvSpPr>
        <p:spPr>
          <a:xfrm>
            <a:off x="2743166" y="254227"/>
            <a:ext cx="6705667" cy="850900"/>
          </a:xfrm>
          <a:prstGeom prst="rect">
            <a:avLst/>
          </a:prstGeom>
          <a:extLst>
            <a:ext uri="{91240B29-F687-4F45-9708-019B960494DF}">
              <a14:hiddenLine xmlns:a14="http://schemas.microsoft.com/office/drawing/2010/main" w="57150" cmpd="thinThick">
                <a:solidFill>
                  <a:srgbClr val="000000"/>
                </a:solidFill>
                <a:miter lim="800000"/>
                <a:headEnd/>
                <a:tailEnd/>
              </a14:hiddenLine>
            </a:ext>
          </a:extLst>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EG" altLang="en-US" b="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مصادر البيانات لإعداد خريطة الفقر في مصر</a:t>
            </a:r>
            <a:endParaRPr lang="en-US" altLang="en-US" b="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7" name="Rectangle 3">
            <a:extLst>
              <a:ext uri="{FF2B5EF4-FFF2-40B4-BE49-F238E27FC236}">
                <a16:creationId xmlns:a16="http://schemas.microsoft.com/office/drawing/2014/main" id="{3CF9FCD4-D4AC-48F9-8A3A-14F7EB1A19EA}"/>
              </a:ext>
            </a:extLst>
          </p:cNvPr>
          <p:cNvSpPr txBox="1">
            <a:spLocks noChangeArrowheads="1"/>
          </p:cNvSpPr>
          <p:nvPr/>
        </p:nvSpPr>
        <p:spPr bwMode="auto">
          <a:xfrm>
            <a:off x="1698171" y="1105126"/>
            <a:ext cx="10058399" cy="5752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1"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ar-EG" sz="28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rPr>
              <a:t>المصدر الرئيسي للحصول على معلومات حول الاستهلاك أو الإنفاق الأسرى هو "مسح الدخل والإنفاق والاستهلاك". </a:t>
            </a:r>
          </a:p>
          <a:p>
            <a:pPr marL="342900" marR="0" lvl="0" indent="-342900" algn="just" defTabSz="914400" rtl="1"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ar-EG" sz="28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rPr>
              <a:t>نظراً لأن بيانات مسح الدخل والإنفاق تستخلص من عينة من الأسر، فأنها تعطي فقط تقديرات للرفاهة على مستوى المحافظات فقط، وليس  على المستويات الأكثر تفصيلاً.</a:t>
            </a:r>
          </a:p>
          <a:p>
            <a:pPr marL="342900" marR="0" lvl="0" indent="-342900" algn="just" defTabSz="914400" rtl="1"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ar-EG" sz="28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rPr>
              <a:t>أما التعداد الذي  يمكنه أن يمنح بيانات شاملة و أكثر تفصيلا على مستوى القرية،  و لكن لا يتضمن أية معلومات حول الاستهلاك أو الإنفاق. </a:t>
            </a:r>
          </a:p>
          <a:p>
            <a:pPr algn="just" defTabSz="914400" rtl="1" eaLnBrk="1" hangingPunct="1">
              <a:defRPr/>
            </a:pPr>
            <a:r>
              <a:rPr lang="ar-EG" sz="2800" b="1" dirty="0">
                <a:solidFill>
                  <a:sysClr val="windowText" lastClr="000000"/>
                </a:solidFill>
                <a:latin typeface="Calibri"/>
                <a:cs typeface="Times New Roman" panose="02020603050405020304" pitchFamily="18" charset="0"/>
              </a:rPr>
              <a:t>تعتمد هذه الخريطة على تحليل بيانات بحث الدخل والإنفاق للحصول على نموذج  يمكن استخدامه في تقدير المستوى</a:t>
            </a:r>
            <a:r>
              <a:rPr lang="en-US" sz="2800" b="1" dirty="0">
                <a:solidFill>
                  <a:sysClr val="windowText" lastClr="000000"/>
                </a:solidFill>
                <a:latin typeface="Calibri"/>
                <a:cs typeface="Times New Roman" panose="02020603050405020304" pitchFamily="18" charset="0"/>
              </a:rPr>
              <a:t> </a:t>
            </a:r>
            <a:r>
              <a:rPr lang="ar-EG" sz="2800" b="1" dirty="0">
                <a:solidFill>
                  <a:sysClr val="windowText" lastClr="000000"/>
                </a:solidFill>
                <a:latin typeface="Calibri"/>
                <a:cs typeface="Times New Roman" panose="02020603050405020304" pitchFamily="18" charset="0"/>
              </a:rPr>
              <a:t>المعيشي للأسرة ويتم تطبيق هذا النموذج</a:t>
            </a:r>
            <a:r>
              <a:rPr lang="en-US" sz="2800" b="1" dirty="0">
                <a:solidFill>
                  <a:sysClr val="windowText" lastClr="000000"/>
                </a:solidFill>
                <a:latin typeface="Calibri"/>
                <a:cs typeface="Times New Roman" panose="02020603050405020304" pitchFamily="18" charset="0"/>
              </a:rPr>
              <a:t> </a:t>
            </a:r>
            <a:r>
              <a:rPr lang="ar-EG" sz="2800" b="1" dirty="0">
                <a:solidFill>
                  <a:sysClr val="windowText" lastClr="000000"/>
                </a:solidFill>
                <a:latin typeface="Calibri"/>
                <a:cs typeface="Times New Roman" panose="02020603050405020304" pitchFamily="18" charset="0"/>
              </a:rPr>
              <a:t>على البيانات الفردية من واقع بيانات التعداد الأخير وبالتالي </a:t>
            </a:r>
            <a:r>
              <a:rPr lang="ar-SA" sz="2800" b="1" dirty="0">
                <a:solidFill>
                  <a:sysClr val="windowText" lastClr="000000"/>
                </a:solidFill>
                <a:latin typeface="Calibri"/>
                <a:cs typeface="Times New Roman" panose="02020603050405020304" pitchFamily="18" charset="0"/>
              </a:rPr>
              <a:t>الاستفادة من عناصر القوة المتوفرة في كل منهما</a:t>
            </a:r>
            <a:r>
              <a:rPr lang="ar-EG" sz="2800" b="1" dirty="0">
                <a:solidFill>
                  <a:sysClr val="windowText" lastClr="000000"/>
                </a:solidFill>
                <a:latin typeface="Calibri"/>
                <a:cs typeface="Times New Roman" panose="02020603050405020304" pitchFamily="18" charset="0"/>
              </a:rPr>
              <a:t>.</a:t>
            </a:r>
            <a:endParaRPr lang="en-US" sz="2800" b="1" dirty="0">
              <a:solidFill>
                <a:sysClr val="windowText" lastClr="000000"/>
              </a:solidFill>
              <a:latin typeface="Calibri"/>
              <a:cs typeface="Times New Roman" panose="02020603050405020304" pitchFamily="18" charset="0"/>
            </a:endParaRPr>
          </a:p>
          <a:p>
            <a:pPr marL="342900" marR="0" lvl="0" indent="-342900" algn="just" defTabSz="914400" rtl="1"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ar-EG" sz="2800" b="1" i="0" u="none" strike="noStrike" kern="1200" cap="none" spc="0" normalizeH="0" baseline="0" noProof="0" dirty="0">
              <a:ln>
                <a:noFill/>
              </a:ln>
              <a:solidFill>
                <a:sysClr val="windowText" lastClr="000000"/>
              </a:solidFill>
              <a:effectLst/>
              <a:uLnTx/>
              <a:uFillTx/>
              <a:latin typeface="Calibri"/>
              <a:ea typeface="+mn-ea"/>
              <a:cs typeface="Times New Roman" panose="02020603050405020304" pitchFamily="18" charset="0"/>
            </a:endParaRPr>
          </a:p>
          <a:p>
            <a:pPr marL="342900" marR="0" lvl="0" indent="-342900" algn="just" defTabSz="914400" rtl="1"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ar-SA" sz="2800" b="1" i="0" u="none" strike="noStrike" kern="1200" cap="none" spc="0" normalizeH="0" baseline="0" noProof="0" dirty="0">
              <a:ln>
                <a:noFill/>
              </a:ln>
              <a:solidFill>
                <a:sysClr val="windowText" lastClr="000000"/>
              </a:solidFill>
              <a:effectLst/>
              <a:uLnTx/>
              <a:uFillTx/>
              <a:latin typeface="Calibri"/>
              <a:ea typeface="+mn-ea"/>
              <a:cs typeface="Times New Roman" panose="02020603050405020304" pitchFamily="18" charset="0"/>
            </a:endParaRPr>
          </a:p>
          <a:p>
            <a:pPr marL="342900" marR="0" lvl="0" indent="-342900" algn="just" defTabSz="914400" rtl="1"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ar-SA" sz="2800" b="1" i="0" u="none" strike="noStrike" kern="1200" cap="none" spc="0" normalizeH="0" baseline="0" noProof="0" dirty="0">
              <a:ln>
                <a:noFill/>
              </a:ln>
              <a:solidFill>
                <a:sysClr val="window" lastClr="FFFFFF"/>
              </a:solidFill>
              <a:effectLst/>
              <a:uLnTx/>
              <a:uFillTx/>
              <a:latin typeface="Calibri"/>
              <a:ea typeface="+mn-ea"/>
              <a:cs typeface="Times New Roman" panose="02020603050405020304" pitchFamily="18" charset="0"/>
            </a:endParaRPr>
          </a:p>
          <a:p>
            <a:pPr marL="342900" marR="0" lvl="0" indent="-342900" algn="just" defTabSz="914400" rtl="1"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ar-SA" sz="2800" b="1" i="0" u="none" strike="noStrike" kern="1200" cap="none" spc="0" normalizeH="0" baseline="0" noProof="0" dirty="0">
              <a:ln>
                <a:noFill/>
              </a:ln>
              <a:solidFill>
                <a:sysClr val="window" lastClr="FFFFFF"/>
              </a:solidFill>
              <a:effectLst/>
              <a:uLnTx/>
              <a:uFillTx/>
              <a:latin typeface="Calibri"/>
              <a:ea typeface="+mn-ea"/>
              <a:cs typeface="Times New Roman" panose="02020603050405020304" pitchFamily="18" charset="0"/>
            </a:endParaRPr>
          </a:p>
          <a:p>
            <a:pPr marL="342900" marR="0" lvl="0" indent="-342900" algn="just" defTabSz="914400" rtl="1"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611076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2E5931-04F5-4475-9CCD-44C369C2CEEA}"/>
              </a:ext>
            </a:extLst>
          </p:cNvPr>
          <p:cNvSpPr txBox="1">
            <a:spLocks noChangeArrowheads="1"/>
          </p:cNvSpPr>
          <p:nvPr/>
        </p:nvSpPr>
        <p:spPr>
          <a:xfrm>
            <a:off x="2743166" y="254227"/>
            <a:ext cx="6705667" cy="850900"/>
          </a:xfrm>
          <a:prstGeom prst="rect">
            <a:avLst/>
          </a:prstGeom>
          <a:extLst>
            <a:ext uri="{91240B29-F687-4F45-9708-019B960494DF}">
              <a14:hiddenLine xmlns:a14="http://schemas.microsoft.com/office/drawing/2010/main" w="57150" cmpd="thinThick">
                <a:solidFill>
                  <a:srgbClr val="000000"/>
                </a:solidFill>
                <a:miter lim="800000"/>
                <a:headEnd/>
                <a:tailEnd/>
              </a14:hiddenLine>
            </a:ext>
          </a:extLst>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ar-EG"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anose="020B0604020202020204" pitchFamily="34" charset="-128"/>
                <a:cs typeface="Times New Roman" panose="02020603050405020304" pitchFamily="18" charset="0"/>
              </a:rPr>
              <a:t>مصادر البيانات لإعداد خريطة الفقر في مصر </a:t>
            </a:r>
            <a:r>
              <a:rPr kumimoji="0" lang="ar-EG"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anose="020B0604020202020204" pitchFamily="34" charset="-128"/>
                <a:cs typeface="Times New Roman" panose="02020603050405020304" pitchFamily="18" charset="0"/>
              </a:rPr>
              <a:t>تابع</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6" name="Rounded Rectangle 9">
            <a:extLst>
              <a:ext uri="{FF2B5EF4-FFF2-40B4-BE49-F238E27FC236}">
                <a16:creationId xmlns:a16="http://schemas.microsoft.com/office/drawing/2014/main" id="{430A9186-5429-481A-9E85-155037DE8ABA}"/>
              </a:ext>
            </a:extLst>
          </p:cNvPr>
          <p:cNvSpPr/>
          <p:nvPr/>
        </p:nvSpPr>
        <p:spPr bwMode="auto">
          <a:xfrm>
            <a:off x="4310742" y="1248869"/>
            <a:ext cx="7463246" cy="646986"/>
          </a:xfrm>
          <a:prstGeom prst="roundRect">
            <a:avLst/>
          </a:prstGeom>
          <a:solidFill>
            <a:schemeClr val="bg1"/>
          </a:solidFill>
          <a:ln>
            <a:headEnd type="none" w="med" len="med"/>
            <a:tailEnd type="none" w="med" len="med"/>
          </a:ln>
          <a:scene3d>
            <a:camera prst="orthographicFront">
              <a:rot lat="0" lon="0" rev="0"/>
            </a:camera>
            <a:lightRig rig="chilly" dir="t"/>
          </a:scene3d>
          <a:sp3d prstMaterial="metal">
            <a:bevelT w="63500" h="25400"/>
          </a:sp3d>
        </p:spPr>
        <p:style>
          <a:lnRef idx="0">
            <a:schemeClr val="accent1"/>
          </a:lnRef>
          <a:fillRef idx="3">
            <a:schemeClr val="accent1"/>
          </a:fillRef>
          <a:effectRef idx="3">
            <a:schemeClr val="accent1"/>
          </a:effectRef>
          <a:fontRef idx="minor">
            <a:schemeClr val="lt1"/>
          </a:fontRef>
        </p:style>
        <p:txBody>
          <a:bodyPr wrap="square" lIns="72000" rIns="72000" rtlCol="1">
            <a:spAutoFit/>
          </a:bodyPr>
          <a:lstStyle/>
          <a:p>
            <a:pPr marL="0" marR="0" lvl="0" indent="0" algn="justLow" defTabSz="914400" rtl="1" eaLnBrk="1" fontAlgn="base" latinLnBrk="0" hangingPunct="1">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333399"/>
                </a:solidFill>
                <a:effectLst/>
                <a:uLnTx/>
                <a:uFillTx/>
                <a:latin typeface="Arial"/>
                <a:ea typeface="+mn-ea"/>
                <a:cs typeface="Sultan bold" pitchFamily="2" charset="-78"/>
              </a:rPr>
              <a:t>الاعتبارات التي يتم مراعاتها عند تحديد الأسر الفقيرة:</a:t>
            </a:r>
            <a:endParaRPr kumimoji="0" lang="en-US" sz="3200" b="1" i="0" u="none" strike="noStrike" kern="1200" cap="none" spc="0" normalizeH="0" baseline="0" noProof="0" dirty="0">
              <a:ln>
                <a:noFill/>
              </a:ln>
              <a:solidFill>
                <a:srgbClr val="333399"/>
              </a:solidFill>
              <a:effectLst/>
              <a:uLnTx/>
              <a:uFillTx/>
              <a:latin typeface="Arial"/>
              <a:ea typeface="+mn-ea"/>
              <a:cs typeface="Sultan bold" pitchFamily="2" charset="-78"/>
            </a:endParaRPr>
          </a:p>
        </p:txBody>
      </p:sp>
      <p:sp>
        <p:nvSpPr>
          <p:cNvPr id="9" name="Rectangle 8">
            <a:extLst>
              <a:ext uri="{FF2B5EF4-FFF2-40B4-BE49-F238E27FC236}">
                <a16:creationId xmlns:a16="http://schemas.microsoft.com/office/drawing/2014/main" id="{8ADE5BAB-3814-49E4-8F1A-FB5D8777A718}"/>
              </a:ext>
            </a:extLst>
          </p:cNvPr>
          <p:cNvSpPr/>
          <p:nvPr/>
        </p:nvSpPr>
        <p:spPr>
          <a:xfrm>
            <a:off x="1045029" y="2193475"/>
            <a:ext cx="10728959" cy="954107"/>
          </a:xfrm>
          <a:prstGeom prst="rect">
            <a:avLst/>
          </a:prstGeom>
        </p:spPr>
        <p:txBody>
          <a:bodyPr wrap="square">
            <a:spAutoFit/>
          </a:bodyPr>
          <a:lstStyle/>
          <a:p>
            <a:pPr marL="354013" lvl="0" indent="-354013" algn="justLow" defTabSz="914400" rtl="1">
              <a:defRPr/>
            </a:pPr>
            <a:r>
              <a:rPr lang="ar-EG" sz="2800" b="1" dirty="0">
                <a:latin typeface="Times New Roman" panose="02020603050405020304" pitchFamily="18" charset="0"/>
                <a:cs typeface="Times New Roman" panose="02020603050405020304" pitchFamily="18" charset="0"/>
              </a:rPr>
              <a:t>1- تم أخذ إنفاق الأسرة كمعيار في تحديد مستوى المعيشة حيث يتسم بالثبات النسبي .. أما الدخل فهو عرضة للتقلب وأيضا لإحجام بعض الأسر عن الإدلاء ببيانات الدخل كاملة.</a:t>
            </a:r>
          </a:p>
        </p:txBody>
      </p:sp>
      <p:sp>
        <p:nvSpPr>
          <p:cNvPr id="10" name="Rectangle 9">
            <a:extLst>
              <a:ext uri="{FF2B5EF4-FFF2-40B4-BE49-F238E27FC236}">
                <a16:creationId xmlns:a16="http://schemas.microsoft.com/office/drawing/2014/main" id="{02FCD362-A820-4751-B757-BF37418E37E6}"/>
              </a:ext>
            </a:extLst>
          </p:cNvPr>
          <p:cNvSpPr/>
          <p:nvPr/>
        </p:nvSpPr>
        <p:spPr>
          <a:xfrm>
            <a:off x="1045029" y="3429000"/>
            <a:ext cx="10728959" cy="2246769"/>
          </a:xfrm>
          <a:prstGeom prst="rect">
            <a:avLst/>
          </a:prstGeom>
        </p:spPr>
        <p:txBody>
          <a:bodyPr wrap="square">
            <a:spAutoFit/>
          </a:bodyPr>
          <a:lstStyle/>
          <a:p>
            <a:pPr marL="354013" lvl="0" indent="-354013" algn="justLow" rtl="1">
              <a:defRPr/>
            </a:pPr>
            <a:r>
              <a:rPr lang="ar-EG" sz="2800" b="1" dirty="0">
                <a:solidFill>
                  <a:srgbClr val="000000"/>
                </a:solidFill>
                <a:latin typeface="Times New Roman" panose="02020603050405020304" pitchFamily="18" charset="0"/>
                <a:cs typeface="Times New Roman" panose="02020603050405020304" pitchFamily="18" charset="0"/>
              </a:rPr>
              <a:t>2</a:t>
            </a:r>
            <a:r>
              <a:rPr lang="ar-EG" sz="2800" b="1" dirty="0">
                <a:solidFill>
                  <a:srgbClr val="000000"/>
                </a:solidFill>
                <a:latin typeface="Calibri"/>
                <a:cs typeface="Times New Roman" panose="02020603050405020304" pitchFamily="18" charset="0"/>
              </a:rPr>
              <a:t>- تم الأخذ بمفهوم الفقر بمعناه الشامل وليس الفقر المادي فقط باعتبار محدود الدخل هو الذى يعيش في مستوى معيشة منخفض بالمعنى الشامل أي الذى يعانى من </a:t>
            </a:r>
            <a:r>
              <a:rPr lang="ar-SA" sz="2800" b="1" dirty="0">
                <a:solidFill>
                  <a:srgbClr val="000000"/>
                </a:solidFill>
                <a:latin typeface="Calibri"/>
                <a:cs typeface="Times New Roman" panose="02020603050405020304" pitchFamily="18" charset="0"/>
              </a:rPr>
              <a:t>عدم كفاية التغذية</a:t>
            </a:r>
            <a:r>
              <a:rPr lang="ar-EG" sz="2800" b="1" dirty="0">
                <a:solidFill>
                  <a:srgbClr val="000000"/>
                </a:solidFill>
                <a:latin typeface="Calibri"/>
                <a:cs typeface="Times New Roman" panose="02020603050405020304" pitchFamily="18" charset="0"/>
              </a:rPr>
              <a:t> ، </a:t>
            </a:r>
            <a:r>
              <a:rPr lang="ar-SA" sz="2800" b="1" dirty="0">
                <a:solidFill>
                  <a:srgbClr val="000000"/>
                </a:solidFill>
                <a:latin typeface="Calibri"/>
                <a:cs typeface="Times New Roman" panose="02020603050405020304" pitchFamily="18" charset="0"/>
              </a:rPr>
              <a:t>ضعف الحالة </a:t>
            </a:r>
            <a:r>
              <a:rPr lang="ar-EG" sz="2800" b="1" dirty="0">
                <a:solidFill>
                  <a:srgbClr val="000000"/>
                </a:solidFill>
                <a:latin typeface="Calibri"/>
                <a:cs typeface="Times New Roman" panose="02020603050405020304" pitchFamily="18" charset="0"/>
              </a:rPr>
              <a:t>الص</a:t>
            </a:r>
            <a:r>
              <a:rPr lang="ar-SA" sz="2800" b="1" dirty="0">
                <a:solidFill>
                  <a:srgbClr val="000000"/>
                </a:solidFill>
                <a:latin typeface="Calibri"/>
                <a:cs typeface="Times New Roman" panose="02020603050405020304" pitchFamily="18" charset="0"/>
              </a:rPr>
              <a:t>حية</a:t>
            </a:r>
            <a:r>
              <a:rPr lang="ar-EG" sz="2800" b="1" dirty="0">
                <a:solidFill>
                  <a:srgbClr val="000000"/>
                </a:solidFill>
                <a:latin typeface="Calibri"/>
                <a:cs typeface="Times New Roman" panose="02020603050405020304" pitchFamily="18" charset="0"/>
              </a:rPr>
              <a:t> ، محدودية فرص التعليم</a:t>
            </a:r>
            <a:r>
              <a:rPr lang="ar-SA" sz="2800" b="1" dirty="0">
                <a:solidFill>
                  <a:srgbClr val="000000"/>
                </a:solidFill>
                <a:latin typeface="Calibri"/>
                <a:cs typeface="Times New Roman" panose="02020603050405020304" pitchFamily="18" charset="0"/>
              </a:rPr>
              <a:t> </a:t>
            </a:r>
            <a:r>
              <a:rPr lang="ar-EG" sz="2800" b="1" dirty="0">
                <a:solidFill>
                  <a:srgbClr val="000000"/>
                </a:solidFill>
                <a:latin typeface="Calibri"/>
                <a:cs typeface="Times New Roman" panose="02020603050405020304" pitchFamily="18" charset="0"/>
              </a:rPr>
              <a:t>, </a:t>
            </a:r>
            <a:r>
              <a:rPr lang="ar-SA" sz="2800" b="1" dirty="0">
                <a:solidFill>
                  <a:srgbClr val="000000"/>
                </a:solidFill>
                <a:latin typeface="Calibri"/>
                <a:cs typeface="Times New Roman" panose="02020603050405020304" pitchFamily="18" charset="0"/>
              </a:rPr>
              <a:t>عدم القدرة على العثور على عمل</a:t>
            </a:r>
            <a:r>
              <a:rPr lang="ar-EG" sz="2800" b="1" dirty="0">
                <a:solidFill>
                  <a:srgbClr val="000000"/>
                </a:solidFill>
                <a:latin typeface="Calibri"/>
                <a:cs typeface="Times New Roman" panose="02020603050405020304" pitchFamily="18" charset="0"/>
              </a:rPr>
              <a:t> مجزى ، عدم توفر بعض خدمات </a:t>
            </a:r>
            <a:r>
              <a:rPr lang="ar-SA" sz="2800" b="1" dirty="0">
                <a:solidFill>
                  <a:srgbClr val="000000"/>
                </a:solidFill>
                <a:latin typeface="Calibri"/>
                <a:cs typeface="Times New Roman" panose="02020603050405020304" pitchFamily="18" charset="0"/>
              </a:rPr>
              <a:t>الطرق </a:t>
            </a:r>
            <a:r>
              <a:rPr lang="ar-EG" sz="2800" b="1" dirty="0">
                <a:solidFill>
                  <a:srgbClr val="000000"/>
                </a:solidFill>
                <a:latin typeface="Calibri"/>
                <a:cs typeface="Times New Roman" panose="02020603050405020304" pitchFamily="18" charset="0"/>
              </a:rPr>
              <a:t>وا</a:t>
            </a:r>
            <a:r>
              <a:rPr lang="ar-SA" sz="2800" b="1" dirty="0">
                <a:solidFill>
                  <a:srgbClr val="000000"/>
                </a:solidFill>
                <a:latin typeface="Calibri"/>
                <a:cs typeface="Times New Roman" panose="02020603050405020304" pitchFamily="18" charset="0"/>
              </a:rPr>
              <a:t>لكهرباء والأسواق</a:t>
            </a:r>
            <a:r>
              <a:rPr lang="ar-EG" sz="2800" b="1" dirty="0">
                <a:solidFill>
                  <a:srgbClr val="000000"/>
                </a:solidFill>
                <a:latin typeface="Calibri"/>
                <a:cs typeface="Times New Roman" panose="02020603050405020304" pitchFamily="18" charset="0"/>
              </a:rPr>
              <a:t> في مكان الإقامة (بإضافة كل خصائص الاسر والظروف السكنية والخدمات الموجودة من تعداد2017).</a:t>
            </a:r>
            <a:endParaRPr lang="en-US" sz="2800" b="1" dirty="0">
              <a:solidFill>
                <a:srgbClr val="000000"/>
              </a:solidFill>
              <a:latin typeface="Calibri"/>
              <a:cs typeface="Times New Roman" panose="02020603050405020304" pitchFamily="18" charset="0"/>
            </a:endParaRPr>
          </a:p>
        </p:txBody>
      </p:sp>
    </p:spTree>
    <p:extLst>
      <p:ext uri="{BB962C8B-B14F-4D97-AF65-F5344CB8AC3E}">
        <p14:creationId xmlns:p14="http://schemas.microsoft.com/office/powerpoint/2010/main" val="3322388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2E5931-04F5-4475-9CCD-44C369C2CEEA}"/>
              </a:ext>
            </a:extLst>
          </p:cNvPr>
          <p:cNvSpPr txBox="1">
            <a:spLocks noChangeArrowheads="1"/>
          </p:cNvSpPr>
          <p:nvPr/>
        </p:nvSpPr>
        <p:spPr>
          <a:xfrm>
            <a:off x="2743166" y="254227"/>
            <a:ext cx="6705667" cy="850900"/>
          </a:xfrm>
          <a:prstGeom prst="rect">
            <a:avLst/>
          </a:prstGeom>
          <a:extLst>
            <a:ext uri="{91240B29-F687-4F45-9708-019B960494DF}">
              <a14:hiddenLine xmlns:a14="http://schemas.microsoft.com/office/drawing/2010/main" w="57150" cmpd="thinThick">
                <a:solidFill>
                  <a:srgbClr val="000000"/>
                </a:solidFill>
                <a:miter lim="800000"/>
                <a:headEnd/>
                <a:tailEnd/>
              </a14:hiddenLine>
            </a:ext>
          </a:extLst>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ar-EG"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anose="020B0604020202020204" pitchFamily="34" charset="-128"/>
                <a:cs typeface="Times New Roman" panose="02020603050405020304" pitchFamily="18" charset="0"/>
              </a:rPr>
              <a:t>مصادر البيانات لإعداد خريطة الفقر في مصر </a:t>
            </a:r>
            <a:r>
              <a:rPr kumimoji="0" lang="ar-EG"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anose="020B0604020202020204" pitchFamily="34" charset="-128"/>
                <a:cs typeface="Times New Roman" panose="02020603050405020304" pitchFamily="18" charset="0"/>
              </a:rPr>
              <a:t>تابع</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16" name="Rectangle 2">
            <a:extLst>
              <a:ext uri="{FF2B5EF4-FFF2-40B4-BE49-F238E27FC236}">
                <a16:creationId xmlns:a16="http://schemas.microsoft.com/office/drawing/2014/main" id="{A12542F1-CD95-47B1-9B6D-1E2E85E0391C}"/>
              </a:ext>
            </a:extLst>
          </p:cNvPr>
          <p:cNvSpPr txBox="1">
            <a:spLocks noChangeArrowheads="1"/>
          </p:cNvSpPr>
          <p:nvPr/>
        </p:nvSpPr>
        <p:spPr>
          <a:xfrm>
            <a:off x="1449977" y="888773"/>
            <a:ext cx="8915400" cy="57150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defRPr/>
            </a:pPr>
            <a:endParaRPr lang="ar-EG" sz="2000" b="1" u="sng">
              <a:solidFill>
                <a:srgbClr val="000000"/>
              </a:solidFill>
              <a:latin typeface="Calibri"/>
              <a:cs typeface="Arial" panose="020B0604020202020204" pitchFamily="34" charset="0"/>
            </a:endParaRPr>
          </a:p>
          <a:p>
            <a:pPr marL="0" indent="0">
              <a:buFontTx/>
              <a:buNone/>
              <a:defRPr/>
            </a:pPr>
            <a:endParaRPr lang="ar-EG" sz="2000" b="1" u="sng" dirty="0">
              <a:solidFill>
                <a:srgbClr val="000000"/>
              </a:solidFill>
              <a:latin typeface="Calibri"/>
              <a:cs typeface="Arial" panose="020B0604020202020204" pitchFamily="34" charset="0"/>
            </a:endParaRPr>
          </a:p>
        </p:txBody>
      </p:sp>
      <p:sp>
        <p:nvSpPr>
          <p:cNvPr id="17" name="Rectangle 9">
            <a:extLst>
              <a:ext uri="{FF2B5EF4-FFF2-40B4-BE49-F238E27FC236}">
                <a16:creationId xmlns:a16="http://schemas.microsoft.com/office/drawing/2014/main" id="{DC61DE85-43EC-4225-B282-9FDCC6727523}"/>
              </a:ext>
            </a:extLst>
          </p:cNvPr>
          <p:cNvSpPr>
            <a:spLocks noChangeArrowheads="1"/>
          </p:cNvSpPr>
          <p:nvPr/>
        </p:nvSpPr>
        <p:spPr bwMode="auto">
          <a:xfrm>
            <a:off x="6326777" y="2615477"/>
            <a:ext cx="4267200" cy="2954655"/>
          </a:xfrm>
          <a:prstGeom prst="rect">
            <a:avLst/>
          </a:prstGeom>
          <a:noFill/>
          <a:ln w="9525">
            <a:noFill/>
            <a:miter lim="800000"/>
            <a:headEnd/>
            <a:tailEnd/>
          </a:ln>
          <a:effectLst/>
        </p:spPr>
        <p:txBody>
          <a:bodyPr>
            <a:spAutoFit/>
          </a:bodyPr>
          <a:lstStyle/>
          <a:p>
            <a:pPr algn="r" defTabSz="914400" rtl="1">
              <a:buClr>
                <a:srgbClr val="FF0000"/>
              </a:buClr>
              <a:buFont typeface="Wingdings" pitchFamily="2" charset="2"/>
              <a:buChar char="q"/>
              <a:defRPr/>
            </a:pPr>
            <a:r>
              <a:rPr lang="ar-EG" sz="2400" dirty="0">
                <a:solidFill>
                  <a:prstClr val="black"/>
                </a:solidFill>
                <a:effectLst>
                  <a:outerShdw blurRad="38100" dist="38100" dir="2700000" algn="tl">
                    <a:srgbClr val="C0C0C0"/>
                  </a:outerShdw>
                </a:effectLst>
                <a:latin typeface="Verdana" pitchFamily="34" charset="0"/>
                <a:cs typeface="Sultan bold" pitchFamily="2" charset="-78"/>
                <a:sym typeface="Wingdings" pitchFamily="2" charset="2"/>
              </a:rPr>
              <a:t>عينة ممثلة على مستوى المحافظات    </a:t>
            </a:r>
          </a:p>
          <a:p>
            <a:pPr algn="r" defTabSz="914400" rtl="1">
              <a:buClr>
                <a:srgbClr val="FF0000"/>
              </a:buClr>
              <a:buFont typeface="Wingdings" pitchFamily="2" charset="2"/>
              <a:buNone/>
              <a:defRPr/>
            </a:pPr>
            <a:r>
              <a:rPr lang="ar-EG" sz="2400" dirty="0">
                <a:solidFill>
                  <a:prstClr val="black"/>
                </a:solidFill>
                <a:effectLst>
                  <a:outerShdw blurRad="38100" dist="38100" dir="2700000" algn="tl">
                    <a:srgbClr val="C0C0C0"/>
                  </a:outerShdw>
                </a:effectLst>
                <a:latin typeface="Verdana" pitchFamily="34" charset="0"/>
                <a:cs typeface="Sultan bold" pitchFamily="2" charset="-78"/>
                <a:sym typeface="Wingdings" pitchFamily="2" charset="2"/>
              </a:rPr>
              <a:t>    في الحضر و الريف</a:t>
            </a:r>
            <a:endParaRPr lang="en-US" sz="2400" dirty="0">
              <a:solidFill>
                <a:prstClr val="black"/>
              </a:solidFill>
              <a:effectLst>
                <a:outerShdw blurRad="38100" dist="38100" dir="2700000" algn="tl">
                  <a:srgbClr val="C0C0C0"/>
                </a:outerShdw>
              </a:effectLst>
              <a:latin typeface="Verdana" pitchFamily="34" charset="0"/>
              <a:cs typeface="Sultan bold" pitchFamily="2" charset="-78"/>
              <a:sym typeface="Wingdings" pitchFamily="2" charset="2"/>
            </a:endParaRPr>
          </a:p>
          <a:p>
            <a:pPr algn="r" defTabSz="914400" rtl="1">
              <a:defRPr/>
            </a:pPr>
            <a:endParaRPr lang="en-US" sz="1400" dirty="0">
              <a:solidFill>
                <a:prstClr val="black"/>
              </a:solidFill>
              <a:effectLst>
                <a:outerShdw blurRad="38100" dist="38100" dir="2700000" algn="tl">
                  <a:srgbClr val="C0C0C0"/>
                </a:outerShdw>
              </a:effectLst>
              <a:latin typeface="Verdana" pitchFamily="34" charset="0"/>
              <a:cs typeface="Sultan bold" pitchFamily="2" charset="-78"/>
              <a:sym typeface="Wingdings" pitchFamily="2" charset="2"/>
            </a:endParaRPr>
          </a:p>
          <a:p>
            <a:pPr algn="r" defTabSz="914400" rtl="1">
              <a:buFont typeface="Wingdings" pitchFamily="2" charset="2"/>
              <a:buChar char="ü"/>
              <a:defRPr/>
            </a:pPr>
            <a:r>
              <a:rPr lang="ar-EG" dirty="0">
                <a:solidFill>
                  <a:prstClr val="black"/>
                </a:solidFill>
                <a:effectLst>
                  <a:outerShdw blurRad="38100" dist="38100" dir="2700000" algn="tl">
                    <a:srgbClr val="C0C0C0"/>
                  </a:outerShdw>
                </a:effectLst>
                <a:latin typeface="Verdana" pitchFamily="34" charset="0"/>
                <a:cs typeface="Sultan bold" pitchFamily="2" charset="-78"/>
                <a:sym typeface="Wingdings" pitchFamily="2" charset="2"/>
              </a:rPr>
              <a:t> الخصائص الديموجرافية. </a:t>
            </a:r>
            <a:endParaRPr lang="en-US" sz="1400" dirty="0">
              <a:solidFill>
                <a:prstClr val="black"/>
              </a:solidFill>
              <a:effectLst>
                <a:outerShdw blurRad="38100" dist="38100" dir="2700000" algn="tl">
                  <a:srgbClr val="C0C0C0"/>
                </a:outerShdw>
              </a:effectLst>
              <a:latin typeface="Verdana" pitchFamily="34" charset="0"/>
              <a:cs typeface="Sultan bold" pitchFamily="2" charset="-78"/>
              <a:sym typeface="Wingdings" pitchFamily="2" charset="2"/>
            </a:endParaRPr>
          </a:p>
          <a:p>
            <a:pPr algn="r" defTabSz="914400" rtl="1">
              <a:buFont typeface="Wingdings" pitchFamily="2" charset="2"/>
              <a:buChar char="ü"/>
              <a:defRPr/>
            </a:pPr>
            <a:r>
              <a:rPr lang="ar-EG" dirty="0">
                <a:solidFill>
                  <a:prstClr val="black"/>
                </a:solidFill>
                <a:effectLst>
                  <a:outerShdw blurRad="38100" dist="38100" dir="2700000" algn="tl">
                    <a:srgbClr val="C0C0C0"/>
                  </a:outerShdw>
                </a:effectLst>
                <a:latin typeface="Verdana" pitchFamily="34" charset="0"/>
                <a:cs typeface="Sultan bold" pitchFamily="2" charset="-78"/>
                <a:sym typeface="Wingdings" pitchFamily="2" charset="2"/>
              </a:rPr>
              <a:t>  خصائص أفراد الأسرة من حيث التعليم و التشغيل.</a:t>
            </a:r>
            <a:endParaRPr lang="en-US" sz="1400" dirty="0">
              <a:solidFill>
                <a:prstClr val="black"/>
              </a:solidFill>
              <a:effectLst>
                <a:outerShdw blurRad="38100" dist="38100" dir="2700000" algn="tl">
                  <a:srgbClr val="C0C0C0"/>
                </a:outerShdw>
              </a:effectLst>
              <a:latin typeface="Verdana" pitchFamily="34" charset="0"/>
              <a:cs typeface="Sultan bold" pitchFamily="2" charset="-78"/>
              <a:sym typeface="Wingdings" pitchFamily="2" charset="2"/>
            </a:endParaRPr>
          </a:p>
          <a:p>
            <a:pPr algn="r" defTabSz="914400" rtl="1">
              <a:buFont typeface="Wingdings" pitchFamily="2" charset="2"/>
              <a:buChar char="ü"/>
              <a:defRPr/>
            </a:pPr>
            <a:r>
              <a:rPr lang="ar-EG" dirty="0">
                <a:solidFill>
                  <a:prstClr val="black"/>
                </a:solidFill>
                <a:effectLst>
                  <a:outerShdw blurRad="38100" dist="38100" dir="2700000" algn="tl">
                    <a:srgbClr val="C0C0C0"/>
                  </a:outerShdw>
                </a:effectLst>
                <a:latin typeface="Verdana" pitchFamily="34" charset="0"/>
                <a:cs typeface="Sultan bold" pitchFamily="2" charset="-78"/>
                <a:sym typeface="Wingdings" pitchFamily="2" charset="2"/>
              </a:rPr>
              <a:t>  الأصـــــــــــــــــــــــــول والممتلكات. </a:t>
            </a:r>
            <a:endParaRPr lang="en-US" dirty="0">
              <a:solidFill>
                <a:prstClr val="black"/>
              </a:solidFill>
              <a:effectLst>
                <a:outerShdw blurRad="38100" dist="38100" dir="2700000" algn="tl">
                  <a:srgbClr val="C0C0C0"/>
                </a:outerShdw>
              </a:effectLst>
              <a:latin typeface="Verdana" pitchFamily="34" charset="0"/>
              <a:cs typeface="Sultan bold" pitchFamily="2" charset="-78"/>
              <a:sym typeface="Wingdings" pitchFamily="2" charset="2"/>
            </a:endParaRPr>
          </a:p>
          <a:p>
            <a:pPr algn="r" defTabSz="914400" rtl="1">
              <a:buFont typeface="Wingdings" pitchFamily="2" charset="2"/>
              <a:buChar char="ü"/>
              <a:defRPr/>
            </a:pPr>
            <a:r>
              <a:rPr lang="en-US" dirty="0">
                <a:solidFill>
                  <a:prstClr val="black"/>
                </a:solidFill>
                <a:effectLst>
                  <a:outerShdw blurRad="38100" dist="38100" dir="2700000" algn="tl">
                    <a:srgbClr val="C0C0C0"/>
                  </a:outerShdw>
                </a:effectLst>
                <a:latin typeface="Verdana" pitchFamily="34" charset="0"/>
                <a:cs typeface="Sultan bold" pitchFamily="2" charset="-78"/>
                <a:sym typeface="Wingdings" pitchFamily="2" charset="2"/>
              </a:rPr>
              <a:t>  </a:t>
            </a:r>
            <a:r>
              <a:rPr lang="ar-EG" dirty="0">
                <a:solidFill>
                  <a:prstClr val="black"/>
                </a:solidFill>
                <a:effectLst>
                  <a:outerShdw blurRad="38100" dist="38100" dir="2700000" algn="tl">
                    <a:srgbClr val="C0C0C0"/>
                  </a:outerShdw>
                </a:effectLst>
                <a:latin typeface="Verdana" pitchFamily="34" charset="0"/>
                <a:cs typeface="Sultan bold" pitchFamily="2" charset="-78"/>
                <a:sym typeface="Wingdings" pitchFamily="2" charset="2"/>
              </a:rPr>
              <a:t>بيانات عن دخل و إنفــــــــــــــــــاق الأســـــــــرة.</a:t>
            </a:r>
            <a:endParaRPr lang="en-US" dirty="0">
              <a:solidFill>
                <a:prstClr val="black"/>
              </a:solidFill>
              <a:effectLst>
                <a:outerShdw blurRad="38100" dist="38100" dir="2700000" algn="tl">
                  <a:srgbClr val="C0C0C0"/>
                </a:outerShdw>
              </a:effectLst>
              <a:latin typeface="Verdana" pitchFamily="34" charset="0"/>
              <a:cs typeface="Sultan bold" pitchFamily="2" charset="-78"/>
              <a:sym typeface="Wingdings" pitchFamily="2" charset="2"/>
            </a:endParaRPr>
          </a:p>
          <a:p>
            <a:pPr algn="r" defTabSz="914400" rtl="1">
              <a:buFont typeface="Wingdings" pitchFamily="2" charset="2"/>
              <a:buNone/>
              <a:defRPr/>
            </a:pPr>
            <a:endParaRPr lang="en-US" sz="1400" dirty="0">
              <a:solidFill>
                <a:prstClr val="black"/>
              </a:solidFill>
              <a:effectLst>
                <a:outerShdw blurRad="38100" dist="38100" dir="2700000" algn="tl">
                  <a:srgbClr val="C0C0C0"/>
                </a:outerShdw>
              </a:effectLst>
              <a:latin typeface="Verdana" pitchFamily="34" charset="0"/>
              <a:cs typeface="Sultan bold" pitchFamily="2" charset="-78"/>
              <a:sym typeface="Wingdings" pitchFamily="2" charset="2"/>
            </a:endParaRPr>
          </a:p>
          <a:p>
            <a:pPr algn="r" defTabSz="914400" rtl="1">
              <a:buFont typeface="Wingdings" pitchFamily="2" charset="2"/>
              <a:buNone/>
              <a:defRPr/>
            </a:pPr>
            <a:endParaRPr lang="en-US" sz="1400" dirty="0">
              <a:solidFill>
                <a:prstClr val="black"/>
              </a:solidFill>
              <a:effectLst>
                <a:outerShdw blurRad="38100" dist="38100" dir="2700000" algn="tl">
                  <a:srgbClr val="C0C0C0"/>
                </a:outerShdw>
              </a:effectLst>
              <a:latin typeface="Verdana" pitchFamily="34" charset="0"/>
              <a:cs typeface="Sultan bold" pitchFamily="2" charset="-78"/>
              <a:sym typeface="Wingdings" pitchFamily="2" charset="2"/>
            </a:endParaRPr>
          </a:p>
          <a:p>
            <a:pPr algn="r" defTabSz="914400" rtl="1">
              <a:buFont typeface="Wingdings" pitchFamily="2" charset="2"/>
              <a:buNone/>
              <a:defRPr/>
            </a:pPr>
            <a:r>
              <a:rPr lang="ar-EG" sz="2400" dirty="0">
                <a:solidFill>
                  <a:srgbClr val="CC0000"/>
                </a:solidFill>
                <a:effectLst>
                  <a:outerShdw blurRad="38100" dist="38100" dir="2700000" algn="tl">
                    <a:srgbClr val="C0C0C0"/>
                  </a:outerShdw>
                </a:effectLst>
                <a:latin typeface="Verdana" pitchFamily="34" charset="0"/>
                <a:cs typeface="Sultan bold" pitchFamily="2" charset="-78"/>
                <a:sym typeface="Wingdings" pitchFamily="2" charset="2"/>
              </a:rPr>
              <a:t>   (ليس على مستوى القرية والشياخة )</a:t>
            </a:r>
            <a:endParaRPr lang="en-US" sz="2400" dirty="0">
              <a:solidFill>
                <a:srgbClr val="800080"/>
              </a:solidFill>
              <a:effectLst>
                <a:outerShdw blurRad="38100" dist="38100" dir="2700000" algn="tl">
                  <a:srgbClr val="C0C0C0"/>
                </a:outerShdw>
              </a:effectLst>
              <a:latin typeface="Verdana" pitchFamily="34" charset="0"/>
              <a:cs typeface="Sultan bold" pitchFamily="2" charset="-78"/>
              <a:sym typeface="Wingdings" pitchFamily="2" charset="2"/>
            </a:endParaRPr>
          </a:p>
        </p:txBody>
      </p:sp>
      <p:sp>
        <p:nvSpPr>
          <p:cNvPr id="18" name="Rectangle 10">
            <a:extLst>
              <a:ext uri="{FF2B5EF4-FFF2-40B4-BE49-F238E27FC236}">
                <a16:creationId xmlns:a16="http://schemas.microsoft.com/office/drawing/2014/main" id="{B18B9E4A-EB23-4F2F-AF2C-C5EA1DC29839}"/>
              </a:ext>
            </a:extLst>
          </p:cNvPr>
          <p:cNvSpPr>
            <a:spLocks noChangeArrowheads="1"/>
          </p:cNvSpPr>
          <p:nvPr/>
        </p:nvSpPr>
        <p:spPr bwMode="auto">
          <a:xfrm>
            <a:off x="1449977" y="2687485"/>
            <a:ext cx="4000500" cy="2897187"/>
          </a:xfrm>
          <a:prstGeom prst="rect">
            <a:avLst/>
          </a:prstGeom>
          <a:noFill/>
          <a:ln w="9525">
            <a:noFill/>
            <a:miter lim="800000"/>
            <a:headEnd/>
            <a:tailEnd/>
          </a:ln>
          <a:effectLst/>
        </p:spPr>
        <p:txBody>
          <a:bodyPr>
            <a:spAutoFit/>
          </a:bodyPr>
          <a:lstStyle/>
          <a:p>
            <a:pPr algn="r" defTabSz="914400" rtl="1">
              <a:buClr>
                <a:srgbClr val="FF0000"/>
              </a:buClr>
              <a:buFont typeface="Wingdings" pitchFamily="2" charset="2"/>
              <a:buChar char="q"/>
              <a:defRPr/>
            </a:pPr>
            <a:r>
              <a:rPr lang="ar-EG" sz="2500" kern="0" dirty="0">
                <a:solidFill>
                  <a:prstClr val="black"/>
                </a:solidFill>
                <a:effectLst>
                  <a:outerShdw blurRad="38100" dist="38100" dir="2700000" algn="tl">
                    <a:srgbClr val="C0C0C0"/>
                  </a:outerShdw>
                </a:effectLst>
                <a:latin typeface="Arial"/>
                <a:cs typeface="Arial"/>
                <a:sym typeface="Wingdings" pitchFamily="2" charset="2"/>
              </a:rPr>
              <a:t> </a:t>
            </a:r>
            <a:r>
              <a:rPr lang="ar-EG" sz="2500" kern="0" dirty="0">
                <a:solidFill>
                  <a:prstClr val="black"/>
                </a:solidFill>
                <a:effectLst>
                  <a:outerShdw blurRad="38100" dist="38100" dir="2700000" algn="tl">
                    <a:srgbClr val="C0C0C0"/>
                  </a:outerShdw>
                </a:effectLst>
                <a:latin typeface="Arial"/>
                <a:cs typeface="Sultan bold" pitchFamily="2" charset="-78"/>
                <a:sym typeface="Wingdings" pitchFamily="2" charset="2"/>
              </a:rPr>
              <a:t>تغطية شـــاملـة لجميــــع القـــرى </a:t>
            </a:r>
          </a:p>
          <a:p>
            <a:pPr algn="r" defTabSz="914400" rtl="1">
              <a:buClr>
                <a:srgbClr val="FF0000"/>
              </a:buClr>
              <a:buFont typeface="Wingdings" pitchFamily="2" charset="2"/>
              <a:buNone/>
              <a:defRPr/>
            </a:pPr>
            <a:r>
              <a:rPr lang="ar-EG" sz="2500" kern="0" dirty="0">
                <a:solidFill>
                  <a:prstClr val="black"/>
                </a:solidFill>
                <a:effectLst>
                  <a:outerShdw blurRad="38100" dist="38100" dir="2700000" algn="tl">
                    <a:srgbClr val="C0C0C0"/>
                  </a:outerShdw>
                </a:effectLst>
                <a:latin typeface="Arial"/>
                <a:cs typeface="Sultan bold" pitchFamily="2" charset="-78"/>
                <a:sym typeface="Wingdings" pitchFamily="2" charset="2"/>
              </a:rPr>
              <a:t>     والشياخات</a:t>
            </a:r>
          </a:p>
          <a:p>
            <a:pPr algn="r" defTabSz="914400" rtl="1">
              <a:buClr>
                <a:srgbClr val="FF0000"/>
              </a:buClr>
              <a:buFont typeface="Wingdings" pitchFamily="2" charset="2"/>
              <a:buNone/>
              <a:defRPr/>
            </a:pPr>
            <a:endParaRPr lang="en-US" sz="1400" kern="0" dirty="0">
              <a:solidFill>
                <a:prstClr val="black"/>
              </a:solidFill>
              <a:effectLst>
                <a:outerShdw blurRad="38100" dist="38100" dir="2700000" algn="tl">
                  <a:srgbClr val="C0C0C0"/>
                </a:outerShdw>
              </a:effectLst>
              <a:latin typeface="Arial"/>
              <a:cs typeface="Sultan bold" pitchFamily="2" charset="-78"/>
              <a:sym typeface="Wingdings" pitchFamily="2" charset="2"/>
            </a:endParaRPr>
          </a:p>
          <a:p>
            <a:pPr algn="r" defTabSz="914400" rtl="1">
              <a:defRPr/>
            </a:pPr>
            <a:r>
              <a:rPr lang="en-US" kern="0" dirty="0">
                <a:solidFill>
                  <a:prstClr val="black"/>
                </a:solidFill>
                <a:effectLst>
                  <a:outerShdw blurRad="38100" dist="38100" dir="2700000" algn="tl">
                    <a:srgbClr val="C0C0C0"/>
                  </a:outerShdw>
                </a:effectLst>
                <a:latin typeface="Arial"/>
                <a:cs typeface="Sultan bold" pitchFamily="2" charset="-78"/>
                <a:sym typeface="Wingdings" pitchFamily="2" charset="2"/>
              </a:rPr>
              <a:t></a:t>
            </a:r>
            <a:r>
              <a:rPr lang="ar-EG" kern="0" dirty="0">
                <a:solidFill>
                  <a:prstClr val="black"/>
                </a:solidFill>
                <a:effectLst>
                  <a:outerShdw blurRad="38100" dist="38100" dir="2700000" algn="tl">
                    <a:srgbClr val="C0C0C0"/>
                  </a:outerShdw>
                </a:effectLst>
                <a:latin typeface="Arial"/>
                <a:cs typeface="Sultan bold" pitchFamily="2" charset="-78"/>
                <a:sym typeface="Wingdings" pitchFamily="2" charset="2"/>
              </a:rPr>
              <a:t>الخصائص الديموجرافية </a:t>
            </a:r>
            <a:endParaRPr lang="en-US" kern="0" dirty="0">
              <a:solidFill>
                <a:prstClr val="black"/>
              </a:solidFill>
              <a:effectLst>
                <a:outerShdw blurRad="38100" dist="38100" dir="2700000" algn="tl">
                  <a:srgbClr val="C0C0C0"/>
                </a:outerShdw>
              </a:effectLst>
              <a:latin typeface="Arial"/>
              <a:cs typeface="Sultan bold" pitchFamily="2" charset="-78"/>
              <a:sym typeface="Wingdings" pitchFamily="2" charset="2"/>
            </a:endParaRPr>
          </a:p>
          <a:p>
            <a:pPr algn="r" defTabSz="914400" rtl="1">
              <a:defRPr/>
            </a:pPr>
            <a:r>
              <a:rPr lang="en-US" kern="0" dirty="0">
                <a:solidFill>
                  <a:prstClr val="black"/>
                </a:solidFill>
                <a:effectLst>
                  <a:outerShdw blurRad="38100" dist="38100" dir="2700000" algn="tl">
                    <a:srgbClr val="C0C0C0"/>
                  </a:outerShdw>
                </a:effectLst>
                <a:latin typeface="Arial"/>
                <a:cs typeface="Sultan bold" pitchFamily="2" charset="-78"/>
                <a:sym typeface="Wingdings" pitchFamily="2" charset="2"/>
              </a:rPr>
              <a:t></a:t>
            </a:r>
            <a:r>
              <a:rPr lang="ar-EG" kern="0" dirty="0">
                <a:solidFill>
                  <a:prstClr val="black"/>
                </a:solidFill>
                <a:effectLst>
                  <a:outerShdw blurRad="38100" dist="38100" dir="2700000" algn="tl">
                    <a:srgbClr val="C0C0C0"/>
                  </a:outerShdw>
                </a:effectLst>
                <a:latin typeface="Arial"/>
                <a:cs typeface="Sultan bold" pitchFamily="2" charset="-78"/>
                <a:sym typeface="Wingdings" pitchFamily="2" charset="2"/>
              </a:rPr>
              <a:t>خصائص أفراد الأسرة من حيث التعليم و التشغيل.</a:t>
            </a:r>
            <a:endParaRPr lang="en-US" kern="0" dirty="0">
              <a:solidFill>
                <a:prstClr val="black"/>
              </a:solidFill>
              <a:effectLst>
                <a:outerShdw blurRad="38100" dist="38100" dir="2700000" algn="tl">
                  <a:srgbClr val="C0C0C0"/>
                </a:outerShdw>
              </a:effectLst>
              <a:latin typeface="Arial"/>
              <a:cs typeface="Sultan bold" pitchFamily="2" charset="-78"/>
              <a:sym typeface="Wingdings" pitchFamily="2" charset="2"/>
            </a:endParaRPr>
          </a:p>
          <a:p>
            <a:pPr algn="r" defTabSz="914400" rtl="1">
              <a:defRPr/>
            </a:pPr>
            <a:r>
              <a:rPr lang="en-US" kern="0" dirty="0">
                <a:solidFill>
                  <a:prstClr val="black"/>
                </a:solidFill>
                <a:effectLst>
                  <a:outerShdw blurRad="38100" dist="38100" dir="2700000" algn="tl">
                    <a:srgbClr val="C0C0C0"/>
                  </a:outerShdw>
                </a:effectLst>
                <a:latin typeface="Arial"/>
                <a:cs typeface="Sultan bold" pitchFamily="2" charset="-78"/>
                <a:sym typeface="Wingdings" pitchFamily="2" charset="2"/>
              </a:rPr>
              <a:t></a:t>
            </a:r>
            <a:r>
              <a:rPr lang="ar-EG" kern="0" dirty="0">
                <a:solidFill>
                  <a:prstClr val="black"/>
                </a:solidFill>
                <a:effectLst>
                  <a:outerShdw blurRad="38100" dist="38100" dir="2700000" algn="tl">
                    <a:srgbClr val="C0C0C0"/>
                  </a:outerShdw>
                </a:effectLst>
                <a:latin typeface="Arial"/>
                <a:cs typeface="Sultan bold" pitchFamily="2" charset="-78"/>
                <a:sym typeface="Wingdings" pitchFamily="2" charset="2"/>
              </a:rPr>
              <a:t>الأصــــــــــــــــــــــــول والممتلكات .</a:t>
            </a:r>
            <a:endParaRPr lang="en-US" sz="1400" kern="0" dirty="0">
              <a:solidFill>
                <a:prstClr val="black"/>
              </a:solidFill>
              <a:effectLst>
                <a:outerShdw blurRad="38100" dist="38100" dir="2700000" algn="tl">
                  <a:srgbClr val="C0C0C0"/>
                </a:outerShdw>
              </a:effectLst>
              <a:latin typeface="Verdana" pitchFamily="34" charset="0"/>
              <a:cs typeface="Sultan bold" pitchFamily="2" charset="-78"/>
              <a:sym typeface="Wingdings" pitchFamily="2" charset="2"/>
            </a:endParaRPr>
          </a:p>
          <a:p>
            <a:pPr algn="r" defTabSz="914400" rtl="1">
              <a:buFont typeface="Wingdings" pitchFamily="2" charset="2"/>
              <a:buChar char="ü"/>
              <a:defRPr/>
            </a:pPr>
            <a:r>
              <a:rPr lang="ar-EG" sz="2000" kern="0" dirty="0">
                <a:solidFill>
                  <a:prstClr val="black"/>
                </a:solidFill>
                <a:effectLst>
                  <a:outerShdw blurRad="38100" dist="38100" dir="2700000" algn="tl">
                    <a:srgbClr val="C0C0C0"/>
                  </a:outerShdw>
                </a:effectLst>
                <a:latin typeface="Verdana" pitchFamily="34" charset="0"/>
                <a:cs typeface="Sultan bold" pitchFamily="2" charset="-78"/>
                <a:sym typeface="Wingdings" pitchFamily="2" charset="2"/>
              </a:rPr>
              <a:t> </a:t>
            </a:r>
            <a:r>
              <a:rPr lang="ar-EG" kern="0" dirty="0">
                <a:solidFill>
                  <a:prstClr val="black"/>
                </a:solidFill>
                <a:effectLst>
                  <a:outerShdw blurRad="38100" dist="38100" dir="2700000" algn="tl">
                    <a:srgbClr val="C0C0C0"/>
                  </a:outerShdw>
                </a:effectLst>
                <a:latin typeface="Verdana" pitchFamily="34" charset="0"/>
                <a:cs typeface="Sultan bold" pitchFamily="2" charset="-78"/>
                <a:sym typeface="Wingdings" pitchFamily="2" charset="2"/>
              </a:rPr>
              <a:t>لا تتوفر </a:t>
            </a:r>
            <a:r>
              <a:rPr lang="ar-EG" kern="0" dirty="0">
                <a:solidFill>
                  <a:prstClr val="black"/>
                </a:solidFill>
                <a:effectLst>
                  <a:outerShdw blurRad="38100" dist="38100" dir="2700000" algn="tl">
                    <a:srgbClr val="C0C0C0"/>
                  </a:outerShdw>
                </a:effectLst>
                <a:latin typeface="Arial"/>
                <a:cs typeface="Sultan bold" pitchFamily="2" charset="-78"/>
                <a:sym typeface="Wingdings" pitchFamily="2" charset="2"/>
              </a:rPr>
              <a:t>بيانات عن دخل و إنفـــــــاق الأســـــرة.</a:t>
            </a:r>
            <a:endParaRPr lang="en-US" kern="0" dirty="0">
              <a:solidFill>
                <a:prstClr val="black"/>
              </a:solidFill>
              <a:effectLst>
                <a:outerShdw blurRad="38100" dist="38100" dir="2700000" algn="tl">
                  <a:srgbClr val="C0C0C0"/>
                </a:outerShdw>
              </a:effectLst>
              <a:latin typeface="Verdana" pitchFamily="34" charset="0"/>
              <a:cs typeface="Sultan bold" pitchFamily="2" charset="-78"/>
              <a:sym typeface="Wingdings" pitchFamily="2" charset="2"/>
            </a:endParaRPr>
          </a:p>
          <a:p>
            <a:pPr defTabSz="914400">
              <a:buFont typeface="Wingdings" pitchFamily="2" charset="2"/>
              <a:buNone/>
              <a:defRPr/>
            </a:pPr>
            <a:endParaRPr lang="en-US" sz="1000" kern="0" dirty="0">
              <a:solidFill>
                <a:prstClr val="black"/>
              </a:solidFill>
              <a:effectLst>
                <a:outerShdw blurRad="38100" dist="38100" dir="2700000" algn="tl">
                  <a:srgbClr val="C0C0C0"/>
                </a:outerShdw>
              </a:effectLst>
              <a:latin typeface="Verdana" pitchFamily="34" charset="0"/>
              <a:cs typeface="Sultan bold" pitchFamily="2" charset="-78"/>
              <a:sym typeface="Wingdings" pitchFamily="2" charset="2"/>
            </a:endParaRPr>
          </a:p>
          <a:p>
            <a:pPr algn="r" defTabSz="914400">
              <a:buFont typeface="Wingdings" pitchFamily="2" charset="2"/>
              <a:buNone/>
              <a:defRPr/>
            </a:pPr>
            <a:r>
              <a:rPr lang="en-US" sz="3600" kern="0" dirty="0">
                <a:solidFill>
                  <a:srgbClr val="CC0000"/>
                </a:solidFill>
                <a:effectLst>
                  <a:outerShdw blurRad="38100" dist="38100" dir="2700000" algn="tl">
                    <a:srgbClr val="C0C0C0"/>
                  </a:outerShdw>
                </a:effectLst>
                <a:latin typeface="Verdana" pitchFamily="34" charset="0"/>
                <a:cs typeface="Sultan bold" pitchFamily="2" charset="-78"/>
                <a:sym typeface="Symbol" pitchFamily="18" charset="2"/>
              </a:rPr>
              <a:t>   </a:t>
            </a:r>
            <a:r>
              <a:rPr lang="ar-EG" sz="3600" kern="0" dirty="0">
                <a:solidFill>
                  <a:srgbClr val="CC0000"/>
                </a:solidFill>
                <a:effectLst>
                  <a:outerShdw blurRad="38100" dist="38100" dir="2700000" algn="tl">
                    <a:srgbClr val="C0C0C0"/>
                  </a:outerShdw>
                </a:effectLst>
                <a:latin typeface="Verdana" pitchFamily="34" charset="0"/>
                <a:cs typeface="Sultan bold" pitchFamily="2" charset="-78"/>
                <a:sym typeface="Symbol" pitchFamily="18" charset="2"/>
              </a:rPr>
              <a:t>(</a:t>
            </a:r>
            <a:r>
              <a:rPr lang="ar-EG" sz="2400" kern="0" dirty="0">
                <a:solidFill>
                  <a:srgbClr val="CC0000"/>
                </a:solidFill>
                <a:effectLst>
                  <a:outerShdw blurRad="38100" dist="38100" dir="2700000" algn="tl">
                    <a:srgbClr val="C0C0C0"/>
                  </a:outerShdw>
                </a:effectLst>
                <a:latin typeface="Verdana" pitchFamily="34" charset="0"/>
                <a:cs typeface="Sultan bold" pitchFamily="2" charset="-78"/>
                <a:sym typeface="Symbol" pitchFamily="18" charset="2"/>
              </a:rPr>
              <a:t>لا يمكن حساب مقاييس للفقر</a:t>
            </a:r>
            <a:r>
              <a:rPr lang="ar-EG" sz="2400" kern="0" dirty="0">
                <a:solidFill>
                  <a:srgbClr val="CC0000"/>
                </a:solidFill>
                <a:effectLst>
                  <a:outerShdw blurRad="38100" dist="38100" dir="2700000" algn="tl">
                    <a:srgbClr val="C0C0C0"/>
                  </a:outerShdw>
                </a:effectLst>
                <a:latin typeface="Verdana" pitchFamily="34" charset="0"/>
                <a:cs typeface="Arial"/>
                <a:sym typeface="Symbol" pitchFamily="18" charset="2"/>
              </a:rPr>
              <a:t>) </a:t>
            </a:r>
            <a:endParaRPr lang="en-US" sz="2400" kern="0" dirty="0">
              <a:solidFill>
                <a:prstClr val="black"/>
              </a:solidFill>
              <a:effectLst>
                <a:outerShdw blurRad="38100" dist="38100" dir="2700000" algn="tl">
                  <a:srgbClr val="C0C0C0"/>
                </a:outerShdw>
              </a:effectLst>
              <a:latin typeface="Verdana" pitchFamily="34" charset="0"/>
              <a:cs typeface="Arial"/>
              <a:sym typeface="Wingdings" pitchFamily="2" charset="2"/>
            </a:endParaRPr>
          </a:p>
        </p:txBody>
      </p:sp>
      <p:sp>
        <p:nvSpPr>
          <p:cNvPr id="19" name="AutoShape 11">
            <a:extLst>
              <a:ext uri="{FF2B5EF4-FFF2-40B4-BE49-F238E27FC236}">
                <a16:creationId xmlns:a16="http://schemas.microsoft.com/office/drawing/2014/main" id="{59C496DF-B389-4FB0-8E7B-AA150BC57204}"/>
              </a:ext>
            </a:extLst>
          </p:cNvPr>
          <p:cNvSpPr>
            <a:spLocks noChangeArrowheads="1"/>
          </p:cNvSpPr>
          <p:nvPr/>
        </p:nvSpPr>
        <p:spPr bwMode="auto">
          <a:xfrm>
            <a:off x="6141040" y="1666648"/>
            <a:ext cx="360362" cy="4681538"/>
          </a:xfrm>
          <a:prstGeom prst="curvedRightArrow">
            <a:avLst>
              <a:gd name="adj1" fmla="val 259824"/>
              <a:gd name="adj2" fmla="val 519648"/>
              <a:gd name="adj3" fmla="val 33333"/>
            </a:avLst>
          </a:prstGeom>
          <a:solidFill>
            <a:srgbClr val="4F81BD"/>
          </a:solidFill>
          <a:ln w="9525">
            <a:solidFill>
              <a:sysClr val="windowText" lastClr="000000"/>
            </a:solidFill>
            <a:miter lim="800000"/>
            <a:headEnd/>
            <a:tailEnd/>
          </a:ln>
          <a:effectLst/>
        </p:spPr>
        <p:txBody>
          <a:bodyPr wrap="none" anchor="ctr"/>
          <a:lstStyle/>
          <a:p>
            <a:pPr algn="r" defTabSz="914400" rtl="1">
              <a:defRPr/>
            </a:pPr>
            <a:endParaRPr lang="ar-EG" kern="0">
              <a:solidFill>
                <a:prstClr val="black"/>
              </a:solidFill>
              <a:effectLst>
                <a:outerShdw blurRad="38100" dist="38100" dir="2700000" algn="tl">
                  <a:srgbClr val="000000">
                    <a:alpha val="43137"/>
                  </a:srgbClr>
                </a:outerShdw>
              </a:effectLst>
              <a:latin typeface="Calibri"/>
              <a:cs typeface="Arial"/>
            </a:endParaRPr>
          </a:p>
        </p:txBody>
      </p:sp>
      <p:sp>
        <p:nvSpPr>
          <p:cNvPr id="20" name="AutoShape 12">
            <a:extLst>
              <a:ext uri="{FF2B5EF4-FFF2-40B4-BE49-F238E27FC236}">
                <a16:creationId xmlns:a16="http://schemas.microsoft.com/office/drawing/2014/main" id="{7CC9A39D-EEA4-495A-AF85-3956F988B3B9}"/>
              </a:ext>
            </a:extLst>
          </p:cNvPr>
          <p:cNvSpPr>
            <a:spLocks noChangeArrowheads="1"/>
          </p:cNvSpPr>
          <p:nvPr/>
        </p:nvSpPr>
        <p:spPr bwMode="auto">
          <a:xfrm>
            <a:off x="5467940" y="1663473"/>
            <a:ext cx="358775" cy="4629150"/>
          </a:xfrm>
          <a:prstGeom prst="curvedLeftArrow">
            <a:avLst>
              <a:gd name="adj1" fmla="val 258053"/>
              <a:gd name="adj2" fmla="val 516106"/>
              <a:gd name="adj3" fmla="val 29648"/>
            </a:avLst>
          </a:prstGeom>
          <a:solidFill>
            <a:srgbClr val="4F81BD"/>
          </a:solidFill>
          <a:ln w="9525">
            <a:solidFill>
              <a:sysClr val="windowText" lastClr="000000"/>
            </a:solidFill>
            <a:miter lim="800000"/>
            <a:headEnd/>
            <a:tailEnd/>
          </a:ln>
          <a:effectLst/>
        </p:spPr>
        <p:txBody>
          <a:bodyPr wrap="none" anchor="ctr"/>
          <a:lstStyle/>
          <a:p>
            <a:pPr algn="r" defTabSz="914400" rtl="1">
              <a:defRPr/>
            </a:pPr>
            <a:endParaRPr lang="ar-EG" kern="0">
              <a:solidFill>
                <a:prstClr val="black"/>
              </a:solidFill>
              <a:effectLst>
                <a:outerShdw blurRad="38100" dist="38100" dir="2700000" algn="tl">
                  <a:srgbClr val="000000">
                    <a:alpha val="43137"/>
                  </a:srgbClr>
                </a:outerShdw>
              </a:effectLst>
              <a:latin typeface="Calibri"/>
              <a:cs typeface="Arial"/>
            </a:endParaRPr>
          </a:p>
        </p:txBody>
      </p:sp>
      <p:sp>
        <p:nvSpPr>
          <p:cNvPr id="21" name="AutoShape 49">
            <a:extLst>
              <a:ext uri="{FF2B5EF4-FFF2-40B4-BE49-F238E27FC236}">
                <a16:creationId xmlns:a16="http://schemas.microsoft.com/office/drawing/2014/main" id="{5EC41611-89B9-465D-A4FE-0941FA61025F}"/>
              </a:ext>
            </a:extLst>
          </p:cNvPr>
          <p:cNvSpPr>
            <a:spLocks noChangeArrowheads="1"/>
          </p:cNvSpPr>
          <p:nvPr/>
        </p:nvSpPr>
        <p:spPr bwMode="auto">
          <a:xfrm>
            <a:off x="7044327" y="1203098"/>
            <a:ext cx="3063875" cy="525463"/>
          </a:xfrm>
          <a:prstGeom prst="roundRect">
            <a:avLst>
              <a:gd name="adj" fmla="val 16667"/>
            </a:avLst>
          </a:prstGeom>
          <a:solidFill>
            <a:srgbClr val="333399">
              <a:lumMod val="20000"/>
              <a:lumOff val="80000"/>
              <a:alpha val="59999"/>
            </a:srgbClr>
          </a:solidFill>
          <a:ln w="28575" algn="ctr">
            <a:solidFill>
              <a:sysClr val="windowText" lastClr="000000"/>
            </a:solidFill>
            <a:round/>
            <a:headEnd/>
            <a:tailEnd/>
          </a:ln>
        </p:spPr>
        <p:txBody>
          <a:bodyPr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2400" b="0" i="0" u="none" strike="noStrike" kern="0" cap="none" spc="0" normalizeH="0" baseline="0" noProof="0" dirty="0">
                <a:ln>
                  <a:noFill/>
                </a:ln>
                <a:solidFill>
                  <a:prstClr val="black"/>
                </a:solidFill>
                <a:effectLst>
                  <a:outerShdw blurRad="38100" dist="38100" dir="2700000" algn="tl">
                    <a:srgbClr val="FFFFFF"/>
                  </a:outerShdw>
                </a:effectLst>
                <a:uLnTx/>
                <a:uFillTx/>
                <a:latin typeface="Calibri"/>
                <a:cs typeface="Sultan bold" pitchFamily="2" charset="-78"/>
              </a:rPr>
              <a:t>بحث الدخل و الإنفـاق</a:t>
            </a:r>
            <a:endParaRPr kumimoji="0" lang="en-US" sz="2400" b="0" i="0" u="none" strike="noStrike" kern="0" cap="none" spc="0" normalizeH="0" baseline="0" noProof="0" dirty="0">
              <a:ln>
                <a:noFill/>
              </a:ln>
              <a:solidFill>
                <a:prstClr val="black"/>
              </a:solidFill>
              <a:effectLst/>
              <a:uLnTx/>
              <a:uFillTx/>
              <a:latin typeface="Calibri"/>
              <a:cs typeface="Sultan bold" pitchFamily="2" charset="-78"/>
            </a:endParaRPr>
          </a:p>
        </p:txBody>
      </p:sp>
      <p:sp>
        <p:nvSpPr>
          <p:cNvPr id="22" name="AutoShape 49">
            <a:extLst>
              <a:ext uri="{FF2B5EF4-FFF2-40B4-BE49-F238E27FC236}">
                <a16:creationId xmlns:a16="http://schemas.microsoft.com/office/drawing/2014/main" id="{DB0663C9-98BA-4A47-824B-D017A0E4E19C}"/>
              </a:ext>
            </a:extLst>
          </p:cNvPr>
          <p:cNvSpPr>
            <a:spLocks noChangeArrowheads="1"/>
          </p:cNvSpPr>
          <p:nvPr/>
        </p:nvSpPr>
        <p:spPr bwMode="auto">
          <a:xfrm>
            <a:off x="2105615" y="1231673"/>
            <a:ext cx="2987675" cy="525463"/>
          </a:xfrm>
          <a:prstGeom prst="roundRect">
            <a:avLst>
              <a:gd name="adj" fmla="val 16667"/>
            </a:avLst>
          </a:prstGeom>
          <a:solidFill>
            <a:srgbClr val="333399">
              <a:lumMod val="20000"/>
              <a:lumOff val="80000"/>
              <a:alpha val="59999"/>
            </a:srgbClr>
          </a:solidFill>
          <a:ln w="28575" algn="ctr">
            <a:solidFill>
              <a:sysClr val="windowText" lastClr="000000"/>
            </a:solidFill>
            <a:round/>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EG" sz="2400" b="0" i="0" u="none" strike="noStrike" kern="0" cap="none" spc="0" normalizeH="0" baseline="0" noProof="0">
                <a:ln>
                  <a:noFill/>
                </a:ln>
                <a:solidFill>
                  <a:prstClr val="black"/>
                </a:solidFill>
                <a:effectLst>
                  <a:outerShdw blurRad="38100" dist="38100" dir="2700000" algn="tl">
                    <a:srgbClr val="FFFFFF"/>
                  </a:outerShdw>
                </a:effectLst>
                <a:uLnTx/>
                <a:uFillTx/>
                <a:latin typeface="Calibri"/>
                <a:cs typeface="Sultan bold" pitchFamily="2" charset="-78"/>
              </a:rPr>
              <a:t>تعــــداد الســـكان</a:t>
            </a:r>
            <a:endParaRPr kumimoji="0" lang="en-US" sz="2400" b="0" i="0" u="none" strike="noStrike" kern="0" cap="none" spc="0" normalizeH="0" baseline="0" noProof="0">
              <a:ln>
                <a:noFill/>
              </a:ln>
              <a:solidFill>
                <a:prstClr val="black"/>
              </a:solidFill>
              <a:effectLst/>
              <a:uLnTx/>
              <a:uFillTx/>
              <a:latin typeface="Calibri"/>
              <a:cs typeface="Sultan bold" pitchFamily="2" charset="-78"/>
            </a:endParaRPr>
          </a:p>
        </p:txBody>
      </p:sp>
    </p:spTree>
    <p:extLst>
      <p:ext uri="{BB962C8B-B14F-4D97-AF65-F5344CB8AC3E}">
        <p14:creationId xmlns:p14="http://schemas.microsoft.com/office/powerpoint/2010/main" val="110887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path path="circle">
            <a:fillToRect l="50000" t="50000" r="100000" b="100000"/>
          </a:path>
        </a:gradFill>
        <a:effectLst/>
      </p:bgPr>
    </p:bg>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A12542F1-CD95-47B1-9B6D-1E2E85E0391C}"/>
              </a:ext>
            </a:extLst>
          </p:cNvPr>
          <p:cNvSpPr txBox="1">
            <a:spLocks noChangeArrowheads="1"/>
          </p:cNvSpPr>
          <p:nvPr/>
        </p:nvSpPr>
        <p:spPr>
          <a:xfrm>
            <a:off x="1449977" y="888773"/>
            <a:ext cx="8915400" cy="57150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20000"/>
              </a:spcBef>
              <a:spcAft>
                <a:spcPts val="0"/>
              </a:spcAft>
              <a:buClrTx/>
              <a:buSzTx/>
              <a:buFontTx/>
              <a:buNone/>
              <a:tabLst/>
              <a:defRPr/>
            </a:pPr>
            <a:endParaRPr kumimoji="0" lang="ar-EG" sz="2000" b="1" i="0" u="sng" strike="noStrike" kern="1200" cap="none" spc="0" normalizeH="0" baseline="0" noProof="0">
              <a:ln>
                <a:noFill/>
              </a:ln>
              <a:solidFill>
                <a:srgbClr val="000000"/>
              </a:solidFill>
              <a:effectLst/>
              <a:uLnTx/>
              <a:uFillTx/>
              <a:latin typeface="Calibri"/>
              <a:ea typeface="+mn-ea"/>
              <a:cs typeface="Arial" panose="020B0604020202020204" pitchFamily="34" charset="0"/>
            </a:endParaRPr>
          </a:p>
          <a:p>
            <a:pPr marL="0" marR="0" lvl="0" indent="0" algn="r" defTabSz="914400" rtl="1" eaLnBrk="1" fontAlgn="auto" latinLnBrk="0" hangingPunct="1">
              <a:lnSpc>
                <a:spcPct val="100000"/>
              </a:lnSpc>
              <a:spcBef>
                <a:spcPct val="20000"/>
              </a:spcBef>
              <a:spcAft>
                <a:spcPts val="0"/>
              </a:spcAft>
              <a:buClrTx/>
              <a:buSzTx/>
              <a:buFontTx/>
              <a:buNone/>
              <a:tabLst/>
              <a:defRPr/>
            </a:pPr>
            <a:endParaRPr kumimoji="0" lang="ar-EG" sz="2000" b="1" i="0" u="sng"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7" name="Title 1">
            <a:extLst>
              <a:ext uri="{FF2B5EF4-FFF2-40B4-BE49-F238E27FC236}">
                <a16:creationId xmlns:a16="http://schemas.microsoft.com/office/drawing/2014/main" id="{BA898C27-2D63-4884-BFD0-1957847ADECA}"/>
              </a:ext>
            </a:extLst>
          </p:cNvPr>
          <p:cNvSpPr>
            <a:spLocks noGrp="1"/>
          </p:cNvSpPr>
          <p:nvPr>
            <p:ph type="title"/>
          </p:nvPr>
        </p:nvSpPr>
        <p:spPr>
          <a:xfrm>
            <a:off x="1774825" y="2781300"/>
            <a:ext cx="8229600" cy="810986"/>
          </a:xfrm>
        </p:spPr>
        <p:txBody>
          <a:bodyPr>
            <a:normAutofit/>
          </a:bodyPr>
          <a:lstStyle/>
          <a:p>
            <a:pPr algn="ctr" eaLnBrk="1" hangingPunct="1"/>
            <a:r>
              <a:rPr lang="ar-EG" altLang="en-US" b="1" dirty="0">
                <a:solidFill>
                  <a:srgbClr val="FF0000"/>
                </a:solidFill>
              </a:rPr>
              <a:t>منهجية اعداد خريطة الفقر</a:t>
            </a:r>
            <a:endParaRPr lang="en-US" altLang="en-US"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614655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path path="circle">
            <a:fillToRect l="50000" t="50000" r="100000" b="100000"/>
          </a:path>
        </a:gradFill>
        <a:effectLst/>
      </p:bgPr>
    </p:bg>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A12542F1-CD95-47B1-9B6D-1E2E85E0391C}"/>
              </a:ext>
            </a:extLst>
          </p:cNvPr>
          <p:cNvSpPr txBox="1">
            <a:spLocks noChangeArrowheads="1"/>
          </p:cNvSpPr>
          <p:nvPr/>
        </p:nvSpPr>
        <p:spPr>
          <a:xfrm>
            <a:off x="1449977" y="888773"/>
            <a:ext cx="8915400" cy="57150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20000"/>
              </a:spcBef>
              <a:spcAft>
                <a:spcPts val="0"/>
              </a:spcAft>
              <a:buClrTx/>
              <a:buSzTx/>
              <a:buFontTx/>
              <a:buNone/>
              <a:tabLst/>
              <a:defRPr/>
            </a:pPr>
            <a:endParaRPr kumimoji="0" lang="ar-EG" sz="2000" b="1" i="0" u="sng" strike="noStrike" kern="1200" cap="none" spc="0" normalizeH="0" baseline="0" noProof="0">
              <a:ln>
                <a:noFill/>
              </a:ln>
              <a:solidFill>
                <a:srgbClr val="000000"/>
              </a:solidFill>
              <a:effectLst/>
              <a:uLnTx/>
              <a:uFillTx/>
              <a:latin typeface="Calibri"/>
              <a:ea typeface="+mn-ea"/>
              <a:cs typeface="Arial" panose="020B0604020202020204" pitchFamily="34" charset="0"/>
            </a:endParaRPr>
          </a:p>
          <a:p>
            <a:pPr marL="0" marR="0" lvl="0" indent="0" algn="r" defTabSz="914400" rtl="1" eaLnBrk="1" fontAlgn="auto" latinLnBrk="0" hangingPunct="1">
              <a:lnSpc>
                <a:spcPct val="100000"/>
              </a:lnSpc>
              <a:spcBef>
                <a:spcPct val="20000"/>
              </a:spcBef>
              <a:spcAft>
                <a:spcPts val="0"/>
              </a:spcAft>
              <a:buClrTx/>
              <a:buSzTx/>
              <a:buFontTx/>
              <a:buNone/>
              <a:tabLst/>
              <a:defRPr/>
            </a:pPr>
            <a:endParaRPr kumimoji="0" lang="ar-EG" sz="2000" b="1" i="0" u="sng"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8" name="AutoShape 4">
            <a:extLst>
              <a:ext uri="{FF2B5EF4-FFF2-40B4-BE49-F238E27FC236}">
                <a16:creationId xmlns:a16="http://schemas.microsoft.com/office/drawing/2014/main" id="{C1C9F3A9-A172-465A-8BE8-399B0842CF5E}"/>
              </a:ext>
            </a:extLst>
          </p:cNvPr>
          <p:cNvSpPr>
            <a:spLocks noChangeArrowheads="1"/>
          </p:cNvSpPr>
          <p:nvPr/>
        </p:nvSpPr>
        <p:spPr bwMode="auto">
          <a:xfrm>
            <a:off x="3473450" y="463780"/>
            <a:ext cx="5327650" cy="6477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ctr" defTabSz="457200" rtl="1" eaLnBrk="1" fontAlgn="auto" latinLnBrk="0" hangingPunct="1">
              <a:lnSpc>
                <a:spcPct val="100000"/>
              </a:lnSpc>
              <a:spcBef>
                <a:spcPct val="0"/>
              </a:spcBef>
              <a:spcAft>
                <a:spcPts val="0"/>
              </a:spcAft>
              <a:buClrTx/>
              <a:buSzTx/>
              <a:buFontTx/>
              <a:buNone/>
              <a:tabLst/>
              <a:defRPr/>
            </a:pPr>
            <a:r>
              <a:rPr kumimoji="0" lang="ar-EG" alt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عن المنهجية</a:t>
            </a:r>
            <a:endParaRPr kumimoji="0" lang="en-US" alt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9" name="Rectangle 5">
            <a:hlinkClick r:id="rId3" action="ppaction://hlinksldjump"/>
            <a:extLst>
              <a:ext uri="{FF2B5EF4-FFF2-40B4-BE49-F238E27FC236}">
                <a16:creationId xmlns:a16="http://schemas.microsoft.com/office/drawing/2014/main" id="{23C314D5-147F-40AD-908E-9C04F4B45670}"/>
              </a:ext>
            </a:extLst>
          </p:cNvPr>
          <p:cNvSpPr>
            <a:spLocks noChangeArrowheads="1"/>
          </p:cNvSpPr>
          <p:nvPr/>
        </p:nvSpPr>
        <p:spPr bwMode="auto">
          <a:xfrm>
            <a:off x="1593669" y="1559608"/>
            <a:ext cx="9148354" cy="1295400"/>
          </a:xfrm>
          <a:prstGeom prst="rect">
            <a:avLst/>
          </a:prstGeom>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هي إستخدام نتائج بحث الدخل والإنفاق والإستهلاك في تحديد خط الفقر ومواصفات القرى الفقيرة وتطبيقها علي كافة أسر التعداد للحصول على بيانات شاملة وأكثر تفصيلا.</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ectangle 6">
            <a:extLst>
              <a:ext uri="{FF2B5EF4-FFF2-40B4-BE49-F238E27FC236}">
                <a16:creationId xmlns:a16="http://schemas.microsoft.com/office/drawing/2014/main" id="{E5C176D6-D8BA-4E41-A64C-403225C14336}"/>
              </a:ext>
            </a:extLst>
          </p:cNvPr>
          <p:cNvSpPr>
            <a:spLocks noChangeArrowheads="1"/>
          </p:cNvSpPr>
          <p:nvPr/>
        </p:nvSpPr>
        <p:spPr bwMode="auto">
          <a:xfrm>
            <a:off x="7961313" y="3284903"/>
            <a:ext cx="25923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r" defTabSz="457200" rtl="1" eaLnBrk="1" fontAlgn="auto" latinLnBrk="0" hangingPunct="1">
              <a:lnSpc>
                <a:spcPct val="100000"/>
              </a:lnSpc>
              <a:spcBef>
                <a:spcPct val="0"/>
              </a:spcBef>
              <a:spcAft>
                <a:spcPts val="0"/>
              </a:spcAft>
              <a:buClrTx/>
              <a:buSzTx/>
              <a:buFontTx/>
              <a:buNone/>
              <a:tabLst/>
              <a:defRPr/>
            </a:pPr>
            <a:r>
              <a:rPr kumimoji="0" lang="ar-EG" altLang="en-US" sz="28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مميزات المنهجــــية</a:t>
            </a:r>
            <a:endParaRPr kumimoji="0" lang="en-US" altLang="en-US" sz="28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1" name="Rectangle 7">
            <a:hlinkClick r:id="rId3" action="ppaction://hlinksldjump"/>
            <a:extLst>
              <a:ext uri="{FF2B5EF4-FFF2-40B4-BE49-F238E27FC236}">
                <a16:creationId xmlns:a16="http://schemas.microsoft.com/office/drawing/2014/main" id="{CA54F026-4826-4302-8137-CDAB438C0D94}"/>
              </a:ext>
            </a:extLst>
          </p:cNvPr>
          <p:cNvSpPr>
            <a:spLocks noChangeArrowheads="1"/>
          </p:cNvSpPr>
          <p:nvPr/>
        </p:nvSpPr>
        <p:spPr bwMode="auto">
          <a:xfrm>
            <a:off x="2063750" y="4002993"/>
            <a:ext cx="81470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r" defTabSz="457200" rtl="1" eaLnBrk="1" fontAlgn="auto" latinLnBrk="0" hangingPunct="1">
              <a:lnSpc>
                <a:spcPct val="100000"/>
              </a:lnSpc>
              <a:spcBef>
                <a:spcPct val="0"/>
              </a:spcBef>
              <a:spcAft>
                <a:spcPts val="0"/>
              </a:spcAft>
              <a:buClrTx/>
              <a:buSzTx/>
              <a:buFontTx/>
              <a:buNone/>
              <a:tabLst/>
              <a:defRPr/>
            </a:pPr>
            <a:r>
              <a:rPr kumimoji="0" lang="ar-EG"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تستخدم المفهوم المتفق علية في قياس الفقر.</a:t>
            </a:r>
            <a:endPar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ectangle 8">
            <a:hlinkClick r:id="rId3" action="ppaction://hlinksldjump"/>
            <a:extLst>
              <a:ext uri="{FF2B5EF4-FFF2-40B4-BE49-F238E27FC236}">
                <a16:creationId xmlns:a16="http://schemas.microsoft.com/office/drawing/2014/main" id="{2687B20C-BCE3-48D9-8F91-F2CAF0A937DF}"/>
              </a:ext>
            </a:extLst>
          </p:cNvPr>
          <p:cNvSpPr>
            <a:spLocks noChangeArrowheads="1"/>
          </p:cNvSpPr>
          <p:nvPr/>
        </p:nvSpPr>
        <p:spPr bwMode="auto">
          <a:xfrm>
            <a:off x="600891" y="4742879"/>
            <a:ext cx="964048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nchor="ctr"/>
          <a:lstStyle>
            <a:lvl1pPr marL="536575" indent="-536575">
              <a:defRPr>
                <a:solidFill>
                  <a:schemeClr val="tx1"/>
                </a:solidFill>
                <a:latin typeface="Arial" panose="020B0604020202020204" pitchFamily="34" charset="0"/>
                <a:cs typeface="Arial" panose="020B0604020202020204" pitchFamily="34" charset="0"/>
              </a:defRPr>
            </a:lvl1pPr>
            <a:lvl2pPr marL="536575" indent="-536575">
              <a:defRPr>
                <a:solidFill>
                  <a:schemeClr val="tx1"/>
                </a:solidFill>
                <a:latin typeface="Arial" panose="020B0604020202020204" pitchFamily="34" charset="0"/>
                <a:cs typeface="Arial" panose="020B0604020202020204" pitchFamily="34" charset="0"/>
              </a:defRPr>
            </a:lvl2pPr>
            <a:lvl3pPr marL="536575" indent="-536575">
              <a:defRPr>
                <a:solidFill>
                  <a:schemeClr val="tx1"/>
                </a:solidFill>
                <a:latin typeface="Arial" panose="020B0604020202020204" pitchFamily="34" charset="0"/>
                <a:cs typeface="Arial" panose="020B0604020202020204" pitchFamily="34" charset="0"/>
              </a:defRPr>
            </a:lvl3pPr>
            <a:lvl4pPr marL="536575" indent="-536575">
              <a:defRPr>
                <a:solidFill>
                  <a:schemeClr val="tx1"/>
                </a:solidFill>
                <a:latin typeface="Arial" panose="020B0604020202020204" pitchFamily="34" charset="0"/>
                <a:cs typeface="Arial" panose="020B0604020202020204" pitchFamily="34" charset="0"/>
              </a:defRPr>
            </a:lvl4pPr>
            <a:lvl5pPr marL="536575" indent="-536575">
              <a:defRPr>
                <a:solidFill>
                  <a:schemeClr val="tx1"/>
                </a:solidFill>
                <a:latin typeface="Arial" panose="020B0604020202020204" pitchFamily="34" charset="0"/>
                <a:cs typeface="Arial" panose="020B0604020202020204" pitchFamily="34" charset="0"/>
              </a:defRPr>
            </a:lvl5pPr>
            <a:lvl6pPr marL="993775" indent="-536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1450975" indent="-536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1908175" indent="-536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365375" indent="-536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536575" marR="0" lvl="0" indent="-536575" algn="just" defTabSz="457200" rtl="1" eaLnBrk="1" fontAlgn="auto" latinLnBrk="0" hangingPunct="1">
              <a:lnSpc>
                <a:spcPct val="100000"/>
              </a:lnSpc>
              <a:spcBef>
                <a:spcPts val="0"/>
              </a:spcBef>
              <a:spcAft>
                <a:spcPts val="0"/>
              </a:spcAft>
              <a:buClrTx/>
              <a:buSzTx/>
              <a:buFontTx/>
              <a:buNone/>
              <a:tabLst/>
              <a:defRPr/>
            </a:pPr>
            <a:r>
              <a:rPr kumimoji="0" lang="ar-EG"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لا تعتمد علي خصائص الأسر فقط ولكن تأخذ في الإعتبار خصائص القرية.</a:t>
            </a:r>
            <a:endPar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73196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path path="circle">
            <a:fillToRect l="50000" t="50000" r="100000" b="100000"/>
          </a:path>
        </a:gradFill>
        <a:effectLst/>
      </p:bgPr>
    </p:bg>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95C2C7B0-8A1B-44EC-9B70-4D8BE258ACFE}"/>
              </a:ext>
            </a:extLst>
          </p:cNvPr>
          <p:cNvSpPr>
            <a:spLocks noGrp="1" noChangeArrowheads="1"/>
          </p:cNvSpPr>
          <p:nvPr>
            <p:ph type="title"/>
          </p:nvPr>
        </p:nvSpPr>
        <p:spPr>
          <a:xfrm>
            <a:off x="5249613" y="1151032"/>
            <a:ext cx="5886949" cy="581025"/>
          </a:xfrm>
          <a:ln w="57150" cmpd="thinThick">
            <a:solidFill>
              <a:srgbClr val="CC0000"/>
            </a:solidFill>
            <a:miter lim="800000"/>
            <a:headEnd/>
            <a:tailEnd/>
          </a:ln>
        </p:spPr>
        <p:txBody>
          <a:bodyPr>
            <a:normAutofit/>
          </a:bodyPr>
          <a:lstStyle/>
          <a:p>
            <a:pPr algn="r" eaLnBrk="1" hangingPunct="1"/>
            <a:r>
              <a:rPr lang="ar-EG" altLang="en-US" sz="3200">
                <a:solidFill>
                  <a:schemeClr val="tx1"/>
                </a:solidFill>
              </a:rPr>
              <a:t>المؤشرات المستخدمة في التقدير</a:t>
            </a:r>
            <a:endParaRPr lang="en-US" altLang="en-US" sz="3200">
              <a:solidFill>
                <a:schemeClr val="tx1"/>
              </a:solidFill>
              <a:cs typeface="Times New Roman" panose="02020603050405020304" pitchFamily="18" charset="0"/>
            </a:endParaRPr>
          </a:p>
        </p:txBody>
      </p:sp>
      <p:sp>
        <p:nvSpPr>
          <p:cNvPr id="14" name="Rectangle 3">
            <a:extLst>
              <a:ext uri="{FF2B5EF4-FFF2-40B4-BE49-F238E27FC236}">
                <a16:creationId xmlns:a16="http://schemas.microsoft.com/office/drawing/2014/main" id="{ECA78A58-4024-4113-8A8F-CAC4B37D60A8}"/>
              </a:ext>
            </a:extLst>
          </p:cNvPr>
          <p:cNvSpPr>
            <a:spLocks noGrp="1" noChangeArrowheads="1"/>
          </p:cNvSpPr>
          <p:nvPr>
            <p:ph idx="1"/>
          </p:nvPr>
        </p:nvSpPr>
        <p:spPr>
          <a:xfrm>
            <a:off x="6981826" y="2238376"/>
            <a:ext cx="2422525" cy="576263"/>
          </a:xfrm>
          <a:ln>
            <a:solidFill>
              <a:srgbClr val="000000"/>
            </a:solidFill>
            <a:miter lim="800000"/>
            <a:headEnd/>
            <a:tailEnd/>
          </a:ln>
          <a:scene3d>
            <a:camera prst="legacyObliqueTopRight"/>
            <a:lightRig rig="legacyFlat3" dir="b"/>
          </a:scene3d>
          <a:sp3d extrusionH="227000" prstMaterial="legacyMatte">
            <a:bevelT w="13500" h="13500" prst="angle"/>
            <a:bevelB w="13500" h="13500" prst="angle"/>
            <a:extrusionClr>
              <a:srgbClr val="A50021"/>
            </a:extrusionClr>
            <a:contourClr>
              <a:srgbClr val="000000"/>
            </a:contourClr>
          </a:sp3d>
        </p:spPr>
        <p:txBody>
          <a:bodyPr>
            <a:normAutofit fontScale="77500" lnSpcReduction="20000"/>
            <a:flatTx/>
          </a:bodyPr>
          <a:lstStyle/>
          <a:p>
            <a:pPr algn="r" rtl="1" eaLnBrk="1" hangingPunct="1">
              <a:buFontTx/>
              <a:buNone/>
            </a:pPr>
            <a:r>
              <a:rPr lang="ar-SY" altLang="en-US" sz="2800" b="1">
                <a:latin typeface="Arial" panose="020B0604020202020204" pitchFamily="34" charset="0"/>
              </a:rPr>
              <a:t>مؤشرات التعليم</a:t>
            </a:r>
            <a:endParaRPr lang="en-US" altLang="en-US" sz="2800" b="1">
              <a:latin typeface="Arial" panose="020B0604020202020204" pitchFamily="34" charset="0"/>
              <a:cs typeface="Arial" panose="020B0604020202020204" pitchFamily="34" charset="0"/>
            </a:endParaRPr>
          </a:p>
        </p:txBody>
      </p:sp>
      <p:sp>
        <p:nvSpPr>
          <p:cNvPr id="17" name="AutoShape 4">
            <a:extLst>
              <a:ext uri="{FF2B5EF4-FFF2-40B4-BE49-F238E27FC236}">
                <a16:creationId xmlns:a16="http://schemas.microsoft.com/office/drawing/2014/main" id="{B664465E-29A4-48DD-962B-4E99FC405F31}"/>
              </a:ext>
            </a:extLst>
          </p:cNvPr>
          <p:cNvSpPr>
            <a:spLocks noChangeArrowheads="1"/>
          </p:cNvSpPr>
          <p:nvPr/>
        </p:nvSpPr>
        <p:spPr bwMode="auto">
          <a:xfrm>
            <a:off x="3167063" y="317502"/>
            <a:ext cx="5327650" cy="6477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ctr" defTabSz="457200" rtl="1" eaLnBrk="1" fontAlgn="auto" latinLnBrk="0" hangingPunct="1">
              <a:lnSpc>
                <a:spcPct val="100000"/>
              </a:lnSpc>
              <a:spcBef>
                <a:spcPct val="0"/>
              </a:spcBef>
              <a:spcAft>
                <a:spcPts val="0"/>
              </a:spcAft>
              <a:buClrTx/>
              <a:buSzTx/>
              <a:buFontTx/>
              <a:buNone/>
              <a:tabLst/>
              <a:defRPr/>
            </a:pPr>
            <a:r>
              <a:rPr kumimoji="0" lang="ar-EG" alt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منهجية الإعداد للخريطة</a:t>
            </a:r>
            <a:endParaRPr kumimoji="0" lang="en-US" alt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8" name="Rectangle 5">
            <a:extLst>
              <a:ext uri="{FF2B5EF4-FFF2-40B4-BE49-F238E27FC236}">
                <a16:creationId xmlns:a16="http://schemas.microsoft.com/office/drawing/2014/main" id="{FD678FCF-8A0E-4BF0-8067-7699614E89E4}"/>
              </a:ext>
            </a:extLst>
          </p:cNvPr>
          <p:cNvSpPr>
            <a:spLocks noChangeArrowheads="1"/>
          </p:cNvSpPr>
          <p:nvPr/>
        </p:nvSpPr>
        <p:spPr bwMode="auto">
          <a:xfrm>
            <a:off x="5208589" y="2873376"/>
            <a:ext cx="35591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tabLst>
                <a:tab pos="2511425" algn="l"/>
                <a:tab pos="2684463" algn="l"/>
                <a:tab pos="2786063" algn="l"/>
              </a:tabLst>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tabLst>
                <a:tab pos="2511425" algn="l"/>
                <a:tab pos="2684463" algn="l"/>
                <a:tab pos="2786063" algn="l"/>
              </a:tabLst>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tabLst>
                <a:tab pos="2511425" algn="l"/>
                <a:tab pos="2684463" algn="l"/>
                <a:tab pos="2786063" algn="l"/>
              </a:tabLst>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tabLst>
                <a:tab pos="2511425" algn="l"/>
                <a:tab pos="2684463" algn="l"/>
                <a:tab pos="2786063" algn="l"/>
              </a:tabLst>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tabLst>
                <a:tab pos="2511425" algn="l"/>
                <a:tab pos="2684463" algn="l"/>
                <a:tab pos="2786063" algn="l"/>
              </a:tabLst>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2511425" algn="l"/>
                <a:tab pos="2684463" algn="l"/>
                <a:tab pos="2786063" algn="l"/>
              </a:tabLst>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2511425" algn="l"/>
                <a:tab pos="2684463" algn="l"/>
                <a:tab pos="2786063" algn="l"/>
              </a:tabLst>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2511425" algn="l"/>
                <a:tab pos="2684463" algn="l"/>
                <a:tab pos="2786063" algn="l"/>
              </a:tabLst>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2511425" algn="l"/>
                <a:tab pos="2684463" algn="l"/>
                <a:tab pos="2786063" algn="l"/>
              </a:tabLst>
              <a:defRPr sz="2000">
                <a:solidFill>
                  <a:schemeClr val="tx1"/>
                </a:solidFill>
                <a:latin typeface="Calibri" panose="020F0502020204030204" pitchFamily="34" charset="0"/>
                <a:cs typeface="Arial" panose="020B0604020202020204" pitchFamily="34" charset="0"/>
              </a:defRPr>
            </a:lvl9pPr>
          </a:lstStyle>
          <a:p>
            <a:pPr marL="342900" marR="0" lvl="0" indent="-342900" algn="r" defTabSz="457200" rtl="1" eaLnBrk="1" fontAlgn="auto" latinLnBrk="0" hangingPunct="1">
              <a:lnSpc>
                <a:spcPct val="80000"/>
              </a:lnSpc>
              <a:spcBef>
                <a:spcPct val="20000"/>
              </a:spcBef>
              <a:spcAft>
                <a:spcPts val="0"/>
              </a:spcAft>
              <a:buClrTx/>
              <a:buSzTx/>
              <a:buFontTx/>
              <a:buChar char="-"/>
              <a:tabLst>
                <a:tab pos="2511425" algn="l"/>
                <a:tab pos="2684463" algn="l"/>
                <a:tab pos="2786063" algn="l"/>
              </a:tabLst>
              <a:defRPr/>
            </a:pPr>
            <a:r>
              <a:rPr kumimoji="0" lang="ar-SY"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مع</a:t>
            </a:r>
            <a:r>
              <a:rPr kumimoji="0" lang="ar-EG"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ـــــــــ</a:t>
            </a:r>
            <a:r>
              <a:rPr kumimoji="0" lang="ar-SY"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دل الأمي</a:t>
            </a:r>
            <a:r>
              <a:rPr kumimoji="0" lang="ar-EG"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ــــــــــ</a:t>
            </a:r>
            <a:r>
              <a:rPr kumimoji="0" lang="ar-SY"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ة</a:t>
            </a:r>
            <a:r>
              <a:rPr kumimoji="0" lang="ar-EG"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9" name="Rectangle 6">
            <a:extLst>
              <a:ext uri="{FF2B5EF4-FFF2-40B4-BE49-F238E27FC236}">
                <a16:creationId xmlns:a16="http://schemas.microsoft.com/office/drawing/2014/main" id="{F1ACA60A-0CA0-4370-A160-C461E0F1A4B1}"/>
              </a:ext>
            </a:extLst>
          </p:cNvPr>
          <p:cNvSpPr>
            <a:spLocks noChangeArrowheads="1"/>
          </p:cNvSpPr>
          <p:nvPr/>
        </p:nvSpPr>
        <p:spPr bwMode="auto">
          <a:xfrm>
            <a:off x="5208589" y="3378201"/>
            <a:ext cx="35575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342900" marR="0" lvl="0" indent="-342900" algn="r" defTabSz="457200" rtl="1" eaLnBrk="1" fontAlgn="auto" latinLnBrk="0" hangingPunct="1">
              <a:lnSpc>
                <a:spcPct val="80000"/>
              </a:lnSpc>
              <a:spcBef>
                <a:spcPct val="20000"/>
              </a:spcBef>
              <a:spcAft>
                <a:spcPts val="0"/>
              </a:spcAft>
              <a:buClrTx/>
              <a:buSzTx/>
              <a:buFontTx/>
              <a:buChar char="-"/>
              <a:tabLst/>
              <a:defRPr/>
            </a:pPr>
            <a:r>
              <a:rPr kumimoji="0" lang="ar-SY"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مع</a:t>
            </a:r>
            <a:r>
              <a:rPr kumimoji="0" lang="ar-EG"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ـــــ</a:t>
            </a:r>
            <a:r>
              <a:rPr kumimoji="0" lang="ar-SY"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دلات ا</a:t>
            </a:r>
            <a:r>
              <a:rPr kumimoji="0" lang="ar-EG"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لإ</a:t>
            </a:r>
            <a:r>
              <a:rPr kumimoji="0" lang="ar-SY"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لتح</a:t>
            </a:r>
            <a:r>
              <a:rPr kumimoji="0" lang="ar-EG"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ـــــــ</a:t>
            </a:r>
            <a:r>
              <a:rPr kumimoji="0" lang="ar-SY"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اق</a:t>
            </a:r>
            <a:endPar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Rectangle 7">
            <a:extLst>
              <a:ext uri="{FF2B5EF4-FFF2-40B4-BE49-F238E27FC236}">
                <a16:creationId xmlns:a16="http://schemas.microsoft.com/office/drawing/2014/main" id="{7AC20DAF-F08D-4FBC-96C2-03F0FD6AFCBA}"/>
              </a:ext>
            </a:extLst>
          </p:cNvPr>
          <p:cNvSpPr>
            <a:spLocks noChangeArrowheads="1"/>
          </p:cNvSpPr>
          <p:nvPr/>
        </p:nvSpPr>
        <p:spPr bwMode="auto">
          <a:xfrm>
            <a:off x="7018338" y="4038601"/>
            <a:ext cx="2386012" cy="576263"/>
          </a:xfrm>
          <a:prstGeom prst="rect">
            <a:avLst/>
          </a:prstGeom>
          <a:noFill/>
          <a:ln w="9525">
            <a:solidFill>
              <a:srgbClr val="000000"/>
            </a:solidFill>
            <a:miter lim="800000"/>
            <a:headEnd/>
            <a:tailEnd/>
          </a:ln>
          <a:scene3d>
            <a:camera prst="legacyObliqueTopRight"/>
            <a:lightRig rig="legacyFlat3" dir="b"/>
          </a:scene3d>
          <a:sp3d extrusionH="227000" prstMaterial="legacyMatte">
            <a:bevelT w="13500" h="13500" prst="angle"/>
            <a:bevelB w="13500" h="13500" prst="angle"/>
            <a:extrusionClr>
              <a:srgbClr val="A50021"/>
            </a:extrusionClr>
            <a:contourClr>
              <a:srgbClr val="000000"/>
            </a:contourClr>
          </a:sp3d>
          <a:extLst>
            <a:ext uri="{909E8E84-426E-40DD-AFC4-6F175D3DCCD1}">
              <a14:hiddenFill xmlns:a14="http://schemas.microsoft.com/office/drawing/2010/main">
                <a:solidFill>
                  <a:srgbClr val="FFFFFF"/>
                </a:solidFill>
              </a14:hiddenFill>
            </a:ext>
          </a:extLst>
        </p:spPr>
        <p:txBody>
          <a:bodyPr>
            <a:flatTx/>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342900" marR="0" lvl="0" indent="-342900" algn="r" defTabSz="457200" rtl="1" eaLnBrk="1" fontAlgn="auto" latinLnBrk="0" hangingPunct="1">
              <a:lnSpc>
                <a:spcPct val="100000"/>
              </a:lnSpc>
              <a:spcBef>
                <a:spcPct val="20000"/>
              </a:spcBef>
              <a:spcAft>
                <a:spcPts val="0"/>
              </a:spcAft>
              <a:buClrTx/>
              <a:buSzTx/>
              <a:buFontTx/>
              <a:buNone/>
              <a:tabLst/>
              <a:defRPr/>
            </a:pPr>
            <a:r>
              <a:rPr kumimoji="0" lang="ar-SY" alt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مؤشرات </a:t>
            </a:r>
            <a:r>
              <a:rPr kumimoji="0" lang="ar-EG" alt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التشغيل</a:t>
            </a:r>
            <a:endPar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Rectangle 8">
            <a:extLst>
              <a:ext uri="{FF2B5EF4-FFF2-40B4-BE49-F238E27FC236}">
                <a16:creationId xmlns:a16="http://schemas.microsoft.com/office/drawing/2014/main" id="{502996E9-3646-4F2C-9BB1-F35F151484F2}"/>
              </a:ext>
            </a:extLst>
          </p:cNvPr>
          <p:cNvSpPr>
            <a:spLocks noChangeArrowheads="1"/>
          </p:cNvSpPr>
          <p:nvPr/>
        </p:nvSpPr>
        <p:spPr bwMode="auto">
          <a:xfrm>
            <a:off x="5254625" y="4673601"/>
            <a:ext cx="35131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tabLst>
                <a:tab pos="2684463" algn="l"/>
              </a:tabLst>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tabLst>
                <a:tab pos="2684463" algn="l"/>
              </a:tabLst>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tabLst>
                <a:tab pos="2684463" algn="l"/>
              </a:tabLst>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tabLst>
                <a:tab pos="2684463" algn="l"/>
              </a:tabLst>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tabLst>
                <a:tab pos="2684463" algn="l"/>
              </a:tabLst>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84463" algn="l"/>
              </a:tabLst>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84463" algn="l"/>
              </a:tabLst>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84463" algn="l"/>
              </a:tabLst>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84463" algn="l"/>
              </a:tabLst>
              <a:defRPr sz="2000">
                <a:solidFill>
                  <a:schemeClr val="tx1"/>
                </a:solidFill>
                <a:latin typeface="Calibri" panose="020F0502020204030204" pitchFamily="34" charset="0"/>
                <a:cs typeface="Arial" panose="020B0604020202020204" pitchFamily="34" charset="0"/>
              </a:defRPr>
            </a:lvl9pPr>
          </a:lstStyle>
          <a:p>
            <a:pPr marL="342900" marR="0" lvl="0" indent="-342900" algn="r" defTabSz="457200" rtl="1" eaLnBrk="1" fontAlgn="auto" latinLnBrk="0" hangingPunct="1">
              <a:lnSpc>
                <a:spcPct val="80000"/>
              </a:lnSpc>
              <a:spcBef>
                <a:spcPct val="20000"/>
              </a:spcBef>
              <a:spcAft>
                <a:spcPts val="0"/>
              </a:spcAft>
              <a:buClrTx/>
              <a:buSzTx/>
              <a:buFontTx/>
              <a:buChar char="-"/>
              <a:tabLst>
                <a:tab pos="2684463" algn="l"/>
              </a:tabLst>
              <a:defRPr/>
            </a:pPr>
            <a:r>
              <a:rPr kumimoji="0" lang="ar-SY"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مع</a:t>
            </a:r>
            <a:r>
              <a:rPr kumimoji="0" lang="ar-EG"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ــــ</a:t>
            </a:r>
            <a:r>
              <a:rPr kumimoji="0" lang="ar-SY"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دل</a:t>
            </a:r>
            <a:r>
              <a:rPr kumimoji="0" lang="ar-EG"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ات البطالــــــــــــة  </a:t>
            </a:r>
          </a:p>
        </p:txBody>
      </p:sp>
      <p:sp>
        <p:nvSpPr>
          <p:cNvPr id="22" name="Rectangle 9">
            <a:extLst>
              <a:ext uri="{FF2B5EF4-FFF2-40B4-BE49-F238E27FC236}">
                <a16:creationId xmlns:a16="http://schemas.microsoft.com/office/drawing/2014/main" id="{B21B8C70-F095-4777-9DAC-2A57D708F6B0}"/>
              </a:ext>
            </a:extLst>
          </p:cNvPr>
          <p:cNvSpPr>
            <a:spLocks noChangeArrowheads="1"/>
          </p:cNvSpPr>
          <p:nvPr/>
        </p:nvSpPr>
        <p:spPr bwMode="auto">
          <a:xfrm>
            <a:off x="5254625" y="5178426"/>
            <a:ext cx="35115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342900" marR="0" lvl="0" indent="-342900" algn="r" defTabSz="457200" rtl="1" eaLnBrk="1" fontAlgn="auto" latinLnBrk="0" hangingPunct="1">
              <a:lnSpc>
                <a:spcPct val="80000"/>
              </a:lnSpc>
              <a:spcBef>
                <a:spcPct val="20000"/>
              </a:spcBef>
              <a:spcAft>
                <a:spcPts val="0"/>
              </a:spcAft>
              <a:buClrTx/>
              <a:buSzTx/>
              <a:buFontTx/>
              <a:buChar char="-"/>
              <a:tabLst/>
              <a:defRPr/>
            </a:pPr>
            <a:r>
              <a:rPr kumimoji="0" lang="ar-EG"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نسبة العاملين الدائميـــن</a:t>
            </a:r>
            <a:endPar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Rectangle 10">
            <a:extLst>
              <a:ext uri="{FF2B5EF4-FFF2-40B4-BE49-F238E27FC236}">
                <a16:creationId xmlns:a16="http://schemas.microsoft.com/office/drawing/2014/main" id="{7165C1F9-9E69-4AE1-B3D9-1B7EE7EE13BF}"/>
              </a:ext>
            </a:extLst>
          </p:cNvPr>
          <p:cNvSpPr>
            <a:spLocks noChangeArrowheads="1"/>
          </p:cNvSpPr>
          <p:nvPr/>
        </p:nvSpPr>
        <p:spPr bwMode="auto">
          <a:xfrm>
            <a:off x="5254625" y="5681663"/>
            <a:ext cx="351313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342900" marR="0" lvl="0" indent="-342900" algn="r" defTabSz="457200" rtl="1" eaLnBrk="1" fontAlgn="auto" latinLnBrk="0" hangingPunct="1">
              <a:lnSpc>
                <a:spcPct val="80000"/>
              </a:lnSpc>
              <a:spcBef>
                <a:spcPct val="20000"/>
              </a:spcBef>
              <a:spcAft>
                <a:spcPts val="0"/>
              </a:spcAft>
              <a:buClrTx/>
              <a:buSzTx/>
              <a:buFontTx/>
              <a:buChar char="-"/>
              <a:tabLst/>
              <a:defRPr/>
            </a:pPr>
            <a:r>
              <a:rPr kumimoji="0" lang="ar-EG"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نسبة العاملين المؤقتيــن</a:t>
            </a:r>
          </a:p>
        </p:txBody>
      </p:sp>
      <p:sp>
        <p:nvSpPr>
          <p:cNvPr id="24" name="Rectangle 11">
            <a:extLst>
              <a:ext uri="{FF2B5EF4-FFF2-40B4-BE49-F238E27FC236}">
                <a16:creationId xmlns:a16="http://schemas.microsoft.com/office/drawing/2014/main" id="{22B804B8-B180-4A7E-82E7-EEF935640E83}"/>
              </a:ext>
            </a:extLst>
          </p:cNvPr>
          <p:cNvSpPr>
            <a:spLocks noChangeArrowheads="1"/>
          </p:cNvSpPr>
          <p:nvPr/>
        </p:nvSpPr>
        <p:spPr bwMode="auto">
          <a:xfrm>
            <a:off x="5254625" y="6186489"/>
            <a:ext cx="35115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342900" marR="0" lvl="0" indent="-342900" algn="r" defTabSz="457200" rtl="1" eaLnBrk="1" fontAlgn="auto" latinLnBrk="0" hangingPunct="1">
              <a:lnSpc>
                <a:spcPct val="80000"/>
              </a:lnSpc>
              <a:spcBef>
                <a:spcPct val="20000"/>
              </a:spcBef>
              <a:spcAft>
                <a:spcPts val="0"/>
              </a:spcAft>
              <a:buClrTx/>
              <a:buSzTx/>
              <a:buFontTx/>
              <a:buChar char="-"/>
              <a:tabLst/>
              <a:defRPr/>
            </a:pPr>
            <a:r>
              <a:rPr kumimoji="0" lang="ar-EG"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نسبة العاملين المتقطعين</a:t>
            </a:r>
            <a:br>
              <a:rPr kumimoji="0" lang="ar-SY"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5915522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AFAF9B"/>
            </a:gs>
            <a:gs pos="50000">
              <a:srgbClr val="FFFFCC"/>
            </a:gs>
            <a:gs pos="100000">
              <a:srgbClr val="AFAF9B"/>
            </a:gs>
          </a:gsLst>
          <a:lin ang="5400000" scaled="1"/>
        </a:gradFill>
        <a:ln w="28575" cap="flat" cmpd="sng" algn="ctr">
          <a:solidFill>
            <a:srgbClr val="FFFF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22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gradFill rotWithShape="1">
          <a:gsLst>
            <a:gs pos="0">
              <a:srgbClr val="AFAF9B"/>
            </a:gs>
            <a:gs pos="50000">
              <a:srgbClr val="FFFFCC"/>
            </a:gs>
            <a:gs pos="100000">
              <a:srgbClr val="AFAF9B"/>
            </a:gs>
          </a:gsLst>
          <a:lin ang="5400000" scaled="1"/>
        </a:gradFill>
        <a:ln w="28575" cap="flat" cmpd="sng" algn="ctr">
          <a:solidFill>
            <a:srgbClr val="FFFF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22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2007</TotalTime>
  <Words>1719</Words>
  <Application>Microsoft Office PowerPoint</Application>
  <PresentationFormat>Widescreen</PresentationFormat>
  <Paragraphs>181</Paragraphs>
  <Slides>27</Slides>
  <Notes>23</Notes>
  <HiddenSlides>0</HiddenSlides>
  <MMClips>0</MMClips>
  <ScaleCrop>false</ScaleCrop>
  <HeadingPairs>
    <vt:vector size="8" baseType="variant">
      <vt:variant>
        <vt:lpstr>Fonts Used</vt:lpstr>
      </vt:variant>
      <vt:variant>
        <vt:i4>9</vt:i4>
      </vt:variant>
      <vt:variant>
        <vt:lpstr>Theme</vt:lpstr>
      </vt:variant>
      <vt:variant>
        <vt:i4>2</vt:i4>
      </vt:variant>
      <vt:variant>
        <vt:lpstr>Slide Titles</vt:lpstr>
      </vt:variant>
      <vt:variant>
        <vt:i4>27</vt:i4>
      </vt:variant>
      <vt:variant>
        <vt:lpstr>Custom Shows</vt:lpstr>
      </vt:variant>
      <vt:variant>
        <vt:i4>20</vt:i4>
      </vt:variant>
    </vt:vector>
  </HeadingPairs>
  <TitlesOfParts>
    <vt:vector size="58" baseType="lpstr">
      <vt:lpstr>Al-Jazeera-Arabic-Bold</vt:lpstr>
      <vt:lpstr>Arial</vt:lpstr>
      <vt:lpstr>Calibri</vt:lpstr>
      <vt:lpstr>Cambria</vt:lpstr>
      <vt:lpstr>Century Gothic</vt:lpstr>
      <vt:lpstr>Times New Roman</vt:lpstr>
      <vt:lpstr>Verdana</vt:lpstr>
      <vt:lpstr>Wingdings</vt:lpstr>
      <vt:lpstr>Wingdings 3</vt:lpstr>
      <vt:lpstr>Wisp</vt:lpstr>
      <vt:lpstr>تصميم افتراضي</vt:lpstr>
      <vt:lpstr>استخدام بيانات التعداد العام للسكان والإسكان والمنشأت وبيانات انفاق الاسرة في تقدير مؤشرات الفقر ومستويات المعيشة </vt:lpstr>
      <vt:lpstr>مقدمة</vt:lpstr>
      <vt:lpstr>إعداد خريطة الفقر باستخدام نتائج بيانات  بحث الدخل والإنفاق والاستهلاك 2018/2017 وبيانات تعداد السكان والإسكان والمنشأت  2017 </vt:lpstr>
      <vt:lpstr>PowerPoint Presentation</vt:lpstr>
      <vt:lpstr>PowerPoint Presentation</vt:lpstr>
      <vt:lpstr>PowerPoint Presentation</vt:lpstr>
      <vt:lpstr>منهجية اعداد خريطة الفقر</vt:lpstr>
      <vt:lpstr>PowerPoint Presentation</vt:lpstr>
      <vt:lpstr>المؤشرات المستخدمة في التقدير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استعراض بعض المؤشرات المتولدة من التعداد العام للسكان والإسكان والمنشأت</vt:lpstr>
      <vt:lpstr>استعراض بعض المؤشرات المتولدة من التعداد العام للسكان والإسكان والمنشأت  تابع</vt:lpstr>
      <vt:lpstr>استعراض بعض المؤشرات المتولدة من التعداد العام للسكان والإسكان والمنشأت  تابع</vt:lpstr>
      <vt:lpstr>المؤشرات المتولدة من التعداد الزراعي</vt:lpstr>
      <vt:lpstr>PowerPoint Presentation</vt:lpstr>
      <vt:lpstr>PowerPoint Presentation</vt:lpstr>
      <vt:lpstr>T1G3</vt:lpstr>
      <vt:lpstr>T1G4</vt:lpstr>
      <vt:lpstr>T1G6</vt:lpstr>
      <vt:lpstr>TIG8</vt:lpstr>
      <vt:lpstr>T1G9</vt:lpstr>
      <vt:lpstr>T1G10</vt:lpstr>
      <vt:lpstr>T1G11</vt:lpstr>
      <vt:lpstr>T1G12</vt:lpstr>
      <vt:lpstr>T1G15</vt:lpstr>
      <vt:lpstr>T1G16</vt:lpstr>
      <vt:lpstr>T1G17</vt:lpstr>
      <vt:lpstr>T2G2</vt:lpstr>
      <vt:lpstr>T2G4</vt:lpstr>
      <vt:lpstr>T2G9</vt:lpstr>
      <vt:lpstr>T2G10</vt:lpstr>
      <vt:lpstr>T2G11</vt:lpstr>
      <vt:lpstr>T2G12</vt:lpstr>
      <vt:lpstr>T2G14</vt:lpstr>
      <vt:lpstr>T2G16</vt:lpstr>
      <vt:lpstr>T1G2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رصد فجوة بيانات مؤشرات أهداف التنمية المستدامة في مصر</dc:title>
  <dc:creator>Reem Ismaeel Mohammed</dc:creator>
  <cp:lastModifiedBy>Dina Karanouh</cp:lastModifiedBy>
  <cp:revision>240</cp:revision>
  <cp:lastPrinted>2020-11-08T09:15:45Z</cp:lastPrinted>
  <dcterms:created xsi:type="dcterms:W3CDTF">2019-12-11T11:33:54Z</dcterms:created>
  <dcterms:modified xsi:type="dcterms:W3CDTF">2020-11-18T07:47:10Z</dcterms:modified>
</cp:coreProperties>
</file>