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3666" r:id="rId5"/>
  </p:sldMasterIdLst>
  <p:notesMasterIdLst>
    <p:notesMasterId r:id="rId21"/>
  </p:notesMasterIdLst>
  <p:handoutMasterIdLst>
    <p:handoutMasterId r:id="rId22"/>
  </p:handoutMasterIdLst>
  <p:sldIdLst>
    <p:sldId id="256" r:id="rId6"/>
    <p:sldId id="293" r:id="rId7"/>
    <p:sldId id="367" r:id="rId8"/>
    <p:sldId id="368" r:id="rId9"/>
    <p:sldId id="432" r:id="rId10"/>
    <p:sldId id="369" r:id="rId11"/>
    <p:sldId id="423" r:id="rId12"/>
    <p:sldId id="373" r:id="rId13"/>
    <p:sldId id="434" r:id="rId14"/>
    <p:sldId id="433" r:id="rId15"/>
    <p:sldId id="419" r:id="rId16"/>
    <p:sldId id="372" r:id="rId17"/>
    <p:sldId id="429" r:id="rId18"/>
    <p:sldId id="422" r:id="rId19"/>
    <p:sldId id="430" r:id="rId20"/>
  </p:sldIdLst>
  <p:sldSz cx="9144000" cy="6858000" type="screen4x3"/>
  <p:notesSz cx="7010400" cy="92964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ryem Demirci" initials="MD" lastIdx="1" clrIdx="0">
    <p:extLst>
      <p:ext uri="{19B8F6BF-5375-455C-9EA6-DF929625EA0E}">
        <p15:presenceInfo xmlns:p15="http://schemas.microsoft.com/office/powerpoint/2012/main" userId="d75eb41a148fba8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B9BE1"/>
    <a:srgbClr val="A8288D"/>
    <a:srgbClr val="3366FF"/>
    <a:srgbClr val="DC7AD5"/>
    <a:srgbClr val="CC3399"/>
    <a:srgbClr val="FF0000"/>
    <a:srgbClr val="0000FF"/>
    <a:srgbClr val="ECA74A"/>
    <a:srgbClr val="008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8225" autoAdjust="0"/>
  </p:normalViewPr>
  <p:slideViewPr>
    <p:cSldViewPr>
      <p:cViewPr varScale="1">
        <p:scale>
          <a:sx n="72" d="100"/>
          <a:sy n="72" d="100"/>
        </p:scale>
        <p:origin x="1326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3468" y="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F75AF8EC-18F9-4074-8D3F-D99D3BFA243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465138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 sz="1200" smtClean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D1EDDBAC-5C16-4579-8E4B-746D3C4BC79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465138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 sz="1200" smtClean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86B6EDF4-FDF3-4D1D-A632-B1920EBB77A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465138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 sz="1200" smtClean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9397" name="Rectangle 5">
            <a:extLst>
              <a:ext uri="{FF2B5EF4-FFF2-40B4-BE49-F238E27FC236}">
                <a16:creationId xmlns:a16="http://schemas.microsoft.com/office/drawing/2014/main" id="{1A65CDDE-528E-4904-B04A-D68E7C5527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465138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fld id="{9FA86D94-803B-4A99-AF5D-0721B7370C5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1">
            <a:extLst>
              <a:ext uri="{FF2B5EF4-FFF2-40B4-BE49-F238E27FC236}">
                <a16:creationId xmlns:a16="http://schemas.microsoft.com/office/drawing/2014/main" id="{442255DD-E3C7-4906-A53C-182CB49033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010400" cy="92964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6867" name="AutoShape 2">
            <a:extLst>
              <a:ext uri="{FF2B5EF4-FFF2-40B4-BE49-F238E27FC236}">
                <a16:creationId xmlns:a16="http://schemas.microsoft.com/office/drawing/2014/main" id="{8F02F743-B63B-4601-BAC7-C398EE366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010400" cy="92964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5353E52-13DE-410E-B894-C599036432E2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0353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10" tIns="47689" rIns="91710" bIns="47689" numCol="1" anchor="t" anchorCtr="0" compatLnSpc="1">
            <a:prstTxWarp prst="textNoShape">
              <a:avLst/>
            </a:prstTxWarp>
          </a:bodyPr>
          <a:lstStyle>
            <a:lvl1pPr defTabSz="465138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65138" algn="l"/>
                <a:tab pos="931863" algn="l"/>
                <a:tab pos="1397000" algn="l"/>
                <a:tab pos="1863725" algn="l"/>
                <a:tab pos="2328863" algn="l"/>
                <a:tab pos="2795588" algn="l"/>
                <a:tab pos="3260725" algn="l"/>
                <a:tab pos="3727450" algn="l"/>
                <a:tab pos="4192588" algn="l"/>
                <a:tab pos="4659313" algn="l"/>
                <a:tab pos="5124450" algn="l"/>
                <a:tab pos="5591175" algn="l"/>
                <a:tab pos="6056313" algn="l"/>
                <a:tab pos="6523038" algn="l"/>
                <a:tab pos="6988175" algn="l"/>
                <a:tab pos="7454900" algn="l"/>
                <a:tab pos="7920038" algn="l"/>
                <a:tab pos="8385175" algn="l"/>
                <a:tab pos="8851900" algn="l"/>
                <a:tab pos="9317038" algn="l"/>
              </a:tabLst>
              <a:defRPr sz="1200" smtClean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6737254-4D50-4A16-9996-58F938B89D1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3970338" y="0"/>
            <a:ext cx="30353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10" tIns="47689" rIns="91710" bIns="47689" numCol="1" anchor="t" anchorCtr="0" compatLnSpc="1">
            <a:prstTxWarp prst="textNoShape">
              <a:avLst/>
            </a:prstTxWarp>
          </a:bodyPr>
          <a:lstStyle>
            <a:lvl1pPr algn="r" defTabSz="465138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65138" algn="l"/>
                <a:tab pos="931863" algn="l"/>
                <a:tab pos="1397000" algn="l"/>
                <a:tab pos="1863725" algn="l"/>
                <a:tab pos="2328863" algn="l"/>
                <a:tab pos="2795588" algn="l"/>
                <a:tab pos="3260725" algn="l"/>
                <a:tab pos="3727450" algn="l"/>
                <a:tab pos="4192588" algn="l"/>
                <a:tab pos="4659313" algn="l"/>
                <a:tab pos="5124450" algn="l"/>
                <a:tab pos="5591175" algn="l"/>
                <a:tab pos="6056313" algn="l"/>
                <a:tab pos="6523038" algn="l"/>
                <a:tab pos="6988175" algn="l"/>
                <a:tab pos="7454900" algn="l"/>
                <a:tab pos="7920038" algn="l"/>
                <a:tab pos="8385175" algn="l"/>
                <a:tab pos="8851900" algn="l"/>
                <a:tab pos="9317038" algn="l"/>
              </a:tabLst>
              <a:defRPr sz="1200" smtClean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6870" name="Rectangle 5">
            <a:extLst>
              <a:ext uri="{FF2B5EF4-FFF2-40B4-BE49-F238E27FC236}">
                <a16:creationId xmlns:a16="http://schemas.microsoft.com/office/drawing/2014/main" id="{64D079FC-D9A4-4E19-BB28-A9BCBF12F7AA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2688" y="696913"/>
            <a:ext cx="4643437" cy="34829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5BCE3066-3471-4C7B-A868-D059A287C39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01675" y="4416425"/>
            <a:ext cx="5603875" cy="417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10" tIns="47689" rIns="91710" bIns="47689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3018B1BE-9B96-4414-BE3F-AF7989EE2FA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8829675"/>
            <a:ext cx="30353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10" tIns="47689" rIns="91710" bIns="47689" numCol="1" anchor="b" anchorCtr="0" compatLnSpc="1">
            <a:prstTxWarp prst="textNoShape">
              <a:avLst/>
            </a:prstTxWarp>
          </a:bodyPr>
          <a:lstStyle>
            <a:lvl1pPr defTabSz="465138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65138" algn="l"/>
                <a:tab pos="931863" algn="l"/>
                <a:tab pos="1397000" algn="l"/>
                <a:tab pos="1863725" algn="l"/>
                <a:tab pos="2328863" algn="l"/>
                <a:tab pos="2795588" algn="l"/>
                <a:tab pos="3260725" algn="l"/>
                <a:tab pos="3727450" algn="l"/>
                <a:tab pos="4192588" algn="l"/>
                <a:tab pos="4659313" algn="l"/>
                <a:tab pos="5124450" algn="l"/>
                <a:tab pos="5591175" algn="l"/>
                <a:tab pos="6056313" algn="l"/>
                <a:tab pos="6523038" algn="l"/>
                <a:tab pos="6988175" algn="l"/>
                <a:tab pos="7454900" algn="l"/>
                <a:tab pos="7920038" algn="l"/>
                <a:tab pos="8385175" algn="l"/>
                <a:tab pos="8851900" algn="l"/>
                <a:tab pos="9317038" algn="l"/>
              </a:tabLst>
              <a:defRPr sz="1200" smtClean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21B7DC6D-AB15-4952-9B2F-2D482FCABA7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970338" y="8829675"/>
            <a:ext cx="30353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10" tIns="47689" rIns="91710" bIns="47689" numCol="1" anchor="b" anchorCtr="0" compatLnSpc="1">
            <a:prstTxWarp prst="textNoShape">
              <a:avLst/>
            </a:prstTxWarp>
          </a:bodyPr>
          <a:lstStyle>
            <a:lvl1pPr algn="r" defTabSz="465138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65138" algn="l"/>
                <a:tab pos="931863" algn="l"/>
                <a:tab pos="1397000" algn="l"/>
                <a:tab pos="1863725" algn="l"/>
                <a:tab pos="2328863" algn="l"/>
                <a:tab pos="2795588" algn="l"/>
                <a:tab pos="3260725" algn="l"/>
                <a:tab pos="3727450" algn="l"/>
                <a:tab pos="4192588" algn="l"/>
                <a:tab pos="4659313" algn="l"/>
                <a:tab pos="5124450" algn="l"/>
                <a:tab pos="5591175" algn="l"/>
                <a:tab pos="6056313" algn="l"/>
                <a:tab pos="6523038" algn="l"/>
                <a:tab pos="6988175" algn="l"/>
                <a:tab pos="7454900" algn="l"/>
                <a:tab pos="7920038" algn="l"/>
                <a:tab pos="8385175" algn="l"/>
                <a:tab pos="8851900" algn="l"/>
                <a:tab pos="9317038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9ECB0082-A782-4D54-9D32-D2059367DD8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8">
            <a:extLst>
              <a:ext uri="{FF2B5EF4-FFF2-40B4-BE49-F238E27FC236}">
                <a16:creationId xmlns:a16="http://schemas.microsoft.com/office/drawing/2014/main" id="{29BD981A-990A-4F07-B757-1C55E807D56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5138" algn="l"/>
                <a:tab pos="931863" algn="l"/>
                <a:tab pos="1397000" algn="l"/>
                <a:tab pos="1863725" algn="l"/>
                <a:tab pos="2328863" algn="l"/>
                <a:tab pos="2795588" algn="l"/>
                <a:tab pos="3260725" algn="l"/>
                <a:tab pos="3727450" algn="l"/>
                <a:tab pos="4192588" algn="l"/>
                <a:tab pos="4659313" algn="l"/>
                <a:tab pos="5124450" algn="l"/>
                <a:tab pos="5591175" algn="l"/>
                <a:tab pos="6056313" algn="l"/>
                <a:tab pos="6523038" algn="l"/>
                <a:tab pos="6988175" algn="l"/>
                <a:tab pos="7454900" algn="l"/>
                <a:tab pos="7920038" algn="l"/>
                <a:tab pos="8385175" algn="l"/>
                <a:tab pos="8851900" algn="l"/>
                <a:tab pos="93170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5138" algn="l"/>
                <a:tab pos="931863" algn="l"/>
                <a:tab pos="1397000" algn="l"/>
                <a:tab pos="1863725" algn="l"/>
                <a:tab pos="2328863" algn="l"/>
                <a:tab pos="2795588" algn="l"/>
                <a:tab pos="3260725" algn="l"/>
                <a:tab pos="3727450" algn="l"/>
                <a:tab pos="4192588" algn="l"/>
                <a:tab pos="4659313" algn="l"/>
                <a:tab pos="5124450" algn="l"/>
                <a:tab pos="5591175" algn="l"/>
                <a:tab pos="6056313" algn="l"/>
                <a:tab pos="6523038" algn="l"/>
                <a:tab pos="6988175" algn="l"/>
                <a:tab pos="7454900" algn="l"/>
                <a:tab pos="7920038" algn="l"/>
                <a:tab pos="8385175" algn="l"/>
                <a:tab pos="8851900" algn="l"/>
                <a:tab pos="93170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5138" algn="l"/>
                <a:tab pos="931863" algn="l"/>
                <a:tab pos="1397000" algn="l"/>
                <a:tab pos="1863725" algn="l"/>
                <a:tab pos="2328863" algn="l"/>
                <a:tab pos="2795588" algn="l"/>
                <a:tab pos="3260725" algn="l"/>
                <a:tab pos="3727450" algn="l"/>
                <a:tab pos="4192588" algn="l"/>
                <a:tab pos="4659313" algn="l"/>
                <a:tab pos="5124450" algn="l"/>
                <a:tab pos="5591175" algn="l"/>
                <a:tab pos="6056313" algn="l"/>
                <a:tab pos="6523038" algn="l"/>
                <a:tab pos="6988175" algn="l"/>
                <a:tab pos="7454900" algn="l"/>
                <a:tab pos="7920038" algn="l"/>
                <a:tab pos="8385175" algn="l"/>
                <a:tab pos="8851900" algn="l"/>
                <a:tab pos="93170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5138" algn="l"/>
                <a:tab pos="931863" algn="l"/>
                <a:tab pos="1397000" algn="l"/>
                <a:tab pos="1863725" algn="l"/>
                <a:tab pos="2328863" algn="l"/>
                <a:tab pos="2795588" algn="l"/>
                <a:tab pos="3260725" algn="l"/>
                <a:tab pos="3727450" algn="l"/>
                <a:tab pos="4192588" algn="l"/>
                <a:tab pos="4659313" algn="l"/>
                <a:tab pos="5124450" algn="l"/>
                <a:tab pos="5591175" algn="l"/>
                <a:tab pos="6056313" algn="l"/>
                <a:tab pos="6523038" algn="l"/>
                <a:tab pos="6988175" algn="l"/>
                <a:tab pos="7454900" algn="l"/>
                <a:tab pos="7920038" algn="l"/>
                <a:tab pos="8385175" algn="l"/>
                <a:tab pos="8851900" algn="l"/>
                <a:tab pos="93170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5138" algn="l"/>
                <a:tab pos="931863" algn="l"/>
                <a:tab pos="1397000" algn="l"/>
                <a:tab pos="1863725" algn="l"/>
                <a:tab pos="2328863" algn="l"/>
                <a:tab pos="2795588" algn="l"/>
                <a:tab pos="3260725" algn="l"/>
                <a:tab pos="3727450" algn="l"/>
                <a:tab pos="4192588" algn="l"/>
                <a:tab pos="4659313" algn="l"/>
                <a:tab pos="5124450" algn="l"/>
                <a:tab pos="5591175" algn="l"/>
                <a:tab pos="6056313" algn="l"/>
                <a:tab pos="6523038" algn="l"/>
                <a:tab pos="6988175" algn="l"/>
                <a:tab pos="7454900" algn="l"/>
                <a:tab pos="7920038" algn="l"/>
                <a:tab pos="8385175" algn="l"/>
                <a:tab pos="8851900" algn="l"/>
                <a:tab pos="93170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5138" algn="l"/>
                <a:tab pos="931863" algn="l"/>
                <a:tab pos="1397000" algn="l"/>
                <a:tab pos="1863725" algn="l"/>
                <a:tab pos="2328863" algn="l"/>
                <a:tab pos="2795588" algn="l"/>
                <a:tab pos="3260725" algn="l"/>
                <a:tab pos="3727450" algn="l"/>
                <a:tab pos="4192588" algn="l"/>
                <a:tab pos="4659313" algn="l"/>
                <a:tab pos="5124450" algn="l"/>
                <a:tab pos="5591175" algn="l"/>
                <a:tab pos="6056313" algn="l"/>
                <a:tab pos="6523038" algn="l"/>
                <a:tab pos="6988175" algn="l"/>
                <a:tab pos="7454900" algn="l"/>
                <a:tab pos="7920038" algn="l"/>
                <a:tab pos="8385175" algn="l"/>
                <a:tab pos="8851900" algn="l"/>
                <a:tab pos="93170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5138" algn="l"/>
                <a:tab pos="931863" algn="l"/>
                <a:tab pos="1397000" algn="l"/>
                <a:tab pos="1863725" algn="l"/>
                <a:tab pos="2328863" algn="l"/>
                <a:tab pos="2795588" algn="l"/>
                <a:tab pos="3260725" algn="l"/>
                <a:tab pos="3727450" algn="l"/>
                <a:tab pos="4192588" algn="l"/>
                <a:tab pos="4659313" algn="l"/>
                <a:tab pos="5124450" algn="l"/>
                <a:tab pos="5591175" algn="l"/>
                <a:tab pos="6056313" algn="l"/>
                <a:tab pos="6523038" algn="l"/>
                <a:tab pos="6988175" algn="l"/>
                <a:tab pos="7454900" algn="l"/>
                <a:tab pos="7920038" algn="l"/>
                <a:tab pos="8385175" algn="l"/>
                <a:tab pos="8851900" algn="l"/>
                <a:tab pos="93170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5138" algn="l"/>
                <a:tab pos="931863" algn="l"/>
                <a:tab pos="1397000" algn="l"/>
                <a:tab pos="1863725" algn="l"/>
                <a:tab pos="2328863" algn="l"/>
                <a:tab pos="2795588" algn="l"/>
                <a:tab pos="3260725" algn="l"/>
                <a:tab pos="3727450" algn="l"/>
                <a:tab pos="4192588" algn="l"/>
                <a:tab pos="4659313" algn="l"/>
                <a:tab pos="5124450" algn="l"/>
                <a:tab pos="5591175" algn="l"/>
                <a:tab pos="6056313" algn="l"/>
                <a:tab pos="6523038" algn="l"/>
                <a:tab pos="6988175" algn="l"/>
                <a:tab pos="7454900" algn="l"/>
                <a:tab pos="7920038" algn="l"/>
                <a:tab pos="8385175" algn="l"/>
                <a:tab pos="8851900" algn="l"/>
                <a:tab pos="93170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5138" algn="l"/>
                <a:tab pos="931863" algn="l"/>
                <a:tab pos="1397000" algn="l"/>
                <a:tab pos="1863725" algn="l"/>
                <a:tab pos="2328863" algn="l"/>
                <a:tab pos="2795588" algn="l"/>
                <a:tab pos="3260725" algn="l"/>
                <a:tab pos="3727450" algn="l"/>
                <a:tab pos="4192588" algn="l"/>
                <a:tab pos="4659313" algn="l"/>
                <a:tab pos="5124450" algn="l"/>
                <a:tab pos="5591175" algn="l"/>
                <a:tab pos="6056313" algn="l"/>
                <a:tab pos="6523038" algn="l"/>
                <a:tab pos="6988175" algn="l"/>
                <a:tab pos="7454900" algn="l"/>
                <a:tab pos="7920038" algn="l"/>
                <a:tab pos="8385175" algn="l"/>
                <a:tab pos="8851900" algn="l"/>
                <a:tab pos="93170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3974A05-E104-4AB2-BC1F-2B455EC0A9E8}" type="slidenum">
              <a:rPr lang="en-US" altLang="en-US">
                <a:latin typeface="Arial" panose="020B0604020202020204" pitchFamily="34" charset="0"/>
                <a:cs typeface="Lucida Sans Unicode" panose="020B0602030504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37891" name="Text Box 1">
            <a:extLst>
              <a:ext uri="{FF2B5EF4-FFF2-40B4-BE49-F238E27FC236}">
                <a16:creationId xmlns:a16="http://schemas.microsoft.com/office/drawing/2014/main" id="{6F12DD4A-8AF3-4A58-ACE9-D568864FE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8400" y="696913"/>
            <a:ext cx="4673600" cy="34861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7892" name="Rectangle 2">
            <a:extLst>
              <a:ext uri="{FF2B5EF4-FFF2-40B4-BE49-F238E27FC236}">
                <a16:creationId xmlns:a16="http://schemas.microsoft.com/office/drawing/2014/main" id="{D75227F8-D5E0-4344-8C50-8CCBFA12D27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01675" y="4416425"/>
            <a:ext cx="5605463" cy="42783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3177" tIns="46589" rIns="93177" bIns="46589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9415" lvl="1"/>
            <a:endParaRPr lang="en-US" sz="15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40CD8FE-345D-4D01-8E1D-152E54DA9F8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charset="0"/>
                <a:ea typeface="ＭＳ Ｐゴシック" charset="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3771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3323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4897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4725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266700"/>
            <a:ext cx="2000250" cy="522605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266700"/>
            <a:ext cx="5853112" cy="52260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80687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302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889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20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914400"/>
            <a:ext cx="7997825" cy="60325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1736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69077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DD122-4394-4AE7-8D08-0C935269B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30877-026A-42B2-8745-FFBCBFDBB049}" type="datetimeFigureOut">
              <a:rPr lang="en-GB" altLang="en-US"/>
              <a:pPr>
                <a:defRPr/>
              </a:pPr>
              <a:t>18/11/2020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926BD4-3D9A-439C-929E-BFE079754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0FA49-9F52-4DD1-A22A-7BB1C313B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99FA3E-ABAE-4CA6-9A4B-F442F5C39D0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39455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522222-A0EE-4E4F-BF18-1A5D414DD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DABC7-D37D-4DB2-AEC1-57994306B617}" type="datetimeFigureOut">
              <a:rPr lang="en-GB" altLang="en-US"/>
              <a:pPr>
                <a:defRPr/>
              </a:pPr>
              <a:t>18/11/2020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F71272-1620-43B1-8F9D-988E3BFEE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B6CA2-600D-4E20-98FE-A4C85ADAC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328FB-D78F-4FFC-A395-40E5775213F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0548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979043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22933-4E18-4629-90AD-3376BB7EF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95C71-F4C3-47C9-BE6B-E6CD1A74F27C}" type="datetimeFigureOut">
              <a:rPr lang="en-GB" altLang="en-US"/>
              <a:pPr>
                <a:defRPr/>
              </a:pPr>
              <a:t>18/11/2020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4CD97-BF53-4A9C-A1B7-EC81BBCCC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0611F-3C68-42B8-9876-BEDCEB598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327072-7E50-4993-A8AA-6F9ED575792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8426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6602752-7B28-40F6-AD9C-8528F6412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754CD-4C31-4BC9-9FD9-C0CE994A9FD8}" type="datetimeFigureOut">
              <a:rPr lang="en-GB" altLang="en-US"/>
              <a:pPr>
                <a:defRPr/>
              </a:pPr>
              <a:t>18/11/2020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9DBB101-4210-4D1C-A94F-FE7632972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4A81650-5C66-484F-BBA5-9A0A5E39B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CBEAA-695E-40CF-B72A-677ACCAC4C4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29969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0A1CF0E-20C4-470A-861C-8F3414B03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844E6-A288-4093-A1E2-B09951951B14}" type="datetimeFigureOut">
              <a:rPr lang="en-GB" altLang="en-US"/>
              <a:pPr>
                <a:defRPr/>
              </a:pPr>
              <a:t>18/11/2020</a:t>
            </a:fld>
            <a:endParaRPr lang="en-GB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20CB349-54C2-46EA-8A9D-45E37D32E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2CE2DBB-E91C-4B7B-ADEC-4914DD250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99A625-D655-448D-A4D9-38704371A5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93560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3CAB851-5556-4B4F-9C7B-EBFF1EA27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8B914-8616-423E-BBE0-50F593C16B21}" type="datetimeFigureOut">
              <a:rPr lang="en-GB" altLang="en-US"/>
              <a:pPr>
                <a:defRPr/>
              </a:pPr>
              <a:t>18/11/2020</a:t>
            </a:fld>
            <a:endParaRPr lang="en-GB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A216439-D333-40EB-9E10-A2503CEB5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2BB1091-31A3-4C25-8E90-3F295EA3E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C2BEDC-E615-4597-A95B-E71288E984E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3664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83FDE64-FBB5-4F4A-8387-C7B389634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63C4F-624D-4843-84F5-26FB4638B9FD}" type="datetimeFigureOut">
              <a:rPr lang="en-GB" altLang="en-US"/>
              <a:pPr>
                <a:defRPr/>
              </a:pPr>
              <a:t>18/11/2020</a:t>
            </a:fld>
            <a:endParaRPr lang="en-GB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9AFD0BC-AC36-4281-A95F-E70FA9F62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2D482FA-3F80-4FD5-AF20-FD1F35C21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72B997-70D1-41F7-AF24-A00D3530962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73694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BDA5FC6-000E-4CED-95F3-4785AD75A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B410E-8DF2-45A5-97FC-95763D1ACA38}" type="datetimeFigureOut">
              <a:rPr lang="en-GB" altLang="en-US"/>
              <a:pPr>
                <a:defRPr/>
              </a:pPr>
              <a:t>18/11/2020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FD3C8F9-7188-4421-9BAF-3E1DF885F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E1A44AC-F9F3-4EE3-83AD-03BE47C1A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5CF4B-ECDA-475D-A1A0-AF924BD417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50644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799C641-1774-4903-86A0-AAA75D99D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31428-0574-48C8-9C91-0AECB761ABD6}" type="datetimeFigureOut">
              <a:rPr lang="en-GB" altLang="en-US"/>
              <a:pPr>
                <a:defRPr/>
              </a:pPr>
              <a:t>18/11/2020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A963788-211D-4CE2-A63F-BBC6B70BD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232C8D6-20A5-47E6-A2DB-2523DBF85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25F940-21A0-42BE-B54C-C1FC63344FA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35473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1B96FE-24DE-407C-8FAF-11456681F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ED0E3-1566-4149-BB8C-4A2ED628BA97}" type="datetimeFigureOut">
              <a:rPr lang="en-GB" altLang="en-US"/>
              <a:pPr>
                <a:defRPr/>
              </a:pPr>
              <a:t>18/11/2020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50F09-CC80-4F73-9912-2B6E387EE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A82EE5-82AD-4F1E-B091-2FFBA3AA8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D805E-C648-43B0-8859-1B3B71040A3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15498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17AE03-EA31-4D2E-BD3B-A894A1471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2EF22-3617-4E9D-AF4D-87512F2ECE07}" type="datetimeFigureOut">
              <a:rPr lang="en-GB" altLang="en-US"/>
              <a:pPr>
                <a:defRPr/>
              </a:pPr>
              <a:t>18/11/2020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CAEDD-9112-4486-99C4-FB2E7A80F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E31CF-367E-4A73-833F-C1B71F658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20DB6-7BC3-4D93-96CF-C9B77DF8C06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1512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1449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2712" cy="3740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752600"/>
            <a:ext cx="3922713" cy="3740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18786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8719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19240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9918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4523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003979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98F49CED-C3F6-4E86-ACDE-4A6AD0B969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266700"/>
            <a:ext cx="7997825" cy="125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202B0377-6C08-4169-9FDC-1FA78F2C9D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7997825" cy="374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outline text format</a:t>
            </a:r>
          </a:p>
          <a:p>
            <a:pPr lvl="1"/>
            <a:r>
              <a:rPr lang="en-GB" altLang="en-US" dirty="0"/>
              <a:t>Second Outline Level</a:t>
            </a:r>
          </a:p>
          <a:p>
            <a:pPr lvl="2"/>
            <a:r>
              <a:rPr lang="en-GB" altLang="en-US" dirty="0"/>
              <a:t>Third Outline Level</a:t>
            </a:r>
          </a:p>
          <a:p>
            <a:pPr lvl="3"/>
            <a:r>
              <a:rPr lang="en-GB" altLang="en-US" dirty="0"/>
              <a:t>Fourth Outline Level</a:t>
            </a:r>
          </a:p>
          <a:p>
            <a:pPr lvl="4"/>
            <a:r>
              <a:rPr lang="en-GB" altLang="en-US" dirty="0"/>
              <a:t>Fifth Outline Level</a:t>
            </a:r>
          </a:p>
          <a:p>
            <a:pPr lvl="4"/>
            <a:r>
              <a:rPr lang="en-GB" altLang="en-US" dirty="0"/>
              <a:t>Sixth Outline Level</a:t>
            </a:r>
          </a:p>
          <a:p>
            <a:pPr lvl="4"/>
            <a:r>
              <a:rPr lang="en-GB" altLang="en-US" dirty="0"/>
              <a:t>Seventh Outline Level</a:t>
            </a:r>
          </a:p>
          <a:p>
            <a:pPr lvl="4"/>
            <a:r>
              <a:rPr lang="en-GB" altLang="en-US" dirty="0"/>
              <a:t>Eighth Outline Level</a:t>
            </a:r>
          </a:p>
          <a:p>
            <a:pPr lvl="4"/>
            <a:r>
              <a:rPr lang="en-GB" altLang="en-US" dirty="0"/>
              <a:t>Ninth Outline Level</a:t>
            </a:r>
          </a:p>
        </p:txBody>
      </p:sp>
      <p:sp>
        <p:nvSpPr>
          <p:cNvPr id="1028" name="Line 3">
            <a:extLst>
              <a:ext uri="{FF2B5EF4-FFF2-40B4-BE49-F238E27FC236}">
                <a16:creationId xmlns:a16="http://schemas.microsoft.com/office/drawing/2014/main" id="{2807E3F8-24BC-4814-AA11-4EE628E1365B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6248400"/>
            <a:ext cx="7924800" cy="1588"/>
          </a:xfrm>
          <a:prstGeom prst="line">
            <a:avLst/>
          </a:prstGeom>
          <a:noFill/>
          <a:ln w="324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29" name="Picture 4">
            <a:extLst>
              <a:ext uri="{FF2B5EF4-FFF2-40B4-BE49-F238E27FC236}">
                <a16:creationId xmlns:a16="http://schemas.microsoft.com/office/drawing/2014/main" id="{2C33FB86-9C29-4D71-8226-D2EF60985E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30" name="Line 5">
            <a:extLst>
              <a:ext uri="{FF2B5EF4-FFF2-40B4-BE49-F238E27FC236}">
                <a16:creationId xmlns:a16="http://schemas.microsoft.com/office/drawing/2014/main" id="{711654C2-EE8F-4834-BD64-6F44DB2BF03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524000"/>
            <a:ext cx="7924800" cy="1588"/>
          </a:xfrm>
          <a:prstGeom prst="line">
            <a:avLst/>
          </a:prstGeom>
          <a:noFill/>
          <a:ln w="324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Rectangle 1">
            <a:extLst>
              <a:ext uri="{FF2B5EF4-FFF2-40B4-BE49-F238E27FC236}">
                <a16:creationId xmlns:a16="http://schemas.microsoft.com/office/drawing/2014/main" id="{B625B014-2930-4A66-9503-CCC1DDAD78B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324600"/>
            <a:ext cx="792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SzPct val="100000"/>
            </a:pPr>
            <a:r>
              <a:rPr lang="en-US" altLang="en-US" sz="1200" b="0" dirty="0">
                <a:solidFill>
                  <a:srgbClr val="0070C0"/>
                </a:solidFill>
                <a:cs typeface="Arial" panose="020B0604020202020204" pitchFamily="34" charset="0"/>
              </a:rPr>
              <a:t>ESCWA Regional Training Workshop on Measuring SDG Indicators through Population and Housing Census </a:t>
            </a:r>
          </a:p>
          <a:p>
            <a:pPr algn="ctr" eaLnBrk="1" hangingPunct="1">
              <a:buSzPct val="100000"/>
            </a:pPr>
            <a:r>
              <a:rPr lang="en-US" altLang="en-US" sz="1200" b="0" dirty="0">
                <a:solidFill>
                  <a:srgbClr val="0070C0"/>
                </a:solidFill>
                <a:cs typeface="Arial" panose="020B0604020202020204" pitchFamily="34" charset="0"/>
              </a:rPr>
              <a:t>and Civil Registration Data, 17-19 November 2020</a:t>
            </a:r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9D26849B-680F-403F-B917-7BDD7E867A5D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2175" y="15875"/>
            <a:ext cx="593725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Verdana" pitchFamily="34" charset="0"/>
          <a:ea typeface="宋体" charset="-122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Verdana" pitchFamily="34" charset="0"/>
          <a:ea typeface="宋体" charset="-122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Verdana" pitchFamily="34" charset="0"/>
          <a:ea typeface="宋体" charset="-122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Verdana" pitchFamily="34" charset="0"/>
          <a:ea typeface="宋体" charset="-122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800">
          <a:solidFill>
            <a:srgbClr val="000000"/>
          </a:solidFill>
          <a:latin typeface="Verdana" pitchFamily="34" charset="0"/>
          <a:ea typeface="宋体" charset="-122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800">
          <a:solidFill>
            <a:srgbClr val="000000"/>
          </a:solidFill>
          <a:latin typeface="Verdana" pitchFamily="34" charset="0"/>
          <a:ea typeface="宋体" charset="-122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800">
          <a:solidFill>
            <a:srgbClr val="000000"/>
          </a:solidFill>
          <a:latin typeface="Verdana" pitchFamily="34" charset="0"/>
          <a:ea typeface="宋体" charset="-122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800">
          <a:solidFill>
            <a:srgbClr val="000000"/>
          </a:solidFill>
          <a:latin typeface="Verdana" pitchFamily="34" charset="0"/>
          <a:ea typeface="宋体" charset="-122"/>
        </a:defRPr>
      </a:lvl9pPr>
    </p:titleStyle>
    <p:bodyStyle>
      <a:lvl1pPr marL="342900" indent="-342900" algn="l" defTabSz="457200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00">
          <a:solidFill>
            <a:srgbClr val="000000"/>
          </a:solidFill>
          <a:latin typeface="+mj-lt"/>
          <a:ea typeface="+mn-ea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j-lt"/>
          <a:ea typeface="+mn-ea"/>
        </a:defRPr>
      </a:lvl4pPr>
      <a:lvl5pPr marL="2057400" indent="-228600" algn="l" defTabSz="457200" rtl="0" eaLnBrk="0" fontAlgn="base" hangingPunct="0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j-lt"/>
          <a:ea typeface="+mn-ea"/>
        </a:defRPr>
      </a:lvl5pPr>
      <a:lvl6pPr marL="2514600" indent="-228600" algn="l" defTabSz="457200" rtl="0" eaLnBrk="0" fontAlgn="base" hangingPunct="0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j-lt"/>
          <a:ea typeface="+mn-ea"/>
        </a:defRPr>
      </a:lvl6pPr>
      <a:lvl7pPr marL="2971800" indent="-228600" algn="l" defTabSz="457200" rtl="0" eaLnBrk="0" fontAlgn="base" hangingPunct="0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j-lt"/>
          <a:ea typeface="+mn-ea"/>
        </a:defRPr>
      </a:lvl7pPr>
      <a:lvl8pPr marL="3429000" indent="-228600" algn="l" defTabSz="457200" rtl="0" eaLnBrk="0" fontAlgn="base" hangingPunct="0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j-lt"/>
          <a:ea typeface="+mn-ea"/>
        </a:defRPr>
      </a:lvl8pPr>
      <a:lvl9pPr marL="3886200" indent="-228600" algn="l" defTabSz="457200" rtl="0" eaLnBrk="0" fontAlgn="base" hangingPunct="0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j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0D4BD2A4-A76A-461D-B2D8-EB19250A39B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3DFB4B5F-8BB5-41F3-BEBD-F2B782B4FBF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667942-068A-4697-91E0-79B028AEF1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 sz="1200" smtClean="0">
                <a:solidFill>
                  <a:srgbClr val="898989"/>
                </a:solidFill>
                <a:latin typeface="Arial" charset="0"/>
              </a:defRPr>
            </a:lvl1pPr>
          </a:lstStyle>
          <a:p>
            <a:pPr>
              <a:defRPr/>
            </a:pPr>
            <a:fld id="{E2EE2A20-4A50-435C-8744-48560022E8AA}" type="datetimeFigureOut">
              <a:rPr lang="en-GB" altLang="en-US"/>
              <a:pPr>
                <a:defRPr/>
              </a:pPr>
              <a:t>18/11/2020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070C0-1B34-4323-88B8-20860926AC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 sz="1200" smtClean="0">
                <a:solidFill>
                  <a:srgbClr val="898989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EBA60-265F-483F-94FF-E70967AE66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fld id="{2A1114A0-F1F5-42D0-A3B7-9DAA1C9C7D42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unstats.un.org/unsd/statcom/49th-session/documents/BG-Item4a-MigrationEGMRecommendations-E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unstats.un.org/sdgs/iaeg-sdgs/disaggregation/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C19649B-CBA9-4DBE-9619-9EA01B4AC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600200"/>
            <a:ext cx="75438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b="1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3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3600" dirty="0">
                <a:solidFill>
                  <a:schemeClr val="accent6">
                    <a:lumMod val="75000"/>
                  </a:schemeClr>
                </a:solidFill>
              </a:rPr>
              <a:t>Disaggregation of SDG Indicators Using Census Data</a:t>
            </a:r>
          </a:p>
          <a:p>
            <a:pPr algn="ctr" eaLnBrk="1" hangingPunct="1">
              <a:spcBef>
                <a:spcPct val="0"/>
              </a:spcBef>
            </a:pPr>
            <a:endParaRPr lang="en-US" altLang="en-US" sz="3600" dirty="0">
              <a:solidFill>
                <a:schemeClr val="accent6">
                  <a:lumMod val="75000"/>
                </a:schemeClr>
              </a:solidFill>
            </a:endParaRPr>
          </a:p>
          <a:p>
            <a:pPr algn="ctr" eaLnBrk="1" hangingPunct="1">
              <a:spcBef>
                <a:spcPct val="0"/>
              </a:spcBef>
            </a:pPr>
            <a:endParaRPr lang="en-US" altLang="en-US" sz="2000" dirty="0">
              <a:solidFill>
                <a:schemeClr val="accent6">
                  <a:lumMod val="75000"/>
                </a:schemeClr>
              </a:solidFill>
            </a:endParaRPr>
          </a:p>
          <a:p>
            <a:pPr algn="ctr" eaLnBrk="1" hangingPunct="1">
              <a:spcBef>
                <a:spcPct val="0"/>
              </a:spcBef>
            </a:pPr>
            <a:endParaRPr lang="en-US" altLang="en-US" sz="2000" dirty="0">
              <a:solidFill>
                <a:schemeClr val="accent6">
                  <a:lumMod val="75000"/>
                </a:schemeClr>
              </a:solidFill>
            </a:endParaRPr>
          </a:p>
          <a:p>
            <a:pPr algn="ctr" eaLnBrk="1" hangingPunct="1">
              <a:spcBef>
                <a:spcPct val="0"/>
              </a:spcBef>
            </a:pPr>
            <a:endParaRPr lang="en-US" altLang="en-US" sz="2000" dirty="0">
              <a:solidFill>
                <a:schemeClr val="accent6">
                  <a:lumMod val="75000"/>
                </a:schemeClr>
              </a:solidFill>
            </a:endParaRPr>
          </a:p>
          <a:p>
            <a:pPr algn="ctr" eaLnBrk="1" hangingPunct="1">
              <a:spcBef>
                <a:spcPct val="0"/>
              </a:spcBef>
            </a:pPr>
            <a:endParaRPr lang="en-US" altLang="en-US" sz="2000" dirty="0">
              <a:solidFill>
                <a:schemeClr val="accent6">
                  <a:lumMod val="75000"/>
                </a:schemeClr>
              </a:solidFill>
            </a:endParaRPr>
          </a:p>
          <a:p>
            <a:pPr algn="ctr" eaLnBrk="1" hangingPunct="1">
              <a:spcBef>
                <a:spcPct val="0"/>
              </a:spcBef>
            </a:pPr>
            <a:r>
              <a:rPr lang="en-US" altLang="en-US" sz="1800" b="0" dirty="0" err="1">
                <a:solidFill>
                  <a:schemeClr val="accent6">
                    <a:lumMod val="75000"/>
                  </a:schemeClr>
                </a:solidFill>
              </a:rPr>
              <a:t>Seiffe</a:t>
            </a:r>
            <a:r>
              <a:rPr lang="en-US" altLang="en-US" sz="1800" b="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en-US" sz="1800" b="0" dirty="0" err="1">
                <a:solidFill>
                  <a:schemeClr val="accent6">
                    <a:lumMod val="75000"/>
                  </a:schemeClr>
                </a:solidFill>
              </a:rPr>
              <a:t>Tadesse</a:t>
            </a:r>
            <a:endParaRPr lang="en-US" altLang="en-US" sz="1800" b="0" dirty="0">
              <a:solidFill>
                <a:schemeClr val="accent6">
                  <a:lumMod val="75000"/>
                </a:schemeClr>
              </a:solidFill>
            </a:endParaRPr>
          </a:p>
          <a:p>
            <a:pPr algn="ctr" eaLnBrk="1" hangingPunct="1">
              <a:spcBef>
                <a:spcPct val="0"/>
              </a:spcBef>
            </a:pP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</a:rPr>
              <a:t>United Nations Statistics Division</a:t>
            </a:r>
          </a:p>
          <a:p>
            <a:pPr algn="ctr" eaLnBrk="1" hangingPunct="1">
              <a:spcBef>
                <a:spcPct val="0"/>
              </a:spcBef>
            </a:pPr>
            <a:endParaRPr lang="en-US" altLang="en-US" sz="1600" b="0" dirty="0">
              <a:solidFill>
                <a:schemeClr val="accent6">
                  <a:lumMod val="75000"/>
                </a:schemeClr>
              </a:solidFill>
            </a:endParaRPr>
          </a:p>
          <a:p>
            <a:pPr algn="ctr" eaLnBrk="1" hangingPunct="1">
              <a:spcBef>
                <a:spcPct val="0"/>
              </a:spcBef>
            </a:pPr>
            <a:endParaRPr lang="en-US" altLang="en-US" sz="1600" b="0" dirty="0">
              <a:solidFill>
                <a:schemeClr val="accent6">
                  <a:lumMod val="75000"/>
                </a:schemeClr>
              </a:solidFill>
            </a:endParaRPr>
          </a:p>
          <a:p>
            <a:pPr algn="ctr" eaLnBrk="1" hangingPunct="1">
              <a:spcBef>
                <a:spcPct val="0"/>
              </a:spcBef>
            </a:pPr>
            <a:endParaRPr lang="en-US" altLang="en-US" sz="1600" b="0" dirty="0">
              <a:solidFill>
                <a:schemeClr val="accent6">
                  <a:lumMod val="75000"/>
                </a:schemeClr>
              </a:solidFill>
            </a:endParaRPr>
          </a:p>
          <a:p>
            <a:pPr algn="ctr" eaLnBrk="1" hangingPunct="1">
              <a:spcBef>
                <a:spcPct val="0"/>
              </a:spcBef>
            </a:pPr>
            <a:endParaRPr lang="en-US" altLang="en-US" sz="1600" b="0" dirty="0">
              <a:solidFill>
                <a:schemeClr val="accent6">
                  <a:lumMod val="75000"/>
                </a:schemeClr>
              </a:solidFill>
            </a:endParaRPr>
          </a:p>
          <a:p>
            <a:pPr algn="ctr" eaLnBrk="1" hangingPunct="1">
              <a:spcBef>
                <a:spcPct val="0"/>
              </a:spcBef>
            </a:pPr>
            <a:endParaRPr lang="en-US" altLang="en-US" sz="1600" b="0" dirty="0">
              <a:solidFill>
                <a:schemeClr val="accent6">
                  <a:lumMod val="75000"/>
                </a:schemeClr>
              </a:solidFill>
            </a:endParaRPr>
          </a:p>
          <a:p>
            <a:pPr algn="ctr" eaLnBrk="1" hangingPunct="1">
              <a:spcBef>
                <a:spcPct val="0"/>
              </a:spcBef>
            </a:pPr>
            <a:endParaRPr lang="en-US" altLang="en-US" sz="1600" b="0" dirty="0">
              <a:solidFill>
                <a:schemeClr val="accent6">
                  <a:lumMod val="75000"/>
                </a:schemeClr>
              </a:solidFill>
            </a:endParaRPr>
          </a:p>
          <a:p>
            <a:pPr algn="ctr" eaLnBrk="1" hangingPunct="1">
              <a:spcBef>
                <a:spcPct val="0"/>
              </a:spcBef>
            </a:pPr>
            <a:endParaRPr lang="en-US" altLang="en-US" sz="1600" b="0" dirty="0">
              <a:solidFill>
                <a:schemeClr val="accent6">
                  <a:lumMod val="75000"/>
                </a:schemeClr>
              </a:solidFill>
            </a:endParaRPr>
          </a:p>
          <a:p>
            <a:pPr algn="ctr" eaLnBrk="1" hangingPunct="1">
              <a:spcBef>
                <a:spcPct val="0"/>
              </a:spcBef>
            </a:pPr>
            <a:endParaRPr lang="en-US" altLang="en-US" sz="1600" b="0" dirty="0">
              <a:solidFill>
                <a:schemeClr val="accent6">
                  <a:lumMod val="75000"/>
                </a:schemeClr>
              </a:solidFill>
            </a:endParaRPr>
          </a:p>
          <a:p>
            <a:pPr algn="ctr" eaLnBrk="1" hangingPunct="1">
              <a:spcBef>
                <a:spcPct val="0"/>
              </a:spcBef>
            </a:pP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  <a:p>
            <a:pPr algn="ctr" eaLnBrk="1" hangingPunct="1">
              <a:spcBef>
                <a:spcPct val="0"/>
              </a:spcBef>
            </a:pP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  <a:p>
            <a:pPr algn="ctr" eaLnBrk="1" hangingPunct="1">
              <a:spcBef>
                <a:spcPct val="0"/>
              </a:spcBef>
            </a:pPr>
            <a:endParaRPr lang="en-GB" altLang="en-US" sz="2000" dirty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GB" altLang="en-US" dirty="0">
              <a:solidFill>
                <a:schemeClr val="accent6">
                  <a:lumMod val="75000"/>
                </a:schemeClr>
              </a:solidFill>
            </a:endParaRPr>
          </a:p>
          <a:p>
            <a:pPr algn="ctr" eaLnBrk="1" hangingPunct="1">
              <a:spcBef>
                <a:spcPts val="700"/>
              </a:spcBef>
            </a:pPr>
            <a:endParaRPr lang="en-GB" altLang="en-US" sz="2800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</a:endParaRPr>
          </a:p>
          <a:p>
            <a:pPr algn="r" eaLnBrk="1" hangingPunct="1">
              <a:spcBef>
                <a:spcPts val="700"/>
              </a:spcBef>
            </a:pPr>
            <a:endParaRPr lang="en-GB" altLang="en-US" sz="2800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68AFF-0FAE-4B0E-817F-5792263A8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5" y="990600"/>
            <a:ext cx="7997825" cy="527050"/>
          </a:xfrm>
        </p:spPr>
        <p:txBody>
          <a:bodyPr/>
          <a:lstStyle/>
          <a:p>
            <a:r>
              <a:rPr lang="en-US" b="1" dirty="0"/>
              <a:t>Non-monetary approaches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6364E8F-6299-40B4-BA62-C2973E367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8763000" cy="450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908050" indent="-436563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304925" indent="-395288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3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93863" indent="-38735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93913" indent="-398463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51113" indent="-398463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3008313" indent="-398463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65513" indent="-398463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922713" indent="-398463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marL="285750" lvl="1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GB" sz="1800" b="1" dirty="0">
                <a:solidFill>
                  <a:schemeClr val="dk1"/>
                </a:solidFill>
              </a:rPr>
              <a:t>Unmet Basic Needs </a:t>
            </a:r>
          </a:p>
          <a:p>
            <a:pPr marL="512763" lvl="2" indent="-285750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GB" sz="1500" dirty="0">
                <a:solidFill>
                  <a:schemeClr val="dk1"/>
                </a:solidFill>
              </a:rPr>
              <a:t>The methodology for this approach is similar to MPI</a:t>
            </a:r>
          </a:p>
          <a:p>
            <a:pPr marL="512763" lvl="2" indent="-285750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500" dirty="0">
                <a:solidFill>
                  <a:schemeClr val="dk1"/>
                </a:solidFill>
              </a:rPr>
              <a:t>The method involves: </a:t>
            </a:r>
          </a:p>
          <a:p>
            <a:pPr marL="901701" lvl="3" indent="-285750">
              <a:spcBef>
                <a:spcPts val="0"/>
              </a:spcBef>
              <a:buClr>
                <a:srgbClr val="C00000"/>
              </a:buClr>
              <a:buFont typeface="Arial" pitchFamily="34" charset="0"/>
              <a:buChar char="•"/>
            </a:pPr>
            <a:r>
              <a:rPr lang="en-US" sz="1300" dirty="0">
                <a:solidFill>
                  <a:schemeClr val="dk1"/>
                </a:solidFill>
              </a:rPr>
              <a:t>Identify basic needs, </a:t>
            </a:r>
            <a:r>
              <a:rPr lang="en-US" sz="1300" dirty="0">
                <a:solidFill>
                  <a:schemeClr val="bg1">
                    <a:lumMod val="50000"/>
                  </a:schemeClr>
                </a:solidFill>
              </a:rPr>
              <a:t>where lack of satisfaction of a basic need  is considered to be an indicator of deprivation or poor living conditions</a:t>
            </a:r>
          </a:p>
          <a:p>
            <a:pPr marL="901701" lvl="3" indent="-285750">
              <a:spcBef>
                <a:spcPts val="0"/>
              </a:spcBef>
              <a:buClr>
                <a:srgbClr val="C00000"/>
              </a:buClr>
              <a:buFont typeface="Arial" pitchFamily="34" charset="0"/>
              <a:buChar char="•"/>
            </a:pPr>
            <a:r>
              <a:rPr lang="en-US" sz="1300" dirty="0">
                <a:solidFill>
                  <a:schemeClr val="dk1"/>
                </a:solidFill>
              </a:rPr>
              <a:t>Select indicators for measuring the extent to which these ‘basic needs’ are satisfied</a:t>
            </a:r>
          </a:p>
          <a:p>
            <a:pPr marL="901701" lvl="3" indent="-285750">
              <a:spcBef>
                <a:spcPts val="0"/>
              </a:spcBef>
              <a:buClr>
                <a:srgbClr val="C00000"/>
              </a:buClr>
              <a:buFont typeface="Arial" pitchFamily="34" charset="0"/>
              <a:buChar char="•"/>
            </a:pPr>
            <a:r>
              <a:rPr lang="en-US" sz="1300" dirty="0">
                <a:solidFill>
                  <a:schemeClr val="dk1"/>
                </a:solidFill>
              </a:rPr>
              <a:t>Specify a measurement scale/ define a threshold value for each indicator</a:t>
            </a:r>
            <a:r>
              <a:rPr lang="en-US" sz="1300" dirty="0">
                <a:solidFill>
                  <a:schemeClr val="bg1">
                    <a:lumMod val="50000"/>
                  </a:schemeClr>
                </a:solidFill>
              </a:rPr>
              <a:t>, to be used as a basis for giving a score to the household, denoting either deprivation or non-deprivation</a:t>
            </a:r>
            <a:endParaRPr lang="en-US" sz="1300" dirty="0">
              <a:solidFill>
                <a:schemeClr val="dk1"/>
              </a:solidFill>
            </a:endParaRPr>
          </a:p>
          <a:p>
            <a:pPr marL="901701" lvl="3" indent="-285750">
              <a:spcBef>
                <a:spcPts val="0"/>
              </a:spcBef>
              <a:buClr>
                <a:srgbClr val="C00000"/>
              </a:buClr>
              <a:buFont typeface="Arial" pitchFamily="34" charset="0"/>
              <a:buChar char="•"/>
            </a:pPr>
            <a:r>
              <a:rPr lang="en-US" sz="1300" dirty="0">
                <a:solidFill>
                  <a:schemeClr val="dk1"/>
                </a:solidFill>
              </a:rPr>
              <a:t>Construct an index </a:t>
            </a:r>
            <a:r>
              <a:rPr lang="en-US" sz="1300" dirty="0">
                <a:solidFill>
                  <a:schemeClr val="bg1">
                    <a:lumMod val="50000"/>
                  </a:schemeClr>
                </a:solidFill>
              </a:rPr>
              <a:t>for measuring the extent of satisfaction of household needs with respect to each indicator</a:t>
            </a:r>
          </a:p>
          <a:p>
            <a:pPr marL="901701" lvl="3" indent="-285750">
              <a:spcBef>
                <a:spcPts val="0"/>
              </a:spcBef>
              <a:buClr>
                <a:srgbClr val="C00000"/>
              </a:buClr>
              <a:buFont typeface="Arial" pitchFamily="34" charset="0"/>
              <a:buChar char="•"/>
            </a:pPr>
            <a:r>
              <a:rPr lang="en-US" sz="1300" dirty="0">
                <a:solidFill>
                  <a:schemeClr val="dk1"/>
                </a:solidFill>
              </a:rPr>
              <a:t>On the basis of the overall index score, classify households into categories</a:t>
            </a:r>
            <a:r>
              <a:rPr lang="en-US" sz="1300" dirty="0">
                <a:solidFill>
                  <a:schemeClr val="bg1">
                    <a:lumMod val="50000"/>
                  </a:schemeClr>
                </a:solidFill>
              </a:rPr>
              <a:t>, and calculate the proportion of households in each category</a:t>
            </a:r>
            <a:endParaRPr lang="en-GB" sz="1300" b="0" dirty="0">
              <a:solidFill>
                <a:schemeClr val="bg1">
                  <a:lumMod val="50000"/>
                </a:schemeClr>
              </a:solidFill>
            </a:endParaRPr>
          </a:p>
          <a:p>
            <a:pPr marL="285750" lvl="1" indent="-285750" defTabSz="9144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q"/>
              <a:defRPr/>
            </a:pPr>
            <a:endParaRPr lang="en-GB" sz="1800" b="1" dirty="0">
              <a:solidFill>
                <a:schemeClr val="dk1"/>
              </a:solidFill>
            </a:endParaRPr>
          </a:p>
          <a:p>
            <a:pPr marL="285750" lvl="1" indent="-285750" defTabSz="9144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q"/>
              <a:defRPr/>
            </a:pPr>
            <a:r>
              <a:rPr lang="en-GB" sz="1800" b="1" dirty="0">
                <a:solidFill>
                  <a:schemeClr val="dk1"/>
                </a:solidFill>
              </a:rPr>
              <a:t>Wealth Quintiles </a:t>
            </a:r>
          </a:p>
          <a:p>
            <a:pPr marL="512763" lvl="2" indent="-285750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GB" sz="1500" dirty="0">
                <a:solidFill>
                  <a:schemeClr val="dk1"/>
                </a:solidFill>
              </a:rPr>
              <a:t>Follows a similar methodology that has been developed in the context of the DHS, that is potentially applicable to PHC data</a:t>
            </a:r>
          </a:p>
          <a:p>
            <a:pPr marL="512763" lvl="2" indent="-285750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GB" sz="1500" dirty="0">
                <a:solidFill>
                  <a:schemeClr val="dk1"/>
                </a:solidFill>
              </a:rPr>
              <a:t>Involves the computation of wealth quintiles based on the characteristics of households such as their access to </a:t>
            </a:r>
            <a:r>
              <a:rPr lang="en-US" sz="1500" dirty="0">
                <a:solidFill>
                  <a:schemeClr val="dk1"/>
                </a:solidFill>
              </a:rPr>
              <a:t>source of drinking water, type of toilet, construction material of floors/walls/roof, cooking fuel, household assets, etc.</a:t>
            </a:r>
            <a:endParaRPr lang="en-US" altLang="en-US" sz="15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55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886700" cy="736979"/>
          </a:xfrm>
        </p:spPr>
        <p:txBody>
          <a:bodyPr>
            <a:normAutofit fontScale="90000"/>
          </a:bodyPr>
          <a:lstStyle/>
          <a:p>
            <a:r>
              <a:rPr lang="en-US" sz="2200" b="1" dirty="0">
                <a:solidFill>
                  <a:schemeClr val="accent6">
                    <a:lumMod val="75000"/>
                  </a:schemeClr>
                </a:solidFill>
              </a:rPr>
              <a:t>Identifying international migrants from census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464057" cy="4648200"/>
          </a:xfrm>
        </p:spPr>
        <p:txBody>
          <a:bodyPr>
            <a:no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000" b="0" u="sng" dirty="0"/>
              <a:t>Country of birth</a:t>
            </a:r>
            <a:r>
              <a:rPr lang="en-US" sz="2000" b="0" dirty="0"/>
              <a:t> or </a:t>
            </a:r>
            <a:r>
              <a:rPr lang="en-US" sz="2000" b="0" u="sng" dirty="0"/>
              <a:t>citizenship</a:t>
            </a:r>
            <a:r>
              <a:rPr lang="en-US" sz="2000" b="0" dirty="0"/>
              <a:t>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Country of birth: foreign-born (migrants ) vs native born population (non-migrants)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Country of citizenship: foreigners (migrants) vs citizens (non-migrants)</a:t>
            </a:r>
          </a:p>
          <a:p>
            <a:pPr marL="228600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en-US" sz="1000" b="0" dirty="0"/>
          </a:p>
          <a:p>
            <a:pPr marL="458788" indent="-458788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1800" b="0" dirty="0"/>
              <a:t>Countries interested in other migration-related population groups, could further disaggregate the data by:</a:t>
            </a:r>
          </a:p>
          <a:p>
            <a:pPr marL="62865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C</a:t>
            </a:r>
            <a:r>
              <a:rPr lang="en-US" sz="1600" b="0" dirty="0"/>
              <a:t>ountry of birth of parents</a:t>
            </a:r>
          </a:p>
          <a:p>
            <a:pPr marL="62865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D</a:t>
            </a:r>
            <a:r>
              <a:rPr lang="en-US" sz="1600" b="0" dirty="0"/>
              <a:t>uration of stay in country</a:t>
            </a:r>
          </a:p>
          <a:p>
            <a:pPr marL="62865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R</a:t>
            </a:r>
            <a:r>
              <a:rPr lang="en-US" sz="1600" b="0" dirty="0"/>
              <a:t>eason for migration</a:t>
            </a:r>
          </a:p>
          <a:p>
            <a:pPr marL="628650" lvl="1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1600" b="0" dirty="0"/>
              <a:t>Internal migrants and internally displaced persons could also be considered if the topic of population mobility within a country is of policy interest</a:t>
            </a:r>
          </a:p>
          <a:p>
            <a:pPr marL="341313" lvl="1" indent="-341313">
              <a:buClr>
                <a:srgbClr val="FF0000"/>
              </a:buClr>
              <a:buFont typeface="Wingdings" pitchFamily="2" charset="2"/>
              <a:buChar char="v"/>
            </a:pPr>
            <a:endParaRPr lang="en-US" sz="1000" dirty="0"/>
          </a:p>
          <a:p>
            <a:pPr marL="341313" lvl="1" indent="-341313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1600" i="1" dirty="0">
                <a:solidFill>
                  <a:schemeClr val="bg1">
                    <a:lumMod val="50000"/>
                  </a:schemeClr>
                </a:solidFill>
              </a:rPr>
              <a:t>UN Recommendations for Improving Migration Data in the Context of the 2030 Agenda: </a:t>
            </a:r>
            <a:r>
              <a:rPr lang="en-US" sz="1600" b="0" i="1" dirty="0">
                <a:solidFill>
                  <a:schemeClr val="bg1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https://unstats.un.org/unsd/statcom/49th-session/documents/BG-Item4a-MigrationEGMRecommendations-E.pdf</a:t>
            </a:r>
            <a:endParaRPr lang="en-US" sz="1600" b="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939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2DE97-D4D8-462E-9870-229A86344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5" y="914400"/>
            <a:ext cx="7997825" cy="603250"/>
          </a:xfrm>
        </p:spPr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Identifying persons with disabilities from census data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27A93-2A99-49E8-8DBB-CA2C5366C64C}"/>
              </a:ext>
            </a:extLst>
          </p:cNvPr>
          <p:cNvSpPr txBox="1">
            <a:spLocks/>
          </p:cNvSpPr>
          <p:nvPr/>
        </p:nvSpPr>
        <p:spPr>
          <a:xfrm>
            <a:off x="445484" y="1600199"/>
            <a:ext cx="8546115" cy="505585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0" fontAlgn="base" hangingPunct="0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57200" rtl="0" eaLnBrk="0" fontAlgn="base" hangingPunct="0">
              <a:spcBef>
                <a:spcPts val="5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300">
                <a:solidFill>
                  <a:srgbClr val="000000"/>
                </a:solidFill>
                <a:latin typeface="+mj-lt"/>
                <a:ea typeface="+mn-ea"/>
              </a:defRPr>
            </a:lvl3pPr>
            <a:lvl4pPr marL="16002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j-lt"/>
                <a:ea typeface="+mn-ea"/>
              </a:defRPr>
            </a:lvl4pPr>
            <a:lvl5pPr marL="2057400" indent="-228600" algn="l" defTabSz="457200" rtl="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j-lt"/>
                <a:ea typeface="+mn-ea"/>
              </a:defRPr>
            </a:lvl5pPr>
            <a:lvl6pPr marL="2514600" indent="-228600" algn="l" defTabSz="457200" rtl="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j-lt"/>
                <a:ea typeface="+mn-ea"/>
              </a:defRPr>
            </a:lvl6pPr>
            <a:lvl7pPr marL="2971800" indent="-228600" algn="l" defTabSz="457200" rtl="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j-lt"/>
                <a:ea typeface="+mn-ea"/>
              </a:defRPr>
            </a:lvl7pPr>
            <a:lvl8pPr marL="3429000" indent="-228600" algn="l" defTabSz="457200" rtl="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j-lt"/>
                <a:ea typeface="+mn-ea"/>
              </a:defRPr>
            </a:lvl8pPr>
            <a:lvl9pPr marL="3886200" indent="-228600" algn="l" defTabSz="457200" rtl="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j-lt"/>
                <a:ea typeface="+mn-ea"/>
              </a:defRPr>
            </a:lvl9pPr>
          </a:lstStyle>
          <a:p>
            <a:r>
              <a:rPr lang="en-US" sz="1800" kern="0" dirty="0">
                <a:solidFill>
                  <a:schemeClr val="tx1"/>
                </a:solidFill>
              </a:rPr>
              <a:t> Disability status using </a:t>
            </a:r>
            <a:r>
              <a:rPr lang="en-US" sz="1800" u="sng" kern="0" dirty="0">
                <a:solidFill>
                  <a:schemeClr val="tx1"/>
                </a:solidFill>
              </a:rPr>
              <a:t>Washington Group</a:t>
            </a:r>
            <a:r>
              <a:rPr lang="en-US" sz="1800" kern="0" dirty="0">
                <a:solidFill>
                  <a:schemeClr val="tx1"/>
                </a:solidFill>
              </a:rPr>
              <a:t> approach* </a:t>
            </a:r>
          </a:p>
          <a:p>
            <a:endParaRPr lang="en-US" sz="1000" kern="0" dirty="0">
              <a:solidFill>
                <a:schemeClr val="tx1"/>
              </a:solidFill>
            </a:endParaRPr>
          </a:p>
          <a:p>
            <a:pPr marL="458788" lvl="1" indent="-458788">
              <a:spcBef>
                <a:spcPts val="750"/>
              </a:spcBef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1800" b="0" kern="0" dirty="0"/>
              <a:t>Disability status is measured with four response </a:t>
            </a:r>
            <a:r>
              <a:rPr lang="en-US" sz="1800" kern="0" dirty="0"/>
              <a:t>categories for questions related to disability domains (walking, seeing, hearing, cognition, </a:t>
            </a:r>
            <a:r>
              <a:rPr lang="en-US" sz="1800" i="1" kern="0" dirty="0">
                <a:solidFill>
                  <a:schemeClr val="bg1">
                    <a:lumMod val="50000"/>
                  </a:schemeClr>
                </a:solidFill>
              </a:rPr>
              <a:t>self-care, communications</a:t>
            </a:r>
            <a:r>
              <a:rPr lang="en-US" sz="1800" kern="0" dirty="0"/>
              <a:t>)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kern="0" dirty="0"/>
              <a:t>No difficulty at all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0" kern="0" dirty="0"/>
              <a:t>Yes, some di</a:t>
            </a:r>
            <a:r>
              <a:rPr lang="en-US" sz="1800" kern="0" dirty="0"/>
              <a:t>fficulty </a:t>
            </a:r>
            <a:endParaRPr lang="en-US" sz="1800" b="0" kern="0" dirty="0"/>
          </a:p>
          <a:p>
            <a:pPr marL="800100" lvl="1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0" kern="0" dirty="0"/>
              <a:t>Yes, a lot of difficulty</a:t>
            </a:r>
          </a:p>
          <a:p>
            <a:pPr marL="800100" lvl="1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kern="0" dirty="0"/>
              <a:t>Yes, </a:t>
            </a:r>
            <a:r>
              <a:rPr lang="en-US" sz="1800" b="0" kern="0" dirty="0"/>
              <a:t>cannot do at all </a:t>
            </a:r>
            <a:endParaRPr lang="en-US" sz="1800" kern="0" dirty="0"/>
          </a:p>
          <a:p>
            <a:pPr marL="457200" lvl="1" indent="0">
              <a:buClr>
                <a:srgbClr val="FF0000"/>
              </a:buClr>
            </a:pPr>
            <a:endParaRPr lang="en-US" sz="1000" kern="0" dirty="0"/>
          </a:p>
          <a:p>
            <a:pPr marL="458788" lvl="1" indent="-458788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1800" b="0" kern="0" dirty="0"/>
              <a:t>Using these categories every individual can be </a:t>
            </a:r>
            <a:r>
              <a:rPr lang="en-US" sz="1800" kern="0" dirty="0"/>
              <a:t>classified into two groups: persons with disabilities and persons without disabilities</a:t>
            </a:r>
          </a:p>
          <a:p>
            <a:pPr marL="458788" lvl="1" indent="-458788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en-US" sz="1000" kern="0" dirty="0"/>
          </a:p>
          <a:p>
            <a:pPr marL="458788" lvl="1" indent="-458788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1600" i="1" kern="0" dirty="0">
                <a:solidFill>
                  <a:schemeClr val="bg1">
                    <a:lumMod val="50000"/>
                  </a:schemeClr>
                </a:solidFill>
              </a:rPr>
              <a:t>See P&amp;R for Population and Housing Censuses Revision 3</a:t>
            </a:r>
          </a:p>
          <a:p>
            <a:pPr marL="458788" lvl="1" indent="-458788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en-US" sz="1800" kern="0" dirty="0"/>
          </a:p>
          <a:p>
            <a:pPr marL="457200" lvl="1" indent="0">
              <a:buClr>
                <a:srgbClr val="FF0000"/>
              </a:buClr>
            </a:pPr>
            <a:endParaRPr lang="en-US" sz="1800" kern="0" dirty="0"/>
          </a:p>
          <a:p>
            <a:pPr marL="457200" lvl="1" indent="0">
              <a:buClr>
                <a:srgbClr val="FF0000"/>
              </a:buClr>
            </a:pPr>
            <a:endParaRPr lang="en-US" sz="1800" b="0" kern="0" dirty="0"/>
          </a:p>
          <a:p>
            <a:endParaRPr lang="en-US" sz="1800" kern="0" dirty="0"/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5056A206-E198-4565-8F6C-CCD4F619C4F6}"/>
              </a:ext>
            </a:extLst>
          </p:cNvPr>
          <p:cNvSpPr/>
          <p:nvPr/>
        </p:nvSpPr>
        <p:spPr bwMode="auto">
          <a:xfrm>
            <a:off x="3657600" y="3962400"/>
            <a:ext cx="304800" cy="646331"/>
          </a:xfrm>
          <a:prstGeom prst="rightBrace">
            <a:avLst/>
          </a:prstGeom>
          <a:noFill/>
          <a:ln w="317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宋体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92AC81-1EB3-4A85-9614-2450D2BEFF13}"/>
              </a:ext>
            </a:extLst>
          </p:cNvPr>
          <p:cNvSpPr txBox="1"/>
          <p:nvPr/>
        </p:nvSpPr>
        <p:spPr>
          <a:xfrm>
            <a:off x="4038600" y="3962400"/>
            <a:ext cx="3733800" cy="646331"/>
          </a:xfrm>
          <a:prstGeom prst="rect">
            <a:avLst/>
          </a:prstGeom>
          <a:noFill/>
          <a:ln w="222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Disability status is determined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based on these two categories</a:t>
            </a:r>
          </a:p>
        </p:txBody>
      </p:sp>
    </p:spTree>
    <p:extLst>
      <p:ext uri="{BB962C8B-B14F-4D97-AF65-F5344CB8AC3E}">
        <p14:creationId xmlns:p14="http://schemas.microsoft.com/office/powerpoint/2010/main" val="4105827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8EFBB6F-D6FC-49E2-AA92-956968FD63B0}"/>
              </a:ext>
            </a:extLst>
          </p:cNvPr>
          <p:cNvSpPr txBox="1"/>
          <p:nvPr/>
        </p:nvSpPr>
        <p:spPr>
          <a:xfrm>
            <a:off x="838200" y="762000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SDG indicators that can be disaggregated by migratory status and/or disability status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7197EC6-EF3D-4236-B38D-D91F051C1D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592474"/>
              </p:ext>
            </p:extLst>
          </p:nvPr>
        </p:nvGraphicFramePr>
        <p:xfrm>
          <a:off x="685800" y="1600200"/>
          <a:ext cx="8153400" cy="45948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24197">
                  <a:extLst>
                    <a:ext uri="{9D8B030D-6E8A-4147-A177-3AD203B41FA5}">
                      <a16:colId xmlns:a16="http://schemas.microsoft.com/office/drawing/2014/main" val="3331410"/>
                    </a:ext>
                  </a:extLst>
                </a:gridCol>
                <a:gridCol w="7729203">
                  <a:extLst>
                    <a:ext uri="{9D8B030D-6E8A-4147-A177-3AD203B41FA5}">
                      <a16:colId xmlns:a16="http://schemas.microsoft.com/office/drawing/2014/main" val="3081727269"/>
                    </a:ext>
                  </a:extLst>
                </a:gridCol>
              </a:tblGrid>
              <a:tr h="483766">
                <a:tc rowSpan="2"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1.1.1 Proportion of population below the international poverty line, by sex, age, employment status and geographical location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769308420"/>
                  </a:ext>
                </a:extLst>
              </a:tr>
              <a:tr h="4869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1.3.1 Proportion of population covered by social protection, by sex, distinguishing children, unemployed persons, older persons, persons with disabilities, pregnant women, newborns, work-injury victims and the poor and the vulnerable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06447457"/>
                  </a:ext>
                </a:extLst>
              </a:tr>
              <a:tr h="276438">
                <a:tc rowSpan="2"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3.1.1 Maternal mortality ratio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04444470"/>
                  </a:ext>
                </a:extLst>
              </a:tr>
              <a:tr h="2764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3.2.1 Under-five mortality rate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95762554"/>
                  </a:ext>
                </a:extLst>
              </a:tr>
              <a:tr h="276438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4.2.2 Participation in organised learning (one year before the official primary entry age)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962430649"/>
                  </a:ext>
                </a:extLst>
              </a:tr>
              <a:tr h="483766">
                <a:tc rowSpan="2"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4.3.1 Participation rate of youth and adults in formal and non-formal education and training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7089838"/>
                  </a:ext>
                </a:extLst>
              </a:tr>
              <a:tr h="4837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4.6.1 Proportion of population in a given age group achieving at least a fixed level of proficiency in functional (a) literacy and (b) numeracy skills, by sex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60657173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E02964B7-7B0C-4008-B437-E19D8E55D4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8" y="1808829"/>
            <a:ext cx="645330" cy="66676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7538A3B-3E7D-4540-A234-89FC9DEB211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0008" y="3071341"/>
            <a:ext cx="645330" cy="69801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0EBED08-63DB-43A1-9445-C2EC5127D433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056" y="4102841"/>
            <a:ext cx="645487" cy="66676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5936" y="5786089"/>
            <a:ext cx="667662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750" dirty="0">
                <a:solidFill>
                  <a:prstClr val="white"/>
                </a:solidFill>
              </a:rPr>
              <a:t>Source: United Nations Expert Group Meeting on Improving Migration Data in the Context of the 2030 Agenda for Sustainable Development, June 2017, New York </a:t>
            </a:r>
          </a:p>
        </p:txBody>
      </p:sp>
    </p:spTree>
    <p:extLst>
      <p:ext uri="{BB962C8B-B14F-4D97-AF65-F5344CB8AC3E}">
        <p14:creationId xmlns:p14="http://schemas.microsoft.com/office/powerpoint/2010/main" val="2748486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A2C4E69-FB33-4683-B30D-AB9906E42A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625949"/>
              </p:ext>
            </p:extLst>
          </p:nvPr>
        </p:nvGraphicFramePr>
        <p:xfrm>
          <a:off x="990600" y="1905000"/>
          <a:ext cx="7772400" cy="358560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83369">
                  <a:extLst>
                    <a:ext uri="{9D8B030D-6E8A-4147-A177-3AD203B41FA5}">
                      <a16:colId xmlns:a16="http://schemas.microsoft.com/office/drawing/2014/main" val="3043164447"/>
                    </a:ext>
                  </a:extLst>
                </a:gridCol>
                <a:gridCol w="7389031">
                  <a:extLst>
                    <a:ext uri="{9D8B030D-6E8A-4147-A177-3AD203B41FA5}">
                      <a16:colId xmlns:a16="http://schemas.microsoft.com/office/drawing/2014/main" val="2524544170"/>
                    </a:ext>
                  </a:extLst>
                </a:gridCol>
              </a:tblGrid>
              <a:tr h="423304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5.3.1 Proportion of women aged 20-24 years who were married or in a union before age 15 and before age 18</a:t>
                      </a:r>
                      <a:endParaRPr lang="en-US" sz="16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90971028"/>
                  </a:ext>
                </a:extLst>
              </a:tr>
              <a:tr h="423304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5.5.2 Proportion of women in managerial positions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7361216"/>
                  </a:ext>
                </a:extLst>
              </a:tr>
              <a:tr h="302603">
                <a:tc rowSpan="3"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8.3.1 Proportion of informal employment in non‑agriculture employment, by sex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910246483"/>
                  </a:ext>
                </a:extLst>
              </a:tr>
              <a:tr h="3026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8.5.2 Unemployment rate, by sex, age and persons with disabilities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35421432"/>
                  </a:ext>
                </a:extLst>
              </a:tr>
              <a:tr h="3026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8.6.1 Proportion of youth not in education, employment or training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465270252"/>
                  </a:ext>
                </a:extLst>
              </a:tr>
              <a:tr h="30260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10.2.1 Proportion of people living below 50 per cent of median income, by sex, age and persons with disabilities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45430039"/>
                  </a:ext>
                </a:extLst>
              </a:tr>
              <a:tr h="490677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11.1.1 Proportion of urban population living in slums, informal settlements or inadequate housing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763046308"/>
                  </a:ext>
                </a:extLst>
              </a:tr>
              <a:tr h="390208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16.9.1 Proportion of children under 5 years of age whose births have been registered with a civil authority, by age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32242718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9B102ED9-DEEE-4C64-A64D-D1A3A2F6322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2446" y="1857661"/>
            <a:ext cx="629477" cy="51856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7F712C7-644D-4390-956B-2293AAB8283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9758" y="2680381"/>
            <a:ext cx="605641" cy="66758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052CB21-B629-49D3-9FDB-C9FA47C271C1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1648" y="3563884"/>
            <a:ext cx="591074" cy="63918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7B7A71A-9896-41C7-83BA-01FCA99FB7CF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9627" y="4226192"/>
            <a:ext cx="591074" cy="61734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65D1AF4-E269-42C4-B868-DA2416E720AA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89758" y="4843536"/>
            <a:ext cx="640943" cy="662308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994B9CD0-A918-421D-B33C-38FD35187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963" y="838199"/>
            <a:ext cx="7544838" cy="71530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SDG indicators that can be disaggregated by migratory status and/or disability 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8675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22028-2959-4B47-87BB-989B5EE53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5" y="914400"/>
            <a:ext cx="7997825" cy="603250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Conclusion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F6A9E5B-42D3-4142-A803-2B51D0A3FAD8}"/>
              </a:ext>
            </a:extLst>
          </p:cNvPr>
          <p:cNvSpPr/>
          <p:nvPr/>
        </p:nvSpPr>
        <p:spPr>
          <a:xfrm>
            <a:off x="457200" y="2133600"/>
            <a:ext cx="8382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2060"/>
                </a:solidFill>
              </a:rPr>
              <a:t>Use of census data provides opportunities for disaggregation of SDGs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GB" sz="2000" i="1" dirty="0">
                <a:solidFill>
                  <a:schemeClr val="bg1">
                    <a:lumMod val="50000"/>
                  </a:schemeClr>
                </a:solidFill>
                <a:latin typeface="+mn-lt"/>
                <a:ea typeface="SimSun" panose="02010600030101010101" pitchFamily="2" charset="-122"/>
                <a:cs typeface="Segoe UI" panose="020B0502040204020203" pitchFamily="34" charset="0"/>
              </a:rPr>
              <a:t>by various demographic / social / economic characteristics and geographic areas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+mn-lt"/>
                <a:ea typeface="SimSun" panose="02010600030101010101" pitchFamily="2" charset="-122"/>
                <a:cs typeface="Segoe UI" panose="020B0502040204020203" pitchFamily="34" charset="0"/>
              </a:rPr>
              <a:t>) </a:t>
            </a:r>
            <a:r>
              <a:rPr lang="en-GB" sz="2000" dirty="0">
                <a:solidFill>
                  <a:srgbClr val="002060"/>
                </a:solidFill>
                <a:latin typeface="+mn-lt"/>
                <a:ea typeface="SimSun" panose="02010600030101010101" pitchFamily="2" charset="-122"/>
                <a:cs typeface="Segoe UI" panose="020B0502040204020203" pitchFamily="34" charset="0"/>
              </a:rPr>
              <a:t>and hence contribute towards improved monitoring of the SDGs at the global, national and </a:t>
            </a:r>
            <a:r>
              <a:rPr lang="en-GB" sz="2000" dirty="0" err="1">
                <a:solidFill>
                  <a:srgbClr val="002060"/>
                </a:solidFill>
                <a:latin typeface="+mn-lt"/>
                <a:ea typeface="SimSun" panose="02010600030101010101" pitchFamily="2" charset="-122"/>
                <a:cs typeface="Segoe UI" panose="020B0502040204020203" pitchFamily="34" charset="0"/>
              </a:rPr>
              <a:t>subnational</a:t>
            </a:r>
            <a:r>
              <a:rPr lang="en-GB" sz="2000" dirty="0">
                <a:solidFill>
                  <a:srgbClr val="002060"/>
                </a:solidFill>
                <a:latin typeface="+mn-lt"/>
                <a:ea typeface="SimSun" panose="02010600030101010101" pitchFamily="2" charset="-122"/>
                <a:cs typeface="Segoe UI" panose="020B0502040204020203" pitchFamily="34" charset="0"/>
              </a:rPr>
              <a:t> levels</a:t>
            </a:r>
          </a:p>
          <a:p>
            <a:r>
              <a:rPr lang="en-GB" dirty="0">
                <a:solidFill>
                  <a:srgbClr val="002060"/>
                </a:solidFill>
                <a:latin typeface="+mn-lt"/>
                <a:ea typeface="SimSun" panose="02010600030101010101" pitchFamily="2" charset="-122"/>
                <a:cs typeface="Segoe UI" panose="020B0502040204020203" pitchFamily="34" charset="0"/>
              </a:rPr>
              <a:t> 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GB" sz="2000" dirty="0">
                <a:solidFill>
                  <a:srgbClr val="002060"/>
                </a:solidFill>
                <a:latin typeface="+mn-lt"/>
                <a:ea typeface="SimSun" panose="02010600030101010101" pitchFamily="2" charset="-122"/>
                <a:cs typeface="Segoe UI" panose="020B0502040204020203" pitchFamily="34" charset="0"/>
              </a:rPr>
              <a:t>Linking relevant SDG indicators with </a:t>
            </a:r>
            <a:r>
              <a:rPr lang="en-GB" sz="2000" dirty="0">
                <a:solidFill>
                  <a:srgbClr val="00206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the policy needs of national and local governments can offer enhanced capability to:</a:t>
            </a:r>
          </a:p>
          <a:p>
            <a:pPr marL="1028700" lvl="1">
              <a:buClr>
                <a:srgbClr val="FF0000"/>
              </a:buClr>
              <a:buFont typeface="Wingdings" pitchFamily="2" charset="2"/>
              <a:buChar char="§"/>
            </a:pPr>
            <a:r>
              <a:rPr lang="en-GB" dirty="0">
                <a:solidFill>
                  <a:srgbClr val="00206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monitor the situation of various population groups and the </a:t>
            </a:r>
            <a:r>
              <a:rPr lang="en-GB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disparities among them</a:t>
            </a:r>
          </a:p>
          <a:p>
            <a:pPr marL="1028700" lvl="1">
              <a:buClr>
                <a:srgbClr val="FF0000"/>
              </a:buClr>
              <a:buFont typeface="Wingdings" pitchFamily="2" charset="2"/>
              <a:buChar char="§"/>
            </a:pPr>
            <a:r>
              <a:rPr lang="en-GB" dirty="0">
                <a:solidFill>
                  <a:srgbClr val="00206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drive policy reform and allocate resources effectively towards the  socioeconomic development of a country</a:t>
            </a:r>
            <a:endParaRPr lang="en-US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0678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>
            <a:extLst>
              <a:ext uri="{FF2B5EF4-FFF2-40B4-BE49-F238E27FC236}">
                <a16:creationId xmlns:a16="http://schemas.microsoft.com/office/drawing/2014/main" id="{1670AB72-8090-4267-9C7C-2507C9D8F4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4675" y="1066800"/>
            <a:ext cx="7997825" cy="450850"/>
          </a:xfrm>
        </p:spPr>
        <p:txBody>
          <a:bodyPr/>
          <a:lstStyle/>
          <a:p>
            <a:r>
              <a:rPr lang="en-US" altLang="en-US" b="1" dirty="0"/>
              <a:t>Outline</a:t>
            </a:r>
            <a:endParaRPr lang="en-GB" altLang="en-US" b="1" dirty="0"/>
          </a:p>
        </p:txBody>
      </p:sp>
      <p:sp>
        <p:nvSpPr>
          <p:cNvPr id="4099" name="Rectangle 11">
            <a:extLst>
              <a:ext uri="{FF2B5EF4-FFF2-40B4-BE49-F238E27FC236}">
                <a16:creationId xmlns:a16="http://schemas.microsoft.com/office/drawing/2014/main" id="{25CD1D09-7C3E-492D-A2B9-33C5D95840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1752600"/>
            <a:ext cx="8493125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908050" indent="-436563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304925" indent="-395288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3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93863" indent="-38735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93913" indent="-398463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51113" indent="-398463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3008313" indent="-398463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65513" indent="-398463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922713" indent="-398463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en-US" sz="1900" b="0" dirty="0">
                <a:solidFill>
                  <a:schemeClr val="tx1"/>
                </a:solidFill>
              </a:rPr>
              <a:t>Data disaggregation and SDG indicators</a:t>
            </a: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1900" b="0" dirty="0"/>
              <a:t>General recommendations for disaggregation of SDG indicators</a:t>
            </a:r>
            <a:endParaRPr lang="en-US" altLang="en-US" sz="1900" b="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1900" b="0" dirty="0"/>
              <a:t>Disaggregation of SDG indicators using PHC and CRVS data </a:t>
            </a:r>
            <a:endParaRPr lang="en-US" altLang="en-US" sz="1900" b="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en-US" sz="1900" b="0" dirty="0">
                <a:solidFill>
                  <a:schemeClr val="tx1"/>
                </a:solidFill>
              </a:rPr>
              <a:t>Key policy groups for data disaggregation</a:t>
            </a: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en-US" sz="1900" b="0" dirty="0">
                <a:solidFill>
                  <a:schemeClr val="tx1"/>
                </a:solidFill>
              </a:rPr>
              <a:t>Identifying the poor, international migrants, persons with disabilities</a:t>
            </a: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en-US" sz="1600" b="0" dirty="0">
                <a:solidFill>
                  <a:schemeClr val="tx1"/>
                </a:solidFill>
              </a:rPr>
              <a:t>List of SDG indicators that can be disaggregated by disability and/or migration status</a:t>
            </a: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en-US" sz="1900" b="0" dirty="0">
                <a:solidFill>
                  <a:schemeClr val="tx1"/>
                </a:solidFill>
              </a:rPr>
              <a:t>Conclusion</a:t>
            </a:r>
            <a:endParaRPr lang="en-US" altLang="en-US" sz="22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D9AA8-E6EE-4B71-B0C1-5CBEF3DA6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924800" cy="1066800"/>
          </a:xfrm>
        </p:spPr>
        <p:txBody>
          <a:bodyPr/>
          <a:lstStyle/>
          <a:p>
            <a:br>
              <a:rPr lang="en-GB" b="1" dirty="0"/>
            </a:br>
            <a:br>
              <a:rPr lang="en-GB" b="1" dirty="0"/>
            </a:br>
            <a:r>
              <a:rPr lang="en-GB" b="1" dirty="0"/>
              <a:t>Data Disaggregation and SDG Indicators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CEE94EB-787D-4E23-9981-48B3018EF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334000"/>
            <a:ext cx="8077200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5511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30083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34655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9227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en-US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36B7E7-9F9E-4D10-B6DB-37801E235CD0}"/>
              </a:ext>
            </a:extLst>
          </p:cNvPr>
          <p:cNvSpPr txBox="1"/>
          <p:nvPr/>
        </p:nvSpPr>
        <p:spPr>
          <a:xfrm>
            <a:off x="609600" y="1676400"/>
            <a:ext cx="8153400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1900" dirty="0">
                <a:solidFill>
                  <a:schemeClr val="tx1"/>
                </a:solidFill>
              </a:rPr>
              <a:t>Data disaggregation is one of the overarching principles of the global SDG indicators framework</a:t>
            </a:r>
          </a:p>
          <a:p>
            <a:pPr marL="1028700" lvl="1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chemeClr val="dk1"/>
                </a:solidFill>
              </a:rPr>
              <a:t>studying the geographical and social distribution of population groups for each indicator</a:t>
            </a: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Clr>
                <a:srgbClr val="FF0000"/>
              </a:buClr>
            </a:pPr>
            <a:endParaRPr lang="en-US" sz="1000" dirty="0">
              <a:solidFill>
                <a:schemeClr val="tx1"/>
              </a:solidFill>
            </a:endParaRP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dirty="0">
                <a:solidFill>
                  <a:schemeClr val="tx1"/>
                </a:solidFill>
              </a:rPr>
              <a:t>SDG indicators should be disaggregated, where relevant, by:</a:t>
            </a:r>
            <a:endParaRPr lang="en-US" sz="1900" u="sng" dirty="0">
              <a:solidFill>
                <a:schemeClr val="tx1"/>
              </a:solidFill>
            </a:endParaRPr>
          </a:p>
          <a:p>
            <a:pPr marL="1085850" lvl="1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Sex </a:t>
            </a:r>
          </a:p>
          <a:p>
            <a:pPr marL="1085850" lvl="1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Age</a:t>
            </a:r>
          </a:p>
          <a:p>
            <a:pPr marL="1085850" lvl="1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Income</a:t>
            </a:r>
          </a:p>
          <a:p>
            <a:pPr marL="1085850" lvl="1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Race, ethnicity</a:t>
            </a:r>
          </a:p>
          <a:p>
            <a:pPr marL="1085850" lvl="1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Migratory status</a:t>
            </a:r>
          </a:p>
          <a:p>
            <a:pPr marL="1085850" lvl="1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Disability status</a:t>
            </a:r>
          </a:p>
          <a:p>
            <a:pPr marL="1085850" lvl="1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Geographic location (urban/rural)</a:t>
            </a:r>
          </a:p>
          <a:p>
            <a:pPr marL="1085850" lvl="1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Other characteristics</a:t>
            </a:r>
          </a:p>
          <a:p>
            <a:pPr marL="284163" lvl="1" indent="-284163">
              <a:buClr>
                <a:srgbClr val="FF0000"/>
              </a:buClr>
              <a:buFont typeface="Wingdings" pitchFamily="2" charset="2"/>
              <a:buChar char="q"/>
            </a:pPr>
            <a:endParaRPr lang="en-US" sz="1000" dirty="0">
              <a:solidFill>
                <a:schemeClr val="tx1"/>
              </a:solidFill>
            </a:endParaRPr>
          </a:p>
          <a:p>
            <a:pPr marL="284163" lvl="1" indent="-284163">
              <a:buClr>
                <a:srgbClr val="FF0000"/>
              </a:buClr>
              <a:buFont typeface="Wingdings" pitchFamily="2" charset="2"/>
              <a:buChar char="q"/>
            </a:pPr>
            <a:r>
              <a:rPr lang="en-US" sz="1900" dirty="0">
                <a:solidFill>
                  <a:schemeClr val="tx1"/>
                </a:solidFill>
              </a:rPr>
              <a:t>Ensure data confidentiality </a:t>
            </a:r>
          </a:p>
          <a:p>
            <a:pPr marL="741363" lvl="1" indent="-284163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in accordance with 6</a:t>
            </a:r>
            <a:r>
              <a:rPr lang="en-US" sz="1600" baseline="30000" dirty="0">
                <a:solidFill>
                  <a:schemeClr val="tx1"/>
                </a:solidFill>
              </a:rPr>
              <a:t>th</a:t>
            </a:r>
            <a:r>
              <a:rPr lang="en-US" sz="1600" dirty="0">
                <a:solidFill>
                  <a:schemeClr val="tx1"/>
                </a:solidFill>
              </a:rPr>
              <a:t> item of Fundamental Principles of Official Statistics</a:t>
            </a:r>
          </a:p>
        </p:txBody>
      </p:sp>
    </p:spTree>
    <p:extLst>
      <p:ext uri="{BB962C8B-B14F-4D97-AF65-F5344CB8AC3E}">
        <p14:creationId xmlns:p14="http://schemas.microsoft.com/office/powerpoint/2010/main" val="2312026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B76F1-FB64-495F-8DC8-AB4FD5D57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5" y="685800"/>
            <a:ext cx="8493125" cy="831850"/>
          </a:xfrm>
        </p:spPr>
        <p:txBody>
          <a:bodyPr/>
          <a:lstStyle/>
          <a:p>
            <a:pPr algn="ctr"/>
            <a:r>
              <a:rPr lang="en-US" b="1" dirty="0"/>
              <a:t>General recommendations </a:t>
            </a:r>
            <a:br>
              <a:rPr lang="en-US" b="1" dirty="0"/>
            </a:br>
            <a:r>
              <a:rPr lang="en-US" b="1" dirty="0"/>
              <a:t>for disaggregation of SDG indicators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2F578736-2071-4481-818D-42ED9A69C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752600"/>
            <a:ext cx="80772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908050" indent="-436563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304925" indent="-395288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3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93863" indent="-38735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93913" indent="-398463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51113" indent="-398463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3008313" indent="-398463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65513" indent="-398463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922713" indent="-398463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</a:rPr>
              <a:t>In 2016, the UN Statistical Commission requested the IAEG-SDGs to form a working group on data disaggregation </a:t>
            </a:r>
          </a:p>
          <a:p>
            <a:pPr marL="0" indent="0">
              <a:spcBef>
                <a:spcPct val="20000"/>
              </a:spcBef>
              <a:buClr>
                <a:srgbClr val="C00000"/>
              </a:buClr>
            </a:pPr>
            <a:endParaRPr lang="en-US" altLang="en-US" sz="1800" b="0" dirty="0">
              <a:solidFill>
                <a:schemeClr val="tx1"/>
              </a:solidFill>
            </a:endParaRPr>
          </a:p>
          <a:p>
            <a:pPr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</a:rPr>
              <a:t>The IAEG-SDGs document on data disaggregation submitted to the 50th session of the UN Statistical Commission in 2019</a:t>
            </a:r>
          </a:p>
          <a:p>
            <a:pPr marL="0" indent="0">
              <a:spcBef>
                <a:spcPct val="20000"/>
              </a:spcBef>
              <a:buClr>
                <a:srgbClr val="C00000"/>
              </a:buClr>
            </a:pPr>
            <a:endParaRPr lang="en-US" altLang="en-US" sz="1800" b="0" dirty="0">
              <a:solidFill>
                <a:schemeClr val="tx1"/>
              </a:solidFill>
            </a:endParaRPr>
          </a:p>
          <a:p>
            <a:pPr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</a:rPr>
              <a:t>The IAEG-SDGs document on disaggregation:</a:t>
            </a:r>
          </a:p>
          <a:p>
            <a:pPr lvl="1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altLang="en-US" sz="1800" dirty="0">
                <a:solidFill>
                  <a:schemeClr val="tx1"/>
                </a:solidFill>
              </a:rPr>
              <a:t>Compilation of data disaggregation dimensions and categories for SDG indicators</a:t>
            </a:r>
          </a:p>
          <a:p>
            <a:pPr lvl="1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altLang="en-US" sz="1800" dirty="0">
                <a:solidFill>
                  <a:schemeClr val="tx1"/>
                </a:solidFill>
              </a:rPr>
              <a:t>D</a:t>
            </a:r>
            <a:r>
              <a:rPr lang="en-US" altLang="en-US" sz="1800" b="0" dirty="0">
                <a:solidFill>
                  <a:schemeClr val="tx1"/>
                </a:solidFill>
              </a:rPr>
              <a:t>efined the minimum set of disaggregation required for each SDG indicator</a:t>
            </a:r>
          </a:p>
          <a:p>
            <a:pPr lvl="1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altLang="en-US" sz="1800" dirty="0">
                <a:solidFill>
                  <a:schemeClr val="tx1"/>
                </a:solidFill>
              </a:rPr>
              <a:t>A</a:t>
            </a:r>
            <a:r>
              <a:rPr lang="en-US" altLang="en-US" sz="1800" b="0" dirty="0">
                <a:solidFill>
                  <a:schemeClr val="tx1"/>
                </a:solidFill>
              </a:rPr>
              <a:t>vailable at: </a:t>
            </a:r>
            <a:r>
              <a:rPr lang="en-US" sz="1800" b="0" dirty="0">
                <a:solidFill>
                  <a:schemeClr val="tx2">
                    <a:lumMod val="85000"/>
                    <a:lumOff val="1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https://unstats.un.org/sdgs/iaeg-sdgs/disaggregation/</a:t>
            </a:r>
            <a:endParaRPr lang="en-US" altLang="en-US" sz="18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928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BFCA8-3E7A-46E9-A307-90DD472F1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1" y="914400"/>
            <a:ext cx="8763000" cy="603250"/>
          </a:xfrm>
        </p:spPr>
        <p:txBody>
          <a:bodyPr/>
          <a:lstStyle/>
          <a:p>
            <a:r>
              <a:rPr lang="en-US" b="1" dirty="0"/>
              <a:t>Disaggregation of SDG indicators using PHC and CRVS data 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F65F68A-2ED9-49C2-A226-60A7202AC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676400"/>
            <a:ext cx="8382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908050" indent="-436563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304925" indent="-395288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3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93863" indent="-38735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93913" indent="-398463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51113" indent="-398463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3008313" indent="-398463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65513" indent="-398463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922713" indent="-398463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en-US" sz="1800" b="0" i="1" dirty="0">
                <a:solidFill>
                  <a:schemeClr val="tx1"/>
                </a:solidFill>
              </a:rPr>
              <a:t>Technical Report </a:t>
            </a:r>
            <a:r>
              <a:rPr lang="en-US" altLang="en-US" sz="1800" b="0" dirty="0">
                <a:solidFill>
                  <a:schemeClr val="tx1"/>
                </a:solidFill>
              </a:rPr>
              <a:t>discusses the possibilities for disaggregation of each SDG indicator covered in the report:</a:t>
            </a:r>
          </a:p>
          <a:p>
            <a:pPr lvl="1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</a:rPr>
              <a:t>recommendations in the </a:t>
            </a:r>
            <a:r>
              <a:rPr lang="en-US" sz="1800" i="1" dirty="0">
                <a:solidFill>
                  <a:schemeClr val="tx1"/>
                </a:solidFill>
              </a:rPr>
              <a:t>Technical Report </a:t>
            </a:r>
            <a:r>
              <a:rPr lang="en-US" sz="1800" dirty="0">
                <a:solidFill>
                  <a:schemeClr val="tx1"/>
                </a:solidFill>
              </a:rPr>
              <a:t>give focus to main census variables </a:t>
            </a:r>
            <a:r>
              <a:rPr lang="en-US" sz="1800" b="0" dirty="0">
                <a:solidFill>
                  <a:schemeClr val="bg1">
                    <a:lumMod val="50000"/>
                  </a:schemeClr>
                </a:solidFill>
              </a:rPr>
              <a:t>such as urban/rural area of residence, major/small geographical areas, sex, age, educational strata, migration status, 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disability </a:t>
            </a:r>
            <a:r>
              <a:rPr lang="en-US" sz="1800" b="0" dirty="0">
                <a:solidFill>
                  <a:schemeClr val="bg1">
                    <a:lumMod val="50000"/>
                  </a:schemeClr>
                </a:solidFill>
              </a:rPr>
              <a:t>status, 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employment, etc</a:t>
            </a:r>
          </a:p>
          <a:p>
            <a:pPr lvl="1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1800" dirty="0"/>
              <a:t>recommendations in the </a:t>
            </a:r>
            <a:r>
              <a:rPr lang="en-US" sz="1800" i="1" dirty="0"/>
              <a:t>Technical Report </a:t>
            </a:r>
            <a:r>
              <a:rPr lang="en-US" sz="1800" dirty="0"/>
              <a:t>are provided taking into account the work of IAEG-SDGs, recommendations in the P&amp;R Censuses Rev 3 and P&amp;R CRVS Rev 3</a:t>
            </a: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spcBef>
                <a:spcPct val="20000"/>
              </a:spcBef>
              <a:buClr>
                <a:srgbClr val="C00000"/>
              </a:buClr>
            </a:pPr>
            <a:endParaRPr lang="en-US" sz="1800" b="0" dirty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-457200" defTabSz="115888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v"/>
            </a:pPr>
            <a:r>
              <a:rPr lang="en-US" sz="1800" b="0" i="1" dirty="0">
                <a:solidFill>
                  <a:schemeClr val="bg1">
                    <a:lumMod val="50000"/>
                  </a:schemeClr>
                </a:solidFill>
              </a:rPr>
              <a:t>One of the major advantages of using PHC/CRVS data, even when they provide only proxy information for SDG indicators, is that they can usually be disaggregated to much finer levels than is the case with survey data</a:t>
            </a:r>
            <a:endParaRPr lang="en-US" altLang="en-US" sz="2200" b="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53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BFCA8-3E7A-46E9-A307-90DD472F1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policy groups for data disaggregation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F65F68A-2ED9-49C2-A226-60A7202AC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82296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908050" indent="-436563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304925" indent="-395288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3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93863" indent="-38735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93913" indent="-398463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51113" indent="-398463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3008313" indent="-398463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65513" indent="-398463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922713" indent="-398463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</a:rPr>
              <a:t>The poor</a:t>
            </a:r>
          </a:p>
          <a:p>
            <a:pPr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</a:rPr>
              <a:t>Women and girls</a:t>
            </a:r>
          </a:p>
          <a:p>
            <a:pPr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</a:rPr>
              <a:t>Children </a:t>
            </a:r>
          </a:p>
          <a:p>
            <a:pPr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</a:rPr>
              <a:t>Older persons</a:t>
            </a:r>
          </a:p>
          <a:p>
            <a:pPr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</a:rPr>
              <a:t>Persons with disabilities</a:t>
            </a:r>
          </a:p>
          <a:p>
            <a:pPr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</a:rPr>
              <a:t>International migrants</a:t>
            </a:r>
          </a:p>
          <a:p>
            <a:pPr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</a:rPr>
              <a:t>Forcibly displaced people (refugees and IDPs)</a:t>
            </a:r>
          </a:p>
          <a:p>
            <a:pPr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</a:rPr>
              <a:t>Geographical location (urban/ rural)</a:t>
            </a:r>
          </a:p>
          <a:p>
            <a:pPr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en-US" altLang="en-US" sz="1800" b="0" dirty="0">
              <a:solidFill>
                <a:schemeClr val="tx1"/>
              </a:solidFill>
            </a:endParaRPr>
          </a:p>
          <a:p>
            <a:pPr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en-US" altLang="en-US" sz="1800" b="0" dirty="0">
              <a:solidFill>
                <a:schemeClr val="tx1"/>
              </a:solidFill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1800" b="0" i="1" dirty="0">
                <a:solidFill>
                  <a:schemeClr val="bg1">
                    <a:lumMod val="50000"/>
                  </a:schemeClr>
                </a:solidFill>
              </a:rPr>
              <a:t>PHC provides data for all key policy groups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1800" b="0" i="1" dirty="0">
                <a:solidFill>
                  <a:schemeClr val="bg1">
                    <a:lumMod val="50000"/>
                  </a:schemeClr>
                </a:solidFill>
              </a:rPr>
              <a:t>CRVS data allows disaggregation for geographical areas</a:t>
            </a:r>
          </a:p>
        </p:txBody>
      </p:sp>
    </p:spTree>
    <p:extLst>
      <p:ext uri="{BB962C8B-B14F-4D97-AF65-F5344CB8AC3E}">
        <p14:creationId xmlns:p14="http://schemas.microsoft.com/office/powerpoint/2010/main" val="1492051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68AFF-0FAE-4B0E-817F-5792263A8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Identifying the poor from census data 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6364E8F-6299-40B4-BA62-C2973E367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17650"/>
            <a:ext cx="8524653" cy="473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908050" indent="-436563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304925" indent="-395288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3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93863" indent="-38735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93913" indent="-398463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51113" indent="-398463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3008313" indent="-398463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65513" indent="-398463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922713" indent="-398463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en-US" sz="2000" b="0" dirty="0">
                <a:solidFill>
                  <a:schemeClr val="tx1"/>
                </a:solidFill>
              </a:rPr>
              <a:t>Different measurements can be used for identifying poor people</a:t>
            </a:r>
          </a:p>
          <a:p>
            <a:pPr lvl="1"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altLang="en-US" sz="1800" dirty="0">
                <a:solidFill>
                  <a:schemeClr val="tx1"/>
                </a:solidFill>
              </a:rPr>
              <a:t>Monetary approaches </a:t>
            </a:r>
          </a:p>
          <a:p>
            <a:pPr lvl="1"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altLang="en-US" sz="1800" dirty="0">
                <a:solidFill>
                  <a:schemeClr val="tx1"/>
                </a:solidFill>
              </a:rPr>
              <a:t>Non-monetary approaches</a:t>
            </a:r>
          </a:p>
          <a:p>
            <a:pPr marL="457200" lvl="1" indent="-457200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q"/>
            </a:pPr>
            <a:r>
              <a:rPr lang="en-US" altLang="en-US" sz="2000" dirty="0">
                <a:solidFill>
                  <a:schemeClr val="tx1"/>
                </a:solidFill>
              </a:rPr>
              <a:t>Monetary approach </a:t>
            </a:r>
          </a:p>
          <a:p>
            <a:pPr lvl="1"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altLang="en-US" sz="1800" dirty="0">
                <a:solidFill>
                  <a:schemeClr val="tx1"/>
                </a:solidFill>
              </a:rPr>
              <a:t>Income per capita</a:t>
            </a:r>
          </a:p>
          <a:p>
            <a:pPr lvl="1"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altLang="en-US" sz="1800" dirty="0">
                <a:solidFill>
                  <a:schemeClr val="tx1"/>
                </a:solidFill>
              </a:rPr>
              <a:t>Income quintiles</a:t>
            </a:r>
          </a:p>
          <a:p>
            <a:pPr lvl="2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v"/>
            </a:pPr>
            <a:r>
              <a:rPr lang="en-US" sz="1500" i="1" dirty="0">
                <a:solidFill>
                  <a:schemeClr val="bg1">
                    <a:lumMod val="50000"/>
                  </a:schemeClr>
                </a:solidFill>
              </a:rPr>
              <a:t>Personal or household income data are collected only in a minority of PHCs due to data quality problems</a:t>
            </a:r>
            <a:endParaRPr lang="en-US" altLang="en-US" sz="1500" b="1" i="1" dirty="0">
              <a:solidFill>
                <a:schemeClr val="bg1">
                  <a:lumMod val="50000"/>
                </a:schemeClr>
              </a:solidFill>
            </a:endParaRPr>
          </a:p>
          <a:p>
            <a:pPr marL="455613" lvl="1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q"/>
            </a:pPr>
            <a:r>
              <a:rPr lang="en-US" altLang="en-US" sz="2000" dirty="0">
                <a:solidFill>
                  <a:schemeClr val="tx1"/>
                </a:solidFill>
              </a:rPr>
              <a:t>Non-monetary approaches</a:t>
            </a:r>
          </a:p>
          <a:p>
            <a:pPr lvl="1"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altLang="en-US" sz="1800" dirty="0">
                <a:solidFill>
                  <a:schemeClr val="tx1"/>
                </a:solidFill>
              </a:rPr>
              <a:t>If income data is not available in census, estimation through broad classification of households into categories of economic status (poor, non-poor) using non-monetary approaches:</a:t>
            </a:r>
          </a:p>
          <a:p>
            <a:pPr lvl="2">
              <a:spcBef>
                <a:spcPct val="20000"/>
              </a:spcBef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US" altLang="en-US" sz="1600" dirty="0">
                <a:solidFill>
                  <a:schemeClr val="tx1"/>
                </a:solidFill>
                <a:latin typeface="+mn-lt"/>
              </a:rPr>
              <a:t>Multidimensional Poverty Index (MPI)</a:t>
            </a:r>
          </a:p>
          <a:p>
            <a:pPr lvl="2">
              <a:spcBef>
                <a:spcPct val="20000"/>
              </a:spcBef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US" altLang="en-US" sz="1600" dirty="0">
                <a:solidFill>
                  <a:schemeClr val="tx1"/>
                </a:solidFill>
                <a:latin typeface="+mn-lt"/>
              </a:rPr>
              <a:t>Unsatisfied Basic Needs</a:t>
            </a:r>
          </a:p>
          <a:p>
            <a:pPr lvl="2">
              <a:spcBef>
                <a:spcPct val="20000"/>
              </a:spcBef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US" altLang="en-US" sz="1600" dirty="0">
                <a:solidFill>
                  <a:schemeClr val="tx1"/>
                </a:solidFill>
                <a:latin typeface="+mn-lt"/>
              </a:rPr>
              <a:t>Wealth Quintiles</a:t>
            </a:r>
            <a:endParaRPr lang="en-US" altLang="en-US" sz="16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29686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68AFF-0FAE-4B0E-817F-5792263A8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Non-monetary approaches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6364E8F-6299-40B4-BA62-C2973E367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76400"/>
            <a:ext cx="8524653" cy="4760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908050" indent="-436563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304925" indent="-395288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3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93863" indent="-38735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93913" indent="-398463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51113" indent="-398463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3008313" indent="-398463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65513" indent="-398463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922713" indent="-398463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GB" sz="1800" b="1" dirty="0">
                <a:solidFill>
                  <a:schemeClr val="dk1"/>
                </a:solidFill>
              </a:rPr>
              <a:t>Multidimensional Poverty Index</a:t>
            </a:r>
          </a:p>
          <a:p>
            <a:pPr marL="723900" lvl="1" indent="-285750">
              <a:buClr>
                <a:srgbClr val="C00000"/>
              </a:buClr>
              <a:buFont typeface="Wingdings" pitchFamily="2" charset="2"/>
              <a:buChar char="§"/>
            </a:pPr>
            <a:r>
              <a:rPr lang="en-GB" sz="1800" b="0" dirty="0">
                <a:solidFill>
                  <a:schemeClr val="dk1"/>
                </a:solidFill>
              </a:rPr>
              <a:t>UNDP launched this index for monitoring poverty in all its dimension</a:t>
            </a:r>
            <a:r>
              <a:rPr lang="en-GB" sz="1800" b="0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en-GB" sz="1600" b="0" i="1" dirty="0">
                <a:solidFill>
                  <a:schemeClr val="bg1">
                    <a:lumMod val="50000"/>
                  </a:schemeClr>
                </a:solidFill>
              </a:rPr>
              <a:t>SDG indicator 1.2.2</a:t>
            </a:r>
            <a:r>
              <a:rPr lang="en-US" sz="1600" b="0" i="1" dirty="0">
                <a:solidFill>
                  <a:schemeClr val="bg1">
                    <a:lumMod val="50000"/>
                  </a:schemeClr>
                </a:solidFill>
              </a:rPr>
              <a:t> Proportion of men, women and children of all ages living in poverty in all its dimensions according to national definitions</a:t>
            </a:r>
            <a:r>
              <a:rPr lang="en-GB" sz="1800" b="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723900" lvl="1" indent="-285750">
              <a:buFont typeface="Wingdings" panose="05000000000000000000" pitchFamily="2" charset="2"/>
              <a:buChar char="§"/>
            </a:pPr>
            <a:r>
              <a:rPr lang="en-GB" sz="1800" b="0" dirty="0">
                <a:solidFill>
                  <a:schemeClr val="dk1"/>
                </a:solidFill>
              </a:rPr>
              <a:t>This index is constructed used </a:t>
            </a:r>
            <a:r>
              <a:rPr lang="en-GB" sz="1800" b="0" u="sng" dirty="0">
                <a:solidFill>
                  <a:schemeClr val="dk1"/>
                </a:solidFill>
              </a:rPr>
              <a:t>3 key dimensions</a:t>
            </a:r>
            <a:r>
              <a:rPr lang="en-GB" sz="1800" b="0" dirty="0">
                <a:solidFill>
                  <a:schemeClr val="dk1"/>
                </a:solidFill>
              </a:rPr>
              <a:t> and </a:t>
            </a:r>
            <a:r>
              <a:rPr lang="en-GB" sz="1800" b="0" u="sng" dirty="0">
                <a:solidFill>
                  <a:schemeClr val="dk1"/>
                </a:solidFill>
              </a:rPr>
              <a:t>10 indicators</a:t>
            </a:r>
            <a:r>
              <a:rPr lang="en-GB" sz="1800" b="0" dirty="0">
                <a:solidFill>
                  <a:schemeClr val="dk1"/>
                </a:solidFill>
              </a:rPr>
              <a:t>: </a:t>
            </a:r>
          </a:p>
          <a:p>
            <a:pPr marL="1120775" lvl="2" indent="-285750">
              <a:buFont typeface="Wingdings" pitchFamily="2" charset="2"/>
              <a:buChar char="ü"/>
            </a:pPr>
            <a:r>
              <a:rPr lang="en-GB" sz="1800" dirty="0">
                <a:solidFill>
                  <a:schemeClr val="dk1"/>
                </a:solidFill>
                <a:latin typeface="Arial" panose="020B0604020202020204" pitchFamily="34" charset="0"/>
              </a:rPr>
              <a:t>HEALTH: </a:t>
            </a:r>
          </a:p>
          <a:p>
            <a:pPr marL="914400" lvl="2" indent="573088"/>
            <a:r>
              <a:rPr lang="en-GB" sz="1500" dirty="0">
                <a:solidFill>
                  <a:schemeClr val="dk1"/>
                </a:solidFill>
                <a:latin typeface="Arial" panose="020B0604020202020204" pitchFamily="34" charset="0"/>
              </a:rPr>
              <a:t>1. Any child under age 18 has died; </a:t>
            </a:r>
            <a:r>
              <a:rPr lang="en-GB" sz="15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2. Any maternal death</a:t>
            </a:r>
          </a:p>
          <a:p>
            <a:pPr marL="1120775" lvl="2" indent="-285750">
              <a:buFont typeface="Wingdings" pitchFamily="2" charset="2"/>
              <a:buChar char="ü"/>
            </a:pPr>
            <a:r>
              <a:rPr lang="en-GB" sz="1800" dirty="0">
                <a:solidFill>
                  <a:schemeClr val="dk1"/>
                </a:solidFill>
                <a:latin typeface="Arial" panose="020B0604020202020204" pitchFamily="34" charset="0"/>
              </a:rPr>
              <a:t>EDUCATION: </a:t>
            </a:r>
          </a:p>
          <a:p>
            <a:pPr marL="1509713" lvl="3" indent="-285750"/>
            <a:r>
              <a:rPr lang="en-GB" sz="1500" dirty="0">
                <a:solidFill>
                  <a:schemeClr val="dk1"/>
                </a:solidFill>
                <a:latin typeface="Arial" panose="020B0604020202020204" pitchFamily="34" charset="0"/>
              </a:rPr>
              <a:t>	3. No household members completed 6 years of schooling (age 12 and over); </a:t>
            </a:r>
            <a:r>
              <a:rPr lang="en-GB" sz="15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4. Any school age child is not attending school </a:t>
            </a:r>
          </a:p>
          <a:p>
            <a:pPr marL="1120775" lvl="2" indent="-285750">
              <a:buFont typeface="Wingdings" pitchFamily="2" charset="2"/>
              <a:buChar char="ü"/>
            </a:pPr>
            <a:r>
              <a:rPr lang="en-GB" sz="1800" dirty="0">
                <a:solidFill>
                  <a:schemeClr val="dk1"/>
                </a:solidFill>
                <a:latin typeface="Arial" panose="020B0604020202020204" pitchFamily="34" charset="0"/>
              </a:rPr>
              <a:t>STANDARD of LIVING:  </a:t>
            </a:r>
          </a:p>
          <a:p>
            <a:pPr marL="1509713" lvl="3" indent="-285750"/>
            <a:r>
              <a:rPr lang="en-GB" sz="1500" dirty="0">
                <a:solidFill>
                  <a:schemeClr val="dk1"/>
                </a:solidFill>
                <a:latin typeface="Arial" panose="020B0604020202020204" pitchFamily="34" charset="0"/>
              </a:rPr>
              <a:t>	5. No electricity; </a:t>
            </a:r>
            <a:r>
              <a:rPr lang="en-GB" sz="15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6. No access to improved sanitation system; </a:t>
            </a:r>
            <a:r>
              <a:rPr lang="en-GB" sz="1500" dirty="0">
                <a:solidFill>
                  <a:schemeClr val="dk1"/>
                </a:solidFill>
                <a:latin typeface="Arial" panose="020B0604020202020204" pitchFamily="34" charset="0"/>
              </a:rPr>
              <a:t>7. No access to improved source of drinking water; </a:t>
            </a:r>
            <a:r>
              <a:rPr lang="en-GB" sz="15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8. Housing unit constructed with inadequate materials; </a:t>
            </a:r>
            <a:r>
              <a:rPr lang="en-GB" sz="1500" dirty="0">
                <a:solidFill>
                  <a:schemeClr val="dk1"/>
                </a:solidFill>
                <a:latin typeface="Arial" panose="020B0604020202020204" pitchFamily="34" charset="0"/>
              </a:rPr>
              <a:t>9. Household cooks with dung, wood, charcoal or coal; </a:t>
            </a:r>
            <a:r>
              <a:rPr lang="en-GB" sz="15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10. Household does not own a truck, TV, refrigerator, computer, bicycle</a:t>
            </a:r>
            <a:endParaRPr lang="en-US" altLang="en-US" sz="1500" b="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971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41CFDDA-7CE4-4F26-9C97-655C4A39F73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3400" y="990600"/>
            <a:ext cx="5181600" cy="51816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36CEA24-91A4-43E7-A2F6-5EFADC47F711}"/>
              </a:ext>
            </a:extLst>
          </p:cNvPr>
          <p:cNvSpPr txBox="1"/>
          <p:nvPr/>
        </p:nvSpPr>
        <p:spPr>
          <a:xfrm>
            <a:off x="5749925" y="2286000"/>
            <a:ext cx="28956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HH1-Not poor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HH2, HH3 and HH4-multidimentional poor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HH2-severe multidimensional poor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43FCDB-F3A9-4990-86A9-617FFB80BBE0}"/>
              </a:ext>
            </a:extLst>
          </p:cNvPr>
          <p:cNvSpPr txBox="1"/>
          <p:nvPr/>
        </p:nvSpPr>
        <p:spPr>
          <a:xfrm>
            <a:off x="685800" y="2057400"/>
            <a:ext cx="1981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Any maternal death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7D54C4-D084-4F4D-8F20-6156F7D098B6}"/>
              </a:ext>
            </a:extLst>
          </p:cNvPr>
          <p:cNvSpPr txBox="1"/>
          <p:nvPr/>
        </p:nvSpPr>
        <p:spPr>
          <a:xfrm>
            <a:off x="5867400" y="16371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Hypothetical example 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754139"/>
      </p:ext>
    </p:extLst>
  </p:cSld>
  <p:clrMapOvr>
    <a:masterClrMapping/>
  </p:clrMapOvr>
</p:sld>
</file>

<file path=ppt/theme/theme1.xml><?xml version="1.0" encoding="utf-8"?>
<a:theme xmlns:a="http://schemas.openxmlformats.org/drawingml/2006/main" name="CR VS UNSD v1">
  <a:themeElements>
    <a:clrScheme name="CR VS UNSD v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R VS UNSD v1">
      <a:majorFont>
        <a:latin typeface="Verdana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ea typeface="宋体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ea typeface="宋体" charset="-122"/>
          </a:defRPr>
        </a:defPPr>
      </a:lstStyle>
    </a:lnDef>
  </a:objectDefaults>
  <a:extraClrSchemeLst>
    <a:extraClrScheme>
      <a:clrScheme name="CR VS UNSD v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 VS UNSD v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 VS UNSD v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 VS UNSD v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 VS UNSD v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 VS UNSD v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 VS UNSD v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CE9CB7B05C164D8080449E5E0CE91F" ma:contentTypeVersion="7" ma:contentTypeDescription="Create a new document." ma:contentTypeScope="" ma:versionID="3bc43451546ceafb948f5b48fcb10137">
  <xsd:schema xmlns:xsd="http://www.w3.org/2001/XMLSchema" xmlns:xs="http://www.w3.org/2001/XMLSchema" xmlns:p="http://schemas.microsoft.com/office/2006/metadata/properties" xmlns:ns3="331bc5fa-37a0-4eaf-92e6-e8f500860589" xmlns:ns4="efb7f1d3-2f00-4f20-b7f7-b4cd1648c34e" targetNamespace="http://schemas.microsoft.com/office/2006/metadata/properties" ma:root="true" ma:fieldsID="6b9d299ddbe07e3a2c5803c42112ee54" ns3:_="" ns4:_="">
    <xsd:import namespace="331bc5fa-37a0-4eaf-92e6-e8f500860589"/>
    <xsd:import namespace="efb7f1d3-2f00-4f20-b7f7-b4cd1648c34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1bc5fa-37a0-4eaf-92e6-e8f5008605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b7f1d3-2f00-4f20-b7f7-b4cd1648c34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E2E7B48-3F99-417D-B4C3-9060786B56A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E62162D-3978-46A2-8F2A-3537989943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1bc5fa-37a0-4eaf-92e6-e8f500860589"/>
    <ds:schemaRef ds:uri="efb7f1d3-2f00-4f20-b7f7-b4cd1648c3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1AE0098-5D0F-41F0-A7CD-3253B067A9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CR VS UNSD v1</Template>
  <TotalTime>18812</TotalTime>
  <Words>1502</Words>
  <Application>Microsoft Office PowerPoint</Application>
  <PresentationFormat>On-screen Show (4:3)</PresentationFormat>
  <Paragraphs>169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Courier New</vt:lpstr>
      <vt:lpstr>Times New Roman</vt:lpstr>
      <vt:lpstr>Verdana</vt:lpstr>
      <vt:lpstr>Wingdings</vt:lpstr>
      <vt:lpstr>CR VS UNSD v1</vt:lpstr>
      <vt:lpstr>Custom Design</vt:lpstr>
      <vt:lpstr>PowerPoint Presentation</vt:lpstr>
      <vt:lpstr>Outline</vt:lpstr>
      <vt:lpstr>  Data Disaggregation and SDG Indicators</vt:lpstr>
      <vt:lpstr>General recommendations  for disaggregation of SDG indicators</vt:lpstr>
      <vt:lpstr>Disaggregation of SDG indicators using PHC and CRVS data </vt:lpstr>
      <vt:lpstr>Key policy groups for data disaggregation</vt:lpstr>
      <vt:lpstr>Identifying the poor from census data </vt:lpstr>
      <vt:lpstr>Non-monetary approaches</vt:lpstr>
      <vt:lpstr>PowerPoint Presentation</vt:lpstr>
      <vt:lpstr>Non-monetary approaches</vt:lpstr>
      <vt:lpstr>Identifying international migrants from census data</vt:lpstr>
      <vt:lpstr>Identifying persons with disabilities from census data </vt:lpstr>
      <vt:lpstr>PowerPoint Presentation</vt:lpstr>
      <vt:lpstr>SDG indicators that can be disaggregated by migratory status and/or disability status</vt:lpstr>
      <vt:lpstr>Conclusion</vt:lpstr>
    </vt:vector>
  </TitlesOfParts>
  <Company>United Nations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United Nations</dc:creator>
  <cp:lastModifiedBy>Dina Karanouh</cp:lastModifiedBy>
  <cp:revision>358</cp:revision>
  <cp:lastPrinted>2019-09-05T19:16:52Z</cp:lastPrinted>
  <dcterms:created xsi:type="dcterms:W3CDTF">2010-07-26T19:52:36Z</dcterms:created>
  <dcterms:modified xsi:type="dcterms:W3CDTF">2020-11-18T11:51:35Z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0x0101002ACE9CB7B05C164D8080449E5E0CE91F</vt:lpwstr>
  </property>
</Properties>
</file>