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64" r:id="rId2"/>
    <p:sldId id="265" r:id="rId3"/>
    <p:sldId id="266" r:id="rId4"/>
    <p:sldId id="267" r:id="rId5"/>
    <p:sldId id="268" r:id="rId6"/>
    <p:sldId id="269"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20/06/2023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7276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34485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20/06/2023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3800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20/06/2023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64450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20/06/2023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5206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317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69158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04839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20/06/2023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55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180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20/06/2023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544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897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4494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1973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48407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876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20/06/2023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7925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20000"/>
            <a:lum/>
          </a:blip>
          <a:srcRect/>
          <a:stretch>
            <a:fillRect t="-9000" b="-9000"/>
          </a:stretch>
        </a:blipFill>
        <a:effectLst/>
      </p:bgPr>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20/06/2023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367808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61393" y="1282262"/>
            <a:ext cx="9448800" cy="2703591"/>
          </a:xfrm>
        </p:spPr>
        <p:txBody>
          <a:bodyPr>
            <a:normAutofit fontScale="90000"/>
          </a:bodyPr>
          <a:lstStyle/>
          <a:p>
            <a:pPr algn="ctr"/>
            <a:r>
              <a:rPr lang="ar-SA" sz="4400" b="1" dirty="0">
                <a:solidFill>
                  <a:srgbClr val="002060"/>
                </a:solidFill>
              </a:rPr>
              <a:t>سلطة الطاقة والموارد الطبيعية- فلسطين</a:t>
            </a:r>
            <a:br>
              <a:rPr lang="ar-SA" sz="4000" b="1" dirty="0"/>
            </a:br>
            <a:br>
              <a:rPr lang="ar-SA" sz="4000" dirty="0"/>
            </a:br>
            <a:r>
              <a:rPr lang="ar-SA" sz="3200" b="1" dirty="0"/>
              <a:t>التقدم بتنفيذ توصيات الدورة السابقة </a:t>
            </a:r>
            <a:br>
              <a:rPr lang="ar-SA" sz="4000" dirty="0"/>
            </a:br>
            <a:br>
              <a:rPr lang="ar-SA" sz="4000" dirty="0"/>
            </a:br>
            <a:endParaRPr lang="en-US" sz="4000" dirty="0"/>
          </a:p>
        </p:txBody>
      </p:sp>
      <p:sp>
        <p:nvSpPr>
          <p:cNvPr id="3" name="Subtitle 2"/>
          <p:cNvSpPr>
            <a:spLocks noGrp="1"/>
          </p:cNvSpPr>
          <p:nvPr>
            <p:ph type="subTitle" idx="1"/>
          </p:nvPr>
        </p:nvSpPr>
        <p:spPr>
          <a:xfrm>
            <a:off x="1245476" y="4136697"/>
            <a:ext cx="9448800" cy="685800"/>
          </a:xfrm>
        </p:spPr>
        <p:txBody>
          <a:bodyPr>
            <a:normAutofit fontScale="92500" lnSpcReduction="10000"/>
          </a:bodyPr>
          <a:lstStyle/>
          <a:p>
            <a:pPr algn="ctr"/>
            <a:r>
              <a:rPr lang="ar-SA" b="1" dirty="0"/>
              <a:t>إجتماع الدورة الرابعة عشر للجنة الطاقة  21-22 حزيران 2023  :  بيروت </a:t>
            </a:r>
          </a:p>
          <a:p>
            <a:pPr algn="ctr"/>
            <a:r>
              <a:rPr lang="ar-SA" b="1" dirty="0"/>
              <a:t>الأمانة التنفيذية للجنة الأمم المتحدة الإقتصادية والإجتماعية لغربي اسيا</a:t>
            </a:r>
          </a:p>
          <a:p>
            <a:pPr algn="ctr"/>
            <a:endParaRPr lang="en-US" b="1" dirty="0"/>
          </a:p>
        </p:txBody>
      </p:sp>
      <p:pic>
        <p:nvPicPr>
          <p:cNvPr id="4" name="Picture 3" descr="C:\Users\nidal\AppData\Local\Microsoft\Windows\Temporary Internet Files\Content.IE5\B6NNBKX6\image001.jp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81101" cy="965200"/>
          </a:xfrm>
          <a:prstGeom prst="rect">
            <a:avLst/>
          </a:prstGeom>
          <a:noFill/>
          <a:ln>
            <a:noFill/>
          </a:ln>
        </p:spPr>
      </p:pic>
      <p:sp>
        <p:nvSpPr>
          <p:cNvPr id="5" name="TextBox 4"/>
          <p:cNvSpPr txBox="1"/>
          <p:nvPr/>
        </p:nvSpPr>
        <p:spPr>
          <a:xfrm>
            <a:off x="7663992" y="5086350"/>
            <a:ext cx="4528008" cy="1015663"/>
          </a:xfrm>
          <a:prstGeom prst="rect">
            <a:avLst/>
          </a:prstGeom>
          <a:noFill/>
        </p:spPr>
        <p:txBody>
          <a:bodyPr wrap="square" rtlCol="0">
            <a:spAutoFit/>
          </a:bodyPr>
          <a:lstStyle/>
          <a:p>
            <a:pPr algn="ctr"/>
            <a:r>
              <a:rPr lang="ar-SA" sz="2000" b="1" dirty="0">
                <a:ln w="0"/>
                <a:effectLst>
                  <a:outerShdw blurRad="38100" dist="19050" dir="2700000" algn="tl" rotWithShape="0">
                    <a:schemeClr val="dk1">
                      <a:alpha val="40000"/>
                    </a:schemeClr>
                  </a:outerShdw>
                </a:effectLst>
              </a:rPr>
              <a:t>المهندس: نضال أبو الرب</a:t>
            </a:r>
            <a:br>
              <a:rPr lang="ar-SA" sz="2000" b="1" dirty="0">
                <a:ln w="0"/>
                <a:effectLst>
                  <a:outerShdw blurRad="38100" dist="19050" dir="2700000" algn="tl" rotWithShape="0">
                    <a:schemeClr val="dk1">
                      <a:alpha val="40000"/>
                    </a:schemeClr>
                  </a:outerShdw>
                </a:effectLst>
              </a:rPr>
            </a:br>
            <a:r>
              <a:rPr lang="ar-SA" sz="2000" b="1" dirty="0">
                <a:ln w="0"/>
                <a:effectLst>
                  <a:outerShdw blurRad="38100" dist="19050" dir="2700000" algn="tl" rotWithShape="0">
                    <a:schemeClr val="dk1">
                      <a:alpha val="40000"/>
                    </a:schemeClr>
                  </a:outerShdw>
                </a:effectLst>
              </a:rPr>
              <a:t>مدير دائرة الأبحاث والدراسات والإستكشاف</a:t>
            </a:r>
          </a:p>
          <a:p>
            <a:pPr algn="ctr"/>
            <a:r>
              <a:rPr lang="ar-SA" sz="2000" b="1" dirty="0">
                <a:ln w="0"/>
                <a:effectLst>
                  <a:outerShdw blurRad="38100" dist="19050" dir="2700000" algn="tl" rotWithShape="0">
                    <a:schemeClr val="dk1">
                      <a:alpha val="40000"/>
                    </a:schemeClr>
                  </a:outerShdw>
                </a:effectLst>
              </a:rPr>
              <a:t>خبير في إقتصاديات الطاقة المتجددة وكفاءة الطاقة </a:t>
            </a:r>
            <a:endParaRPr lang="en-US" sz="2000" b="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49561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765811"/>
            <a:ext cx="9601196" cy="1257300"/>
          </a:xfrm>
        </p:spPr>
        <p:txBody>
          <a:bodyPr>
            <a:normAutofit/>
          </a:bodyPr>
          <a:lstStyle/>
          <a:p>
            <a:r>
              <a:rPr lang="ar-SA" sz="3600" b="1" dirty="0">
                <a:solidFill>
                  <a:srgbClr val="002060"/>
                </a:solidFill>
              </a:rPr>
              <a:t>دمج أهداف التنمية المستدامة المتصلة بالطاقة</a:t>
            </a:r>
            <a:br>
              <a:rPr lang="ar-SA" sz="3600" b="1" dirty="0">
                <a:solidFill>
                  <a:srgbClr val="002060"/>
                </a:solidFill>
              </a:rPr>
            </a:br>
            <a:r>
              <a:rPr lang="ar-SA" sz="3600" b="1" dirty="0">
                <a:solidFill>
                  <a:srgbClr val="002060"/>
                </a:solidFill>
              </a:rPr>
              <a:t>  في خطط التنمية الوطنية (1)</a:t>
            </a:r>
            <a:endParaRPr lang="en-US" sz="3600" b="1" dirty="0">
              <a:solidFill>
                <a:srgbClr val="002060"/>
              </a:solidFill>
            </a:endParaRPr>
          </a:p>
        </p:txBody>
      </p:sp>
      <p:sp>
        <p:nvSpPr>
          <p:cNvPr id="3" name="Content Placeholder 2"/>
          <p:cNvSpPr>
            <a:spLocks noGrp="1"/>
          </p:cNvSpPr>
          <p:nvPr>
            <p:ph idx="1"/>
          </p:nvPr>
        </p:nvSpPr>
        <p:spPr>
          <a:xfrm>
            <a:off x="1" y="2171700"/>
            <a:ext cx="11506200" cy="4686300"/>
          </a:xfrm>
        </p:spPr>
        <p:txBody>
          <a:bodyPr>
            <a:normAutofit fontScale="92500"/>
          </a:bodyPr>
          <a:lstStyle/>
          <a:p>
            <a:pPr marL="0" indent="0" algn="r" rtl="1">
              <a:buNone/>
            </a:pPr>
            <a:endParaRPr lang="ar-SA" b="1" dirty="0"/>
          </a:p>
          <a:p>
            <a:pPr algn="r" rtl="1">
              <a:buFont typeface="Wingdings" panose="05000000000000000000" pitchFamily="2" charset="2"/>
              <a:buChar char="§"/>
            </a:pPr>
            <a:r>
              <a:rPr lang="ar-SA" b="1" dirty="0"/>
              <a:t>تم وضع إستراتيجية وطنية طويلة الأمد </a:t>
            </a:r>
            <a:r>
              <a:rPr lang="ar-SA" b="1" u="sng" dirty="0"/>
              <a:t>للطاقة المتجددة </a:t>
            </a:r>
            <a:r>
              <a:rPr lang="ar-SA" b="1" dirty="0"/>
              <a:t>لغاية عام 2030 تراعي مفاهيم التنمية المستدامة والتقاطع مع القطاعات الإنتاجية والخدماتية، وفيما يلي أهم الجوانب ذات الصلة  ( تم مراعاتها بالإستراتيجية) :-  </a:t>
            </a:r>
          </a:p>
          <a:p>
            <a:pPr algn="r" rtl="1">
              <a:buFont typeface="Wingdings" panose="05000000000000000000" pitchFamily="2" charset="2"/>
              <a:buChar char="ü"/>
            </a:pPr>
            <a:r>
              <a:rPr lang="ar-SA" b="1" dirty="0"/>
              <a:t>تطوير شبكات التوزيع وزيادة قدرتها على استيعاب منتجات الطاقة المنتجة من مصادر نظيفة، بما في ذلك التخزين </a:t>
            </a:r>
          </a:p>
          <a:p>
            <a:pPr algn="r" rtl="1">
              <a:buFont typeface="Wingdings" panose="05000000000000000000" pitchFamily="2" charset="2"/>
              <a:buChar char="ü"/>
            </a:pPr>
            <a:r>
              <a:rPr lang="ar-SA" b="1" dirty="0"/>
              <a:t>مراعات التقاطع مع القطاعات الانتاجية والخدماتية ( تطوير مفاهيم صافي القياس وغيرها)</a:t>
            </a:r>
          </a:p>
          <a:p>
            <a:pPr algn="r" rtl="1">
              <a:buFont typeface="Wingdings" panose="05000000000000000000" pitchFamily="2" charset="2"/>
              <a:buChar char="ü"/>
            </a:pPr>
            <a:r>
              <a:rPr lang="ar-SA" b="1" dirty="0"/>
              <a:t>تطوير مفاهيم التمويل الأخضر بالتعاون مع المؤسسات الدولية والبنوك المحلية ( كبرنامج</a:t>
            </a:r>
            <a:r>
              <a:rPr lang="en-US" b="1" dirty="0"/>
              <a:t>SUNREF </a:t>
            </a:r>
            <a:r>
              <a:rPr lang="ar-SA" b="1" dirty="0"/>
              <a:t>) وبرامج أخرى من البنوك المحلية  </a:t>
            </a:r>
          </a:p>
          <a:p>
            <a:pPr algn="r" rtl="1">
              <a:buFont typeface="Wingdings" panose="05000000000000000000" pitchFamily="2" charset="2"/>
              <a:buChar char="ü"/>
            </a:pPr>
            <a:r>
              <a:rPr lang="ar-SA" b="1" dirty="0"/>
              <a:t>تطوير القدرات الفنية المحلية</a:t>
            </a:r>
            <a:r>
              <a:rPr lang="en-US" b="1" dirty="0"/>
              <a:t> </a:t>
            </a:r>
            <a:r>
              <a:rPr lang="ar-SA" b="1" dirty="0"/>
              <a:t> وفي جميع المجالات ذات الصلة  وبالتعاون مع مختلف الشركاء </a:t>
            </a:r>
          </a:p>
          <a:p>
            <a:pPr algn="r" rtl="1">
              <a:buFont typeface="Wingdings" panose="05000000000000000000" pitchFamily="2" charset="2"/>
              <a:buChar char="ü"/>
            </a:pPr>
            <a:r>
              <a:rPr lang="ar-SA" b="1" dirty="0"/>
              <a:t>تطوير التشريعات والسياسات  لتواكب التطور المستمر في هذا المجال </a:t>
            </a:r>
          </a:p>
          <a:p>
            <a:pPr algn="r" rtl="1">
              <a:buFont typeface="Wingdings" panose="05000000000000000000" pitchFamily="2" charset="2"/>
              <a:buChar char="ü"/>
            </a:pPr>
            <a:r>
              <a:rPr lang="ar-SA" b="1" dirty="0"/>
              <a:t>دراسة تمديد العمل بالمبادرة الفلسطينية للطاقة المتجددة للقطاع المنزلي بما في ذلك المجتمعات الريفية</a:t>
            </a:r>
          </a:p>
          <a:p>
            <a:pPr algn="r" rtl="1">
              <a:buFont typeface="Wingdings" panose="05000000000000000000" pitchFamily="2" charset="2"/>
              <a:buChar char="ü"/>
            </a:pPr>
            <a:r>
              <a:rPr lang="ar-SA" b="1" dirty="0"/>
              <a:t>تحويل النفايات الصلبة إلى طاقة </a:t>
            </a:r>
          </a:p>
          <a:p>
            <a:pPr algn="r" rtl="1">
              <a:buFont typeface="Wingdings" panose="05000000000000000000" pitchFamily="2" charset="2"/>
              <a:buChar char="ü"/>
            </a:pPr>
            <a:r>
              <a:rPr lang="ar-SA" b="1" dirty="0"/>
              <a:t>اقتراح صندوق وطني للطاقة المتجددة ليساهم في ديمومة هذا القطاع </a:t>
            </a:r>
          </a:p>
          <a:p>
            <a:pPr algn="r" rtl="1">
              <a:buFont typeface="Wingdings" panose="05000000000000000000" pitchFamily="2" charset="2"/>
              <a:buChar char="ü"/>
            </a:pPr>
            <a:r>
              <a:rPr lang="ar-SA" b="1" dirty="0"/>
              <a:t>جوانب أخرى ذات صلة </a:t>
            </a:r>
            <a:endParaRPr lang="en-US" b="1" dirty="0"/>
          </a:p>
        </p:txBody>
      </p:sp>
    </p:spTree>
    <p:extLst>
      <p:ext uri="{BB962C8B-B14F-4D97-AF65-F5344CB8AC3E}">
        <p14:creationId xmlns:p14="http://schemas.microsoft.com/office/powerpoint/2010/main" val="36488636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800101"/>
            <a:ext cx="9601196" cy="902969"/>
          </a:xfrm>
        </p:spPr>
        <p:txBody>
          <a:bodyPr>
            <a:noAutofit/>
          </a:bodyPr>
          <a:lstStyle/>
          <a:p>
            <a:r>
              <a:rPr lang="ar-SA" sz="3600" b="1" dirty="0">
                <a:solidFill>
                  <a:srgbClr val="002060"/>
                </a:solidFill>
              </a:rPr>
              <a:t>دمج أهداف التنمية المستدامة المتصلة بكفاءة الطاقة </a:t>
            </a:r>
            <a:br>
              <a:rPr lang="ar-SA" sz="3600" b="1" dirty="0">
                <a:solidFill>
                  <a:srgbClr val="002060"/>
                </a:solidFill>
              </a:rPr>
            </a:br>
            <a:r>
              <a:rPr lang="ar-SA" sz="3600" b="1" dirty="0">
                <a:solidFill>
                  <a:srgbClr val="002060"/>
                </a:solidFill>
              </a:rPr>
              <a:t> في خطط التنمية الوطنية (2)</a:t>
            </a:r>
            <a:endParaRPr lang="en-US" sz="3600" b="1" dirty="0">
              <a:solidFill>
                <a:srgbClr val="002060"/>
              </a:solidFill>
            </a:endParaRPr>
          </a:p>
        </p:txBody>
      </p:sp>
      <p:sp>
        <p:nvSpPr>
          <p:cNvPr id="3" name="Content Placeholder 2"/>
          <p:cNvSpPr>
            <a:spLocks noGrp="1"/>
          </p:cNvSpPr>
          <p:nvPr>
            <p:ph idx="1"/>
          </p:nvPr>
        </p:nvSpPr>
        <p:spPr>
          <a:xfrm>
            <a:off x="685800" y="2148840"/>
            <a:ext cx="10820400" cy="4709160"/>
          </a:xfrm>
        </p:spPr>
        <p:txBody>
          <a:bodyPr>
            <a:normAutofit fontScale="92500" lnSpcReduction="20000"/>
          </a:bodyPr>
          <a:lstStyle/>
          <a:p>
            <a:pPr marL="0" indent="0" algn="just" rtl="1">
              <a:buNone/>
            </a:pPr>
            <a:endParaRPr lang="ar-SA" b="1" dirty="0"/>
          </a:p>
          <a:p>
            <a:pPr algn="just" rtl="1">
              <a:buFont typeface="Wingdings" panose="05000000000000000000" pitchFamily="2" charset="2"/>
              <a:buChar char="§"/>
            </a:pPr>
            <a:r>
              <a:rPr lang="ar-SA" b="1" dirty="0"/>
              <a:t>تم وضع خطة وطنية طويلة الأمد </a:t>
            </a:r>
            <a:r>
              <a:rPr lang="ar-SA" b="1" u="sng" dirty="0"/>
              <a:t>لكفاءة الطاقة </a:t>
            </a:r>
            <a:r>
              <a:rPr lang="ar-SA" b="1" dirty="0"/>
              <a:t>لغاية عام 2030 تراعي مفاهيم التنمية المستدامة وتراعي التقاطع مع القطاعات الإنتاجية والخدماتية المختلفة، وفيما يلي أهم الجوانب ذات الصلة في الخطة:-  </a:t>
            </a:r>
          </a:p>
          <a:p>
            <a:pPr algn="just" rtl="1">
              <a:buFont typeface="Wingdings" panose="05000000000000000000" pitchFamily="2" charset="2"/>
              <a:buChar char="ü"/>
            </a:pPr>
            <a:r>
              <a:rPr lang="ar-SA" b="1" dirty="0"/>
              <a:t>تطوير شبكات التوزيع بما يتلائم مع تخفيض نسب الفاقد الفني</a:t>
            </a:r>
          </a:p>
          <a:p>
            <a:pPr algn="just" rtl="1">
              <a:buFont typeface="Wingdings" panose="05000000000000000000" pitchFamily="2" charset="2"/>
              <a:buChar char="ü"/>
            </a:pPr>
            <a:r>
              <a:rPr lang="ar-SA" b="1" dirty="0"/>
              <a:t>مراعاة التقاطع مع القطاعات الانتاجية والخدماتية ( تحسين كفاءة الإنارة في المباني والشوارع، تحسين العزل من خلال الدفع بتطبيقات الكودة الكفؤة للبناء الفلسطيني وتطويرها، النهوض بالسخانات الشمسية، تطوير مفاهيم العدادات الذكية، اعتماد بطاقات البيان للأجهزة الكهربائية والحد من تدفق المستعمل منها إلى الأسواق المحلية...الخ)</a:t>
            </a:r>
          </a:p>
          <a:p>
            <a:pPr algn="just" rtl="1">
              <a:buFont typeface="Wingdings" panose="05000000000000000000" pitchFamily="2" charset="2"/>
              <a:buChar char="ü"/>
            </a:pPr>
            <a:r>
              <a:rPr lang="ar-SA" b="1" dirty="0"/>
              <a:t>تطوير مفاهيم التمويل الأخضر بالتعاون مع المؤسسات الدولية والبنوك المحلية ( كبرنامج</a:t>
            </a:r>
            <a:r>
              <a:rPr lang="en-US" b="1" dirty="0"/>
              <a:t> SUNREF</a:t>
            </a:r>
            <a:r>
              <a:rPr lang="ar-SA" b="1" dirty="0"/>
              <a:t>) </a:t>
            </a:r>
          </a:p>
          <a:p>
            <a:pPr algn="just" rtl="1">
              <a:buFont typeface="Wingdings" panose="05000000000000000000" pitchFamily="2" charset="2"/>
              <a:buChar char="ü"/>
            </a:pPr>
            <a:r>
              <a:rPr lang="ar-SA" b="1" dirty="0"/>
              <a:t>تطوير التشريعات لتواكب التطور المستمر في هذا المجال (التدقيق الطاقي، شركات خدمات الطاقة، بطاقة بيان الأجهزة الكهربائية، مختبرات الفحص..الخ) </a:t>
            </a:r>
          </a:p>
          <a:p>
            <a:pPr algn="just" rtl="1">
              <a:buFont typeface="Wingdings" panose="05000000000000000000" pitchFamily="2" charset="2"/>
              <a:buChar char="ü"/>
            </a:pPr>
            <a:r>
              <a:rPr lang="ar-SA" b="1" dirty="0"/>
              <a:t>تطوير القدرات المحلية والمختبرات وإعادة التدوير (الأجهزة الكهربائية المستهلكة )</a:t>
            </a:r>
          </a:p>
          <a:p>
            <a:pPr algn="just" rtl="1">
              <a:buFont typeface="Wingdings" panose="05000000000000000000" pitchFamily="2" charset="2"/>
              <a:buChar char="ü"/>
            </a:pPr>
            <a:r>
              <a:rPr lang="ar-SA" b="1" dirty="0"/>
              <a:t>تحويل مصدر الطاقة في محطة إنتاج الطاقة في غزة من الديزل إلى الغاز الطبيعي  </a:t>
            </a:r>
          </a:p>
          <a:p>
            <a:pPr algn="just" rtl="1">
              <a:buFont typeface="Wingdings" panose="05000000000000000000" pitchFamily="2" charset="2"/>
              <a:buChar char="ü"/>
            </a:pPr>
            <a:r>
              <a:rPr lang="ar-SA" b="1" dirty="0"/>
              <a:t>تطوير وتوسعة الصندوق الدوار في القطاع العام ليساهم في ديمومة تنفيذ مشاريع كفاءة الطاقة والطاقة المتجددة في القطاع العام الفلسطيني </a:t>
            </a:r>
          </a:p>
          <a:p>
            <a:pPr algn="r" rtl="1">
              <a:buFont typeface="Wingdings" panose="05000000000000000000" pitchFamily="2" charset="2"/>
              <a:buChar char="ü"/>
            </a:pPr>
            <a:r>
              <a:rPr lang="ar-SA" b="1" dirty="0"/>
              <a:t>جوانب أخرى ذات صلة </a:t>
            </a:r>
            <a:endParaRPr lang="en-US" b="1" dirty="0"/>
          </a:p>
        </p:txBody>
      </p:sp>
    </p:spTree>
    <p:extLst>
      <p:ext uri="{BB962C8B-B14F-4D97-AF65-F5344CB8AC3E}">
        <p14:creationId xmlns:p14="http://schemas.microsoft.com/office/powerpoint/2010/main" val="135259672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solidFill>
                  <a:srgbClr val="002060"/>
                </a:solidFill>
              </a:rPr>
              <a:t>التقدم بتنفيذ بقية التوصيات (1)</a:t>
            </a:r>
            <a:endParaRPr lang="en-US" b="1" dirty="0">
              <a:solidFill>
                <a:srgbClr val="002060"/>
              </a:solidFill>
            </a:endParaRPr>
          </a:p>
        </p:txBody>
      </p:sp>
      <p:sp>
        <p:nvSpPr>
          <p:cNvPr id="3" name="Content Placeholder 2"/>
          <p:cNvSpPr>
            <a:spLocks noGrp="1"/>
          </p:cNvSpPr>
          <p:nvPr>
            <p:ph idx="1"/>
          </p:nvPr>
        </p:nvSpPr>
        <p:spPr/>
        <p:txBody>
          <a:bodyPr>
            <a:normAutofit/>
          </a:bodyPr>
          <a:lstStyle/>
          <a:p>
            <a:pPr algn="just" rtl="1">
              <a:buFont typeface="Wingdings" panose="05000000000000000000" pitchFamily="2" charset="2"/>
              <a:buChar char="§"/>
            </a:pPr>
            <a:r>
              <a:rPr lang="ar-SA" b="1" dirty="0"/>
              <a:t>تعزيز الشراكة بين سلطة الطاقة والموارد الطبيعية والجهاز المركزي للإحصاء الفلسطيني والعمل المتواصل على تحسين جودة البيانات المتعلقة بالطاقة ومصادرها وإستهلاكها، والمؤشرات المنشورة </a:t>
            </a:r>
          </a:p>
          <a:p>
            <a:pPr algn="just" rtl="1">
              <a:buFont typeface="Wingdings" panose="05000000000000000000" pitchFamily="2" charset="2"/>
              <a:buChar char="§"/>
            </a:pPr>
            <a:r>
              <a:rPr lang="ar-SA" b="1" dirty="0"/>
              <a:t>تعزيز الترابط بين الطاقة والمياه والغذاء من خلال التخطيط القطاعي المشترك، كما يتم تحسين التشريعات المتعلقة بالطاقة المتجددة وكفاءة الطاقة بشكل مستمر وتطوير مفاهيم التمويل الأخضر ليشمل معظم القطاعات والتي من ضمنها قطاع المياه والغذاء، وإعطاء مفاهيم الطاقة المتجددة وكفاءة الطاقة مزيد من الإهتمام </a:t>
            </a:r>
          </a:p>
          <a:p>
            <a:pPr algn="just" rtl="1">
              <a:buFont typeface="Wingdings" panose="05000000000000000000" pitchFamily="2" charset="2"/>
              <a:buChar char="§"/>
            </a:pPr>
            <a:r>
              <a:rPr lang="ar-SA" b="1" dirty="0"/>
              <a:t>تم تطوير سياسات خاصة بتمكين المنازل والمجتمعات الريفية من الإستفادة من نظم الطاقة المتجددة الصغيرة وبدعم حكومي ، كما تم عمل العديد من برامج التوعية لمساعدة الشرائح الفقيرة لتخفيض استهلاك الطاقة، وتوعية الجمعيات النسوية على السبل الصحيحة للإستفادة من الطاقة المتجددة </a:t>
            </a:r>
          </a:p>
        </p:txBody>
      </p:sp>
    </p:spTree>
    <p:extLst>
      <p:ext uri="{BB962C8B-B14F-4D97-AF65-F5344CB8AC3E}">
        <p14:creationId xmlns:p14="http://schemas.microsoft.com/office/powerpoint/2010/main" val="406960734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6560" y="730083"/>
            <a:ext cx="8610600" cy="1293028"/>
          </a:xfrm>
        </p:spPr>
        <p:txBody>
          <a:bodyPr/>
          <a:lstStyle/>
          <a:p>
            <a:r>
              <a:rPr lang="ar-SA" b="1" dirty="0">
                <a:solidFill>
                  <a:srgbClr val="002060"/>
                </a:solidFill>
              </a:rPr>
              <a:t>التقدم بتنفيذ بقية التوصيات (2)</a:t>
            </a:r>
            <a:r>
              <a:rPr lang="ar-SA" dirty="0"/>
              <a:t> </a:t>
            </a:r>
            <a:endParaRPr lang="en-US" dirty="0"/>
          </a:p>
        </p:txBody>
      </p:sp>
      <p:sp>
        <p:nvSpPr>
          <p:cNvPr id="3" name="Content Placeholder 2"/>
          <p:cNvSpPr>
            <a:spLocks noGrp="1"/>
          </p:cNvSpPr>
          <p:nvPr>
            <p:ph idx="1"/>
          </p:nvPr>
        </p:nvSpPr>
        <p:spPr/>
        <p:txBody>
          <a:bodyPr>
            <a:normAutofit lnSpcReduction="10000"/>
          </a:bodyPr>
          <a:lstStyle/>
          <a:p>
            <a:pPr algn="just" rtl="1">
              <a:buFont typeface="Wingdings" panose="05000000000000000000" pitchFamily="2" charset="2"/>
              <a:buChar char="§"/>
            </a:pPr>
            <a:r>
              <a:rPr lang="ar-SA" b="1" dirty="0"/>
              <a:t> تم البدء بدراسة الطاقة الهيدروجينية كما تم تشكيل لجان وطنية متخصصة لدراسة التثمين الطاقي للنفايات </a:t>
            </a:r>
          </a:p>
          <a:p>
            <a:pPr algn="just" rtl="1">
              <a:buFont typeface="Wingdings" panose="05000000000000000000" pitchFamily="2" charset="2"/>
              <a:buChar char="§"/>
            </a:pPr>
            <a:r>
              <a:rPr lang="ar-SA" b="1" dirty="0"/>
              <a:t>تتمتع الصناعات المحلية الفلسطينية بشكل عام بالعديد من الحوافز التشجيعية ( كتلك المتعلقة بالإعفاء من ضريبة الدخل عند الـتأسيس)، وللمنتج المحلي أولوية في العطاءات الرسمية. ولكن ما يتم العمل عليه وتم إدراجه في الخطط الوطنية واستراتيجيات الطاقة المتجددة وكفاءة الطاقة هو ضرورة تطوير تشريع متعلق بالشراء الأخضر في القطاع العام، وهذا سينعكس ايجابا على دعم المنتجات المحلية سواء في مجال الطاقة المتجددة أو كفاءة الطاقة </a:t>
            </a:r>
            <a:endParaRPr lang="en-US" b="1" dirty="0"/>
          </a:p>
          <a:p>
            <a:pPr algn="just" rtl="1">
              <a:buFont typeface="Wingdings" panose="05000000000000000000" pitchFamily="2" charset="2"/>
              <a:buChar char="§"/>
            </a:pPr>
            <a:r>
              <a:rPr lang="ar-SA" b="1" dirty="0"/>
              <a:t>تم الإنتهاء من مشروع إعادة تأهيل 14 بيت في أحد المخيمات الفلسطينية ( تحسين العزل، تخفيض الرطوبة، تحسين كفاءة الأجهزة الكهربائية وما يترتب عليه من تحسين جودة الغذاء في الثلاجات، صيانة السخانات الشمسية ..الخ) بالتعاون مع المجلس الفلسطيني للأبنية الخضراء ومؤسسة </a:t>
            </a:r>
            <a:r>
              <a:rPr lang="en-US" b="1" dirty="0"/>
              <a:t>UNDP</a:t>
            </a:r>
            <a:r>
              <a:rPr lang="ar-SA" b="1" dirty="0"/>
              <a:t>وتم رصد توفير 35% من الطاقة الكهربائية المصروفة، ويجري تقييم فرصة تعميم المشروع على بقية المباني في المخيمات الفلسطينية على المستوى الوطني في حال توفر التمويل الكافي. وقد تم الحصول على الجائزة الأولى في مسابقة اليوم العربي لكفاءة الطاقة 2023 لهذا المشروع </a:t>
            </a:r>
          </a:p>
          <a:p>
            <a:pPr algn="just" rtl="1"/>
            <a:r>
              <a:rPr lang="ar-SA" b="1" dirty="0"/>
              <a:t>إدخال مصادر الطاقة النظيفة (الطاقة الشمسية) في عمليات الري وضخ المياه </a:t>
            </a:r>
            <a:endParaRPr lang="en-US" b="1" dirty="0"/>
          </a:p>
        </p:txBody>
      </p:sp>
    </p:spTree>
    <p:extLst>
      <p:ext uri="{BB962C8B-B14F-4D97-AF65-F5344CB8AC3E}">
        <p14:creationId xmlns:p14="http://schemas.microsoft.com/office/powerpoint/2010/main" val="383079881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a:solidFill>
                  <a:schemeClr val="accent6">
                    <a:lumMod val="50000"/>
                  </a:schemeClr>
                </a:solidFill>
              </a:rPr>
              <a:t>التقدم المحرز في تنفيذ الهدف السابع من أهداف التنمية المستدامة</a:t>
            </a:r>
            <a:r>
              <a:rPr lang="ar-SA" sz="3600" dirty="0">
                <a:solidFill>
                  <a:schemeClr val="accent6">
                    <a:lumMod val="50000"/>
                  </a:schemeClr>
                </a:solidFill>
              </a:rPr>
              <a:t> </a:t>
            </a:r>
            <a:endParaRPr lang="en-US" sz="3600" dirty="0">
              <a:solidFill>
                <a:schemeClr val="accent6">
                  <a:lumMod val="50000"/>
                </a:schemeClr>
              </a:solidFill>
            </a:endParaRPr>
          </a:p>
        </p:txBody>
      </p:sp>
      <p:sp>
        <p:nvSpPr>
          <p:cNvPr id="3" name="Content Placeholder 2"/>
          <p:cNvSpPr>
            <a:spLocks noGrp="1"/>
          </p:cNvSpPr>
          <p:nvPr>
            <p:ph idx="1"/>
          </p:nvPr>
        </p:nvSpPr>
        <p:spPr>
          <a:xfrm>
            <a:off x="0" y="2194560"/>
            <a:ext cx="11506200" cy="4663440"/>
          </a:xfrm>
        </p:spPr>
        <p:txBody>
          <a:bodyPr>
            <a:noAutofit/>
          </a:bodyPr>
          <a:lstStyle/>
          <a:p>
            <a:pPr algn="r" rtl="1"/>
            <a:r>
              <a:rPr lang="ar-SA" sz="1800" b="1" dirty="0"/>
              <a:t>بلغت حصة الطاقة الكهربائية المنتجة من مصادر نظيفة في نهاية عام 2020 حوالي 3% من الطاقة الكهربائية المستهلكة</a:t>
            </a:r>
          </a:p>
          <a:p>
            <a:pPr algn="r" rtl="1"/>
            <a:r>
              <a:rPr lang="ar-SA" sz="1800" b="1" dirty="0"/>
              <a:t>تهدف الخطة الإستراتيجية للطاقة المتجددة (2021-2030 ) إلى رفع نسبة الطاقة الكهربائية المنتجة من مصادر نظيفة إلى 20% من الطاقة الكهربائية المتوقع استهلاكها عام 2030 </a:t>
            </a:r>
          </a:p>
          <a:p>
            <a:pPr algn="r" rtl="1"/>
            <a:r>
              <a:rPr lang="ar-SA" sz="1800" b="1" dirty="0"/>
              <a:t>قدر التوفير المتراكم من استهلاك الطاقة الكهربائية خلال فترة خطة كفاءة الطاقة السابقة (2012-2020 ) ب 5% من الطاقة الكهربائية المستهلكة في عام 2020، في حين تهدف الخطة الجديدة 2021-2030 الى توفير تراكمي مقداره 18% من الطاقة الكهربائية المتوقع استهلاكها عام 2030 </a:t>
            </a:r>
          </a:p>
          <a:p>
            <a:pPr algn="r" rtl="1"/>
            <a:r>
              <a:rPr lang="ar-SA" sz="1800" b="1" dirty="0"/>
              <a:t>اقتربت نسبة العائلات الفلسطينية الحاصلة على خدمة الطاقة الكهربائية من 100% ، ويتم تزويد بعض العائلات في المناطق النائية بخلايا شمسية ونظم تخزين </a:t>
            </a:r>
          </a:p>
          <a:p>
            <a:pPr algn="r" rtl="1"/>
            <a:r>
              <a:rPr lang="ar-SA" sz="1800" b="1" dirty="0"/>
              <a:t>تم إقرار تحويل مصدر الوقود للمحطة الحرارية في غزة من الديزل إلى الغاز الطبيعي لتخفيض كلفة الانتاج وتخفيض نسبة الانبعاث</a:t>
            </a:r>
          </a:p>
          <a:p>
            <a:pPr algn="r" rtl="1"/>
            <a:r>
              <a:rPr lang="ar-SA" sz="1800" b="1" dirty="0"/>
              <a:t>من المتوقع ان تبدأ محطتين حراريتين جديدتين في الضفة الغربية قبل عام 2030 مما سينعكس ايجابا على كلفة الطاقة الكهربائية المستهلكة </a:t>
            </a:r>
          </a:p>
          <a:p>
            <a:pPr algn="r" rtl="1"/>
            <a:r>
              <a:rPr lang="ar-SA" sz="1800" b="1" dirty="0"/>
              <a:t>تنفيذ مشاريع على نطاق واسع في المدارس والجامعات لتحفيز البحث العلمي ونشر ثقافة الطاقة النظيفة والاستفادة من أسطح المباني </a:t>
            </a:r>
          </a:p>
          <a:p>
            <a:pPr algn="r" rtl="1"/>
            <a:r>
              <a:rPr lang="ar-SA" sz="1800" b="1" dirty="0"/>
              <a:t>تنفيذ العديد من مشاريع </a:t>
            </a:r>
            <a:r>
              <a:rPr lang="en-US" sz="1800" b="1" dirty="0"/>
              <a:t>BMS </a:t>
            </a:r>
            <a:r>
              <a:rPr lang="ar-SA" sz="1800" b="1" dirty="0"/>
              <a:t> في المباني الحكومية لنشر الوعي في هذا المجال </a:t>
            </a:r>
          </a:p>
          <a:p>
            <a:pPr algn="r" rtl="1"/>
            <a:r>
              <a:rPr lang="ar-SA" sz="1800" b="1" dirty="0"/>
              <a:t>تنفيذ عدد من مشاريع السخانات الشمسية الكفؤة في المستشفيات والمباني الحكومية لنشر الوعي في مجال النظم الحديثة لتسخين المياه </a:t>
            </a:r>
          </a:p>
        </p:txBody>
      </p:sp>
    </p:spTree>
    <p:extLst>
      <p:ext uri="{BB962C8B-B14F-4D97-AF65-F5344CB8AC3E}">
        <p14:creationId xmlns:p14="http://schemas.microsoft.com/office/powerpoint/2010/main" val="3477693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5" name="Rectangle 4"/>
          <p:cNvSpPr/>
          <p:nvPr/>
        </p:nvSpPr>
        <p:spPr>
          <a:xfrm>
            <a:off x="219076" y="145472"/>
            <a:ext cx="11460307" cy="5262979"/>
          </a:xfrm>
          <a:prstGeom prst="rect">
            <a:avLst/>
          </a:prstGeom>
        </p:spPr>
        <p:txBody>
          <a:bodyPr wrap="square">
            <a:spAutoFit/>
          </a:bodyPr>
          <a:lstStyle/>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solidFill>
                <a:schemeClr val="bg1"/>
              </a:solidFill>
            </a:endParaRPr>
          </a:p>
          <a:p>
            <a:endParaRPr lang="en-US" sz="2800" b="1" dirty="0">
              <a:solidFill>
                <a:schemeClr val="bg1"/>
              </a:solidFill>
            </a:endParaRPr>
          </a:p>
          <a:p>
            <a:endParaRPr lang="en-US" sz="2800" b="1" dirty="0">
              <a:solidFill>
                <a:schemeClr val="bg1"/>
              </a:solidFill>
            </a:endParaRPr>
          </a:p>
        </p:txBody>
      </p:sp>
      <p:sp>
        <p:nvSpPr>
          <p:cNvPr id="6" name="TextBox 5"/>
          <p:cNvSpPr txBox="1"/>
          <p:nvPr/>
        </p:nvSpPr>
        <p:spPr>
          <a:xfrm>
            <a:off x="7715250" y="3268980"/>
            <a:ext cx="3587842" cy="646331"/>
          </a:xfrm>
          <a:prstGeom prst="rect">
            <a:avLst/>
          </a:prstGeom>
          <a:noFill/>
        </p:spPr>
        <p:txBody>
          <a:bodyPr wrap="none" rtlCol="0">
            <a:spAutoFit/>
          </a:bodyPr>
          <a:lstStyle/>
          <a:p>
            <a:r>
              <a:rPr lang="ar-SA" sz="3600" b="1" dirty="0">
                <a:solidFill>
                  <a:schemeClr val="bg1"/>
                </a:solidFill>
              </a:rPr>
              <a:t>شكرا لحسن استماعكم </a:t>
            </a:r>
            <a:endParaRPr lang="en-US" sz="3600" b="1" dirty="0">
              <a:solidFill>
                <a:schemeClr val="bg1"/>
              </a:solidFill>
            </a:endParaRPr>
          </a:p>
        </p:txBody>
      </p:sp>
    </p:spTree>
    <p:extLst>
      <p:ext uri="{BB962C8B-B14F-4D97-AF65-F5344CB8AC3E}">
        <p14:creationId xmlns:p14="http://schemas.microsoft.com/office/powerpoint/2010/main" val="2064166511"/>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Override1.xml><?xml version="1.0" encoding="utf-8"?>
<a:themeOverride xmlns:a="http://schemas.openxmlformats.org/drawingml/2006/main">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themeOverride>
</file>

<file path=ppt/theme/themeOverride2.xml><?xml version="1.0" encoding="utf-8"?>
<a:themeOverride xmlns:a="http://schemas.openxmlformats.org/drawingml/2006/main">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themeOverride>
</file>

<file path=ppt/theme/themeOverride3.xml><?xml version="1.0" encoding="utf-8"?>
<a:themeOverride xmlns:a="http://schemas.openxmlformats.org/drawingml/2006/main">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themeOverride>
</file>

<file path=ppt/theme/themeOverride4.xml><?xml version="1.0" encoding="utf-8"?>
<a:themeOverride xmlns:a="http://schemas.openxmlformats.org/drawingml/2006/main">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themeOverride>
</file>

<file path=ppt/theme/themeOverride5.xml><?xml version="1.0" encoding="utf-8"?>
<a:themeOverride xmlns:a="http://schemas.openxmlformats.org/drawingml/2006/main">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themeOverride>
</file>

<file path=docProps/app.xml><?xml version="1.0" encoding="utf-8"?>
<Properties xmlns="http://schemas.openxmlformats.org/officeDocument/2006/extended-properties" xmlns:vt="http://schemas.openxmlformats.org/officeDocument/2006/docPropsVTypes">
  <Template/>
  <TotalTime>359</TotalTime>
  <Words>939</Words>
  <Application>Microsoft Office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vt:lpstr>
      <vt:lpstr>Vapor Trail</vt:lpstr>
      <vt:lpstr>سلطة الطاقة والموارد الطبيعية- فلسطين  التقدم بتنفيذ توصيات الدورة السابقة   </vt:lpstr>
      <vt:lpstr>دمج أهداف التنمية المستدامة المتصلة بالطاقة   في خطط التنمية الوطنية (1)</vt:lpstr>
      <vt:lpstr>دمج أهداف التنمية المستدامة المتصلة بكفاءة الطاقة   في خطط التنمية الوطنية (2)</vt:lpstr>
      <vt:lpstr>التقدم بتنفيذ بقية التوصيات (1)</vt:lpstr>
      <vt:lpstr>التقدم بتنفيذ بقية التوصيات (2) </vt:lpstr>
      <vt:lpstr>التقدم المحرز في تنفيذ الهدف السابع من أهداف التنمية المستدامة </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سلطة الطاقة والموارد الطبيعية فلسطين  المهندس: نضال أبو الرب مدير دائرة الأبحاث والدراسات والإستكشاف</dc:title>
  <dc:creator>Nedal Abu Rub</dc:creator>
  <cp:lastModifiedBy>ESCWA</cp:lastModifiedBy>
  <cp:revision>35</cp:revision>
  <dcterms:created xsi:type="dcterms:W3CDTF">2023-05-11T05:19:39Z</dcterms:created>
  <dcterms:modified xsi:type="dcterms:W3CDTF">2023-06-20T13:45:53Z</dcterms:modified>
</cp:coreProperties>
</file>