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26170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1477402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201634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302372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3915962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3C1613C-A2AE-48DE-9F16-AFA723692C5F}" type="datetimeFigureOut">
              <a:rPr lang="fr-FR" smtClean="0"/>
              <a:t>21/06/2023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402033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3C1613C-A2AE-48DE-9F16-AFA723692C5F}" type="datetimeFigureOut">
              <a:rPr lang="fr-FR" smtClean="0"/>
              <a:t>21/06/2023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94688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3C1613C-A2AE-48DE-9F16-AFA723692C5F}" type="datetimeFigureOut">
              <a:rPr lang="fr-FR" smtClean="0"/>
              <a:t>21/06/2023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401018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C1613C-A2AE-48DE-9F16-AFA723692C5F}" type="datetimeFigureOut">
              <a:rPr lang="fr-FR" smtClean="0"/>
              <a:t>21/06/2023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64407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1613C-A2AE-48DE-9F16-AFA723692C5F}" type="datetimeFigureOut">
              <a:rPr lang="fr-FR" smtClean="0"/>
              <a:t>21/06/2023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25101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1613C-A2AE-48DE-9F16-AFA723692C5F}" type="datetimeFigureOut">
              <a:rPr lang="fr-FR" smtClean="0"/>
              <a:t>21/06/2023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38C37C-5D33-4344-AC38-7F32193B00D3}" type="slidenum">
              <a:rPr lang="fr-FR" smtClean="0"/>
              <a:t>‹N°›</a:t>
            </a:fld>
            <a:endParaRPr lang="fr-FR"/>
          </a:p>
        </p:txBody>
      </p:sp>
    </p:spTree>
    <p:extLst>
      <p:ext uri="{BB962C8B-B14F-4D97-AF65-F5344CB8AC3E}">
        <p14:creationId xmlns:p14="http://schemas.microsoft.com/office/powerpoint/2010/main" val="290582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1613C-A2AE-48DE-9F16-AFA723692C5F}" type="datetimeFigureOut">
              <a:rPr lang="fr-FR" smtClean="0"/>
              <a:t>21/06/2023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8C37C-5D33-4344-AC38-7F32193B00D3}" type="slidenum">
              <a:rPr lang="fr-FR" smtClean="0"/>
              <a:t>‹N°›</a:t>
            </a:fld>
            <a:endParaRPr lang="fr-FR"/>
          </a:p>
        </p:txBody>
      </p:sp>
    </p:spTree>
    <p:extLst>
      <p:ext uri="{BB962C8B-B14F-4D97-AF65-F5344CB8AC3E}">
        <p14:creationId xmlns:p14="http://schemas.microsoft.com/office/powerpoint/2010/main" val="1992829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909897"/>
            <a:ext cx="9144000" cy="2387600"/>
          </a:xfrm>
        </p:spPr>
        <p:txBody>
          <a:bodyPr>
            <a:normAutofit/>
          </a:bodyPr>
          <a:lstStyle/>
          <a:p>
            <a:r>
              <a:rPr lang="ar-SA" sz="4400" b="1" dirty="0"/>
              <a:t>تنفيذ التوصيات الموجهة للدول الأعضاء</a:t>
            </a:r>
            <a:r>
              <a:rPr lang="ar-LB" sz="4400" b="1" dirty="0"/>
              <a:t> في الدورة السابقة</a:t>
            </a:r>
            <a:endParaRPr lang="fr-FR" sz="4400" dirty="0"/>
          </a:p>
        </p:txBody>
      </p:sp>
      <p:sp>
        <p:nvSpPr>
          <p:cNvPr id="3" name="Sous-titre 2"/>
          <p:cNvSpPr>
            <a:spLocks noGrp="1"/>
          </p:cNvSpPr>
          <p:nvPr>
            <p:ph type="subTitle" idx="1"/>
          </p:nvPr>
        </p:nvSpPr>
        <p:spPr>
          <a:xfrm>
            <a:off x="1665668" y="6310955"/>
            <a:ext cx="9144000" cy="738142"/>
          </a:xfrm>
        </p:spPr>
        <p:txBody>
          <a:bodyPr/>
          <a:lstStyle/>
          <a:p>
            <a:r>
              <a:rPr lang="ar-DZ" dirty="0" smtClean="0"/>
              <a:t>21 جوان 2023</a:t>
            </a:r>
            <a:endParaRPr lang="fr-FR" dirty="0"/>
          </a:p>
        </p:txBody>
      </p:sp>
      <p:pic>
        <p:nvPicPr>
          <p:cNvPr id="4" name="Image 3"/>
          <p:cNvPicPr>
            <a:picLocks noChangeAspect="1"/>
          </p:cNvPicPr>
          <p:nvPr/>
        </p:nvPicPr>
        <p:blipFill>
          <a:blip r:embed="rId2"/>
          <a:stretch>
            <a:fillRect/>
          </a:stretch>
        </p:blipFill>
        <p:spPr>
          <a:xfrm>
            <a:off x="366611" y="106917"/>
            <a:ext cx="1590978" cy="1915066"/>
          </a:xfrm>
          <a:prstGeom prst="rect">
            <a:avLst/>
          </a:prstGeom>
        </p:spPr>
      </p:pic>
      <p:pic>
        <p:nvPicPr>
          <p:cNvPr id="1026" name="Picture 2" descr="https://upload.wikimedia.org/wikipedia/commons/thumb/7/77/Flag_of_Algeria.svg/1200px-Flag_of_Alger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04206" y="307375"/>
            <a:ext cx="2310328" cy="140206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234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251064" y="321971"/>
            <a:ext cx="3412902" cy="707886"/>
          </a:xfrm>
          <a:prstGeom prst="rect">
            <a:avLst/>
          </a:prstGeom>
          <a:noFill/>
        </p:spPr>
        <p:txBody>
          <a:bodyPr wrap="square" rtlCol="0">
            <a:spAutoFit/>
          </a:bodyPr>
          <a:lstStyle/>
          <a:p>
            <a:pPr algn="r"/>
            <a:r>
              <a:rPr lang="ar-DZ" sz="4000" b="1" dirty="0" smtClean="0"/>
              <a:t>مقدمة</a:t>
            </a:r>
            <a:endParaRPr lang="fr-FR" sz="4000" b="1" dirty="0"/>
          </a:p>
        </p:txBody>
      </p:sp>
      <p:sp>
        <p:nvSpPr>
          <p:cNvPr id="4" name="Rectangle 3"/>
          <p:cNvSpPr/>
          <p:nvPr/>
        </p:nvSpPr>
        <p:spPr>
          <a:xfrm>
            <a:off x="231820" y="1313645"/>
            <a:ext cx="11573814" cy="4184735"/>
          </a:xfrm>
          <a:prstGeom prst="rect">
            <a:avLst/>
          </a:prstGeom>
        </p:spPr>
        <p:txBody>
          <a:bodyPr wrap="square">
            <a:spAutoFit/>
          </a:bodyPr>
          <a:lstStyle/>
          <a:p>
            <a:pPr algn="just" rtl="1">
              <a:lnSpc>
                <a:spcPct val="115000"/>
              </a:lnSpc>
              <a:spcAft>
                <a:spcPts val="1000"/>
              </a:spcAft>
            </a:pPr>
            <a:r>
              <a:rPr lang="ar-SA" sz="3200" dirty="0">
                <a:latin typeface="Times New Roman" panose="02020603050405020304" pitchFamily="18" charset="0"/>
                <a:ea typeface="Calibri" panose="020F0502020204030204" pitchFamily="34" charset="0"/>
                <a:cs typeface="+mj-cs"/>
              </a:rPr>
              <a:t>تسعى الجزائر لبناء سياسة </a:t>
            </a:r>
            <a:r>
              <a:rPr lang="ar-SA" sz="3200" dirty="0" err="1">
                <a:latin typeface="Times New Roman" panose="02020603050405020304" pitchFamily="18" charset="0"/>
                <a:ea typeface="Calibri" panose="020F0502020204030204" pitchFamily="34" charset="0"/>
                <a:cs typeface="+mj-cs"/>
              </a:rPr>
              <a:t>طاقوية</a:t>
            </a:r>
            <a:r>
              <a:rPr lang="ar-SA" sz="3200" dirty="0">
                <a:latin typeface="Times New Roman" panose="02020603050405020304" pitchFamily="18" charset="0"/>
                <a:ea typeface="Calibri" panose="020F0502020204030204" pitchFamily="34" charset="0"/>
                <a:cs typeface="+mj-cs"/>
              </a:rPr>
              <a:t> فعالة، ذات توجهين </a:t>
            </a:r>
            <a:r>
              <a:rPr lang="ar-SA" sz="3200" dirty="0" err="1">
                <a:latin typeface="Times New Roman" panose="02020603050405020304" pitchFamily="18" charset="0"/>
                <a:ea typeface="Calibri" panose="020F0502020204030204" pitchFamily="34" charset="0"/>
                <a:cs typeface="+mj-cs"/>
              </a:rPr>
              <a:t>طاقوي</a:t>
            </a:r>
            <a:r>
              <a:rPr lang="ar-SA" sz="3200" dirty="0">
                <a:latin typeface="Times New Roman" panose="02020603050405020304" pitchFamily="18" charset="0"/>
                <a:ea typeface="Calibri" panose="020F0502020204030204" pitchFamily="34" charset="0"/>
                <a:cs typeface="+mj-cs"/>
              </a:rPr>
              <a:t> واقتصادي معا، مما يسمح بتنويع مزيج الطاقة وضمان أمنها </a:t>
            </a:r>
            <a:r>
              <a:rPr lang="ar-SA" sz="3200" dirty="0" err="1">
                <a:latin typeface="Times New Roman" panose="02020603050405020304" pitchFamily="18" charset="0"/>
                <a:ea typeface="Calibri" panose="020F0502020204030204" pitchFamily="34" charset="0"/>
                <a:cs typeface="+mj-cs"/>
              </a:rPr>
              <a:t>الطاقوي</a:t>
            </a:r>
            <a:r>
              <a:rPr lang="ar-SA" sz="3200" dirty="0">
                <a:latin typeface="Times New Roman" panose="02020603050405020304" pitchFamily="18" charset="0"/>
                <a:ea typeface="Calibri" panose="020F0502020204030204" pitchFamily="34" charset="0"/>
                <a:cs typeface="+mj-cs"/>
              </a:rPr>
              <a:t> على المدى المتوسط والطويل، وذلك بتقليل اعتماد الاقتصاد الوطني على المحروقات وترشيد استهلاك الطاقة</a:t>
            </a:r>
            <a:r>
              <a:rPr lang="fr-FR" sz="3200" smtClean="0">
                <a:latin typeface="Times New Roman" panose="02020603050405020304" pitchFamily="18" charset="0"/>
                <a:ea typeface="Calibri" panose="020F0502020204030204" pitchFamily="34" charset="0"/>
                <a:cs typeface="+mj-cs"/>
              </a:rPr>
              <a:t>.</a:t>
            </a:r>
          </a:p>
          <a:p>
            <a:pPr algn="just" rtl="1">
              <a:lnSpc>
                <a:spcPct val="115000"/>
              </a:lnSpc>
              <a:spcAft>
                <a:spcPts val="1000"/>
              </a:spcAft>
            </a:pPr>
            <a:r>
              <a:rPr lang="ar-SA" sz="3200" smtClean="0">
                <a:latin typeface="Times New Roman" panose="02020603050405020304" pitchFamily="18" charset="0"/>
                <a:ea typeface="Calibri" panose="020F0502020204030204" pitchFamily="34" charset="0"/>
                <a:cs typeface="+mj-cs"/>
              </a:rPr>
              <a:t>يعتبر </a:t>
            </a:r>
            <a:r>
              <a:rPr lang="ar-SA" sz="3200" dirty="0">
                <a:latin typeface="Times New Roman" panose="02020603050405020304" pitchFamily="18" charset="0"/>
                <a:ea typeface="Calibri" panose="020F0502020204030204" pitchFamily="34" charset="0"/>
                <a:cs typeface="+mj-cs"/>
              </a:rPr>
              <a:t>ضمان الأمن </a:t>
            </a:r>
            <a:r>
              <a:rPr lang="ar-SA" sz="3200" dirty="0" err="1">
                <a:latin typeface="Times New Roman" panose="02020603050405020304" pitchFamily="18" charset="0"/>
                <a:ea typeface="Calibri" panose="020F0502020204030204" pitchFamily="34" charset="0"/>
                <a:cs typeface="+mj-cs"/>
              </a:rPr>
              <a:t>الطاقوي</a:t>
            </a:r>
            <a:r>
              <a:rPr lang="ar-SA" sz="3200" dirty="0">
                <a:latin typeface="Times New Roman" panose="02020603050405020304" pitchFamily="18" charset="0"/>
                <a:ea typeface="Calibri" panose="020F0502020204030204" pitchFamily="34" charset="0"/>
                <a:cs typeface="+mj-cs"/>
              </a:rPr>
              <a:t> وتحقيق التنمية المستدامة من أولويات الحكومة الجزائرية على المدى البعيد، حيث تمتلك الجزائر احتياطات معتبرة من النفط والغاز وتعمل على تنويع مصادر الطاقة والاستثمار في الطاقات المتجددة مثل الطاقة الشمسية والرياح، وذلك من خلال القيام بعدة إجراءات وتدابير منها:</a:t>
            </a:r>
            <a:endParaRPr lang="fr-FR" sz="2400" dirty="0">
              <a:effectLst/>
              <a:latin typeface="Times New Roman" panose="02020603050405020304" pitchFamily="18" charset="0"/>
              <a:ea typeface="Calibri" panose="020F0502020204030204" pitchFamily="34" charset="0"/>
              <a:cs typeface="+mj-cs"/>
            </a:endParaRPr>
          </a:p>
        </p:txBody>
      </p:sp>
    </p:spTree>
    <p:extLst>
      <p:ext uri="{BB962C8B-B14F-4D97-AF65-F5344CB8AC3E}">
        <p14:creationId xmlns:p14="http://schemas.microsoft.com/office/powerpoint/2010/main" val="692361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5" y="476520"/>
            <a:ext cx="11719775" cy="4708981"/>
          </a:xfrm>
          <a:prstGeom prst="rect">
            <a:avLst/>
          </a:prstGeom>
        </p:spPr>
        <p:txBody>
          <a:bodyPr wrap="square">
            <a:spAutoFit/>
          </a:bodyPr>
          <a:lstStyle/>
          <a:p>
            <a:pPr algn="r"/>
            <a:r>
              <a:rPr lang="ar-DZ" sz="3200" b="1" dirty="0" smtClean="0">
                <a:latin typeface="Times New Roman" panose="02020603050405020304" pitchFamily="18" charset="0"/>
                <a:ea typeface="Calibri" panose="020F0502020204030204" pitchFamily="34" charset="0"/>
              </a:rPr>
              <a:t>1- رفع </a:t>
            </a:r>
            <a:r>
              <a:rPr lang="ar-DZ" sz="3200" b="1" dirty="0">
                <a:latin typeface="Times New Roman" panose="02020603050405020304" pitchFamily="18" charset="0"/>
                <a:ea typeface="Calibri" panose="020F0502020204030204" pitchFamily="34" charset="0"/>
              </a:rPr>
              <a:t>القدرات الإنتاجية</a:t>
            </a:r>
            <a:r>
              <a:rPr lang="ar-DZ" sz="3200" b="1" dirty="0" smtClean="0">
                <a:latin typeface="Times New Roman" panose="02020603050405020304" pitchFamily="18" charset="0"/>
                <a:ea typeface="Calibri" panose="020F0502020204030204" pitchFamily="34" charset="0"/>
              </a:rPr>
              <a:t>:</a:t>
            </a:r>
            <a:endParaRPr lang="fr-FR" sz="2000" dirty="0" smtClean="0">
              <a:effectLst/>
              <a:latin typeface="Times New Roman" panose="02020603050405020304" pitchFamily="18" charset="0"/>
              <a:ea typeface="Calibri" panose="020F0502020204030204" pitchFamily="34" charset="0"/>
            </a:endParaRPr>
          </a:p>
          <a:p>
            <a:pPr marL="457200" algn="just" rtl="1">
              <a:spcAft>
                <a:spcPts val="0"/>
              </a:spcAft>
            </a:pPr>
            <a:r>
              <a:rPr lang="ar-DZ" sz="1200" b="1" dirty="0" smtClean="0">
                <a:effectLst/>
                <a:latin typeface="Times New Roman" panose="02020603050405020304" pitchFamily="18" charset="0"/>
                <a:ea typeface="Calibri" panose="020F0502020204030204" pitchFamily="34" charset="0"/>
              </a:rPr>
              <a:t> </a:t>
            </a:r>
            <a:endParaRPr lang="fr-FR" sz="1200" dirty="0" smtClean="0">
              <a:effectLst/>
              <a:latin typeface="Times New Roman" panose="02020603050405020304" pitchFamily="18" charset="0"/>
              <a:ea typeface="Calibri" panose="020F0502020204030204" pitchFamily="34" charset="0"/>
            </a:endParaRPr>
          </a:p>
          <a:p>
            <a:pPr algn="just" rtl="1">
              <a:spcAft>
                <a:spcPts val="0"/>
              </a:spcAft>
            </a:pPr>
            <a:r>
              <a:rPr lang="ar-DZ" sz="3200" dirty="0">
                <a:latin typeface="+mj-lt"/>
                <a:ea typeface="+mj-ea"/>
                <a:cs typeface="+mj-cs"/>
              </a:rPr>
              <a:t>في هذا السياق، يعمل قطاع الطاقة والمناجم على تثمين الموارد الطبيعية، وتحسين أداء التكرير من أجل الرفع من الإنتاج </a:t>
            </a:r>
            <a:r>
              <a:rPr lang="ar-DZ" sz="3200" dirty="0" smtClean="0">
                <a:latin typeface="+mj-lt"/>
                <a:ea typeface="+mj-ea"/>
                <a:cs typeface="+mj-cs"/>
              </a:rPr>
              <a:t>الوطني، </a:t>
            </a:r>
            <a:r>
              <a:rPr lang="ar-DZ" sz="3200" dirty="0">
                <a:latin typeface="+mj-lt"/>
                <a:ea typeface="+mj-ea"/>
                <a:cs typeface="+mj-cs"/>
              </a:rPr>
              <a:t>وكذا تطوير المشاريع الهيكلية، كشبكة نقل وتوزيع الكهرباء والغاز، والقيام بالتصنيع محليا للمعدات وقطع الغيار اللازمة لقطاع الطاقة والمناجم.</a:t>
            </a:r>
            <a:endParaRPr lang="fr-FR" sz="3200" dirty="0">
              <a:latin typeface="+mj-lt"/>
              <a:ea typeface="+mj-ea"/>
              <a:cs typeface="+mj-cs"/>
            </a:endParaRPr>
          </a:p>
          <a:p>
            <a:pPr algn="just" rtl="1">
              <a:spcAft>
                <a:spcPts val="0"/>
              </a:spcAft>
            </a:pPr>
            <a:r>
              <a:rPr lang="ar-DZ" sz="3200" dirty="0">
                <a:latin typeface="+mj-lt"/>
                <a:ea typeface="+mj-ea"/>
                <a:cs typeface="+mj-cs"/>
              </a:rPr>
              <a:t> </a:t>
            </a:r>
            <a:endParaRPr lang="fr-FR" sz="3200" dirty="0">
              <a:latin typeface="+mj-lt"/>
              <a:ea typeface="+mj-ea"/>
              <a:cs typeface="+mj-cs"/>
            </a:endParaRPr>
          </a:p>
          <a:p>
            <a:pPr algn="just" rtl="1">
              <a:spcAft>
                <a:spcPts val="0"/>
              </a:spcAft>
            </a:pPr>
            <a:r>
              <a:rPr lang="ar-DZ" sz="3200" dirty="0">
                <a:latin typeface="+mj-lt"/>
                <a:ea typeface="+mj-ea"/>
                <a:cs typeface="+mj-cs"/>
              </a:rPr>
              <a:t>بالإضافة الى ذلك، تهدف جهود القطاع الى تحسين تقنيات الاستخراج والاستغلال لاستدامة هذه الموارد الطبيعية وتحسين ادارتها، ضف الى ذلك اللجوء الى التقنيات الجديدة لتطوير وإنتاج في الحقول الجديدة.</a:t>
            </a:r>
            <a:endParaRPr lang="fr-FR" sz="3200" dirty="0">
              <a:latin typeface="+mj-lt"/>
              <a:ea typeface="+mj-ea"/>
              <a:cs typeface="+mj-cs"/>
            </a:endParaRPr>
          </a:p>
        </p:txBody>
      </p:sp>
    </p:spTree>
    <p:extLst>
      <p:ext uri="{BB962C8B-B14F-4D97-AF65-F5344CB8AC3E}">
        <p14:creationId xmlns:p14="http://schemas.microsoft.com/office/powerpoint/2010/main" val="810231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3335" y="0"/>
            <a:ext cx="11771290" cy="6748001"/>
          </a:xfrm>
          <a:prstGeom prst="rect">
            <a:avLst/>
          </a:prstGeom>
        </p:spPr>
        <p:txBody>
          <a:bodyPr wrap="square">
            <a:spAutoFit/>
          </a:bodyPr>
          <a:lstStyle/>
          <a:p>
            <a:pPr lvl="0" algn="just" rtl="1">
              <a:lnSpc>
                <a:spcPct val="150000"/>
              </a:lnSpc>
              <a:spcAft>
                <a:spcPts val="1000"/>
              </a:spcAft>
            </a:pPr>
            <a:r>
              <a:rPr lang="ar-DZ" sz="3100" b="1" dirty="0" smtClean="0">
                <a:latin typeface="Times New Roman" panose="02020603050405020304" pitchFamily="18" charset="0"/>
                <a:ea typeface="Calibri" panose="020F0502020204030204" pitchFamily="34" charset="0"/>
              </a:rPr>
              <a:t>2- من حيث انتاج الكهرباء</a:t>
            </a:r>
            <a:endParaRPr lang="fr-FR" sz="2800" b="1" dirty="0">
              <a:latin typeface="Times New Roman" panose="02020603050405020304" pitchFamily="18" charset="0"/>
              <a:ea typeface="Calibri" panose="020F0502020204030204" pitchFamily="34" charset="0"/>
            </a:endParaRPr>
          </a:p>
          <a:p>
            <a:pPr marL="89535" indent="-89535" algn="just" rtl="1">
              <a:lnSpc>
                <a:spcPct val="150000"/>
              </a:lnSpc>
              <a:spcAft>
                <a:spcPts val="1000"/>
              </a:spcAft>
            </a:pPr>
            <a:r>
              <a:rPr lang="ar-SA" sz="2800" dirty="0">
                <a:latin typeface="+mj-lt"/>
                <a:ea typeface="+mj-ea"/>
                <a:cs typeface="+mj-cs"/>
              </a:rPr>
              <a:t> يعمل قطاع الطاقة والمناجم جاهدا على القيام بتدابير من اجل تطوير الانتقال </a:t>
            </a:r>
            <a:r>
              <a:rPr lang="ar-SA" sz="2800" dirty="0" err="1">
                <a:latin typeface="+mj-lt"/>
                <a:ea typeface="+mj-ea"/>
                <a:cs typeface="+mj-cs"/>
              </a:rPr>
              <a:t>الطاقوي</a:t>
            </a:r>
            <a:r>
              <a:rPr lang="ar-SA" sz="2800" dirty="0">
                <a:latin typeface="+mj-lt"/>
                <a:ea typeface="+mj-ea"/>
                <a:cs typeface="+mj-cs"/>
              </a:rPr>
              <a:t> والتوجه نحو الطاقات المتجددة والمستدامة من اجل تحقيق الامن </a:t>
            </a:r>
            <a:r>
              <a:rPr lang="ar-SA" sz="2800" dirty="0" err="1">
                <a:latin typeface="+mj-lt"/>
                <a:ea typeface="+mj-ea"/>
                <a:cs typeface="+mj-cs"/>
              </a:rPr>
              <a:t>الطاقوي</a:t>
            </a:r>
            <a:r>
              <a:rPr lang="ar-SA" sz="2800" dirty="0">
                <a:latin typeface="+mj-lt"/>
                <a:ea typeface="+mj-ea"/>
                <a:cs typeface="+mj-cs"/>
              </a:rPr>
              <a:t> وخاصة في مجال انتاج الكهرباء من خلال:</a:t>
            </a:r>
            <a:endParaRPr lang="fr-FR" sz="2800" dirty="0">
              <a:latin typeface="+mj-lt"/>
              <a:ea typeface="+mj-ea"/>
              <a:cs typeface="+mj-cs"/>
            </a:endParaRPr>
          </a:p>
          <a:p>
            <a:pPr marL="342900" lvl="0" indent="-342900" algn="just" rtl="1">
              <a:lnSpc>
                <a:spcPct val="150000"/>
              </a:lnSpc>
              <a:spcAft>
                <a:spcPts val="1000"/>
              </a:spcAft>
              <a:buFont typeface="Times New Roman" panose="02020603050405020304" pitchFamily="18" charset="0"/>
              <a:buChar char="-"/>
            </a:pPr>
            <a:r>
              <a:rPr lang="ar-SA" sz="2800" dirty="0">
                <a:latin typeface="+mj-lt"/>
                <a:ea typeface="+mj-ea"/>
                <a:cs typeface="+mj-cs"/>
              </a:rPr>
              <a:t>تنويع مصادر توليد الكهرباء. </a:t>
            </a:r>
            <a:endParaRPr lang="fr-FR" sz="2800" dirty="0">
              <a:latin typeface="+mj-lt"/>
              <a:ea typeface="+mj-ea"/>
              <a:cs typeface="+mj-cs"/>
            </a:endParaRPr>
          </a:p>
          <a:p>
            <a:pPr marL="342900" lvl="0" indent="-342900" algn="just" rtl="1">
              <a:lnSpc>
                <a:spcPct val="150000"/>
              </a:lnSpc>
              <a:spcAft>
                <a:spcPts val="1000"/>
              </a:spcAft>
              <a:buFont typeface="Times New Roman" panose="02020603050405020304" pitchFamily="18" charset="0"/>
              <a:buChar char="-"/>
            </a:pPr>
            <a:r>
              <a:rPr lang="ar-SA" sz="2800" dirty="0">
                <a:latin typeface="+mj-lt"/>
                <a:ea typeface="+mj-ea"/>
                <a:cs typeface="+mj-cs"/>
              </a:rPr>
              <a:t>الترويج للطاقات المتجددة.</a:t>
            </a:r>
            <a:endParaRPr lang="fr-FR" sz="2800" dirty="0">
              <a:latin typeface="+mj-lt"/>
              <a:ea typeface="+mj-ea"/>
              <a:cs typeface="+mj-cs"/>
            </a:endParaRPr>
          </a:p>
          <a:p>
            <a:pPr marL="342900" lvl="0" indent="-342900" algn="just" rtl="1">
              <a:lnSpc>
                <a:spcPct val="150000"/>
              </a:lnSpc>
              <a:spcAft>
                <a:spcPts val="1000"/>
              </a:spcAft>
              <a:buFont typeface="Times New Roman" panose="02020603050405020304" pitchFamily="18" charset="0"/>
              <a:buChar char="-"/>
            </a:pPr>
            <a:r>
              <a:rPr lang="ar-SA" sz="2800" dirty="0">
                <a:latin typeface="+mj-lt"/>
                <a:ea typeface="+mj-ea"/>
                <a:cs typeface="+mj-cs"/>
              </a:rPr>
              <a:t>استخدام تقنيات عالية الأداء لإنتاج الكهرباء (تخفيض الاستهلاك المحدد</a:t>
            </a:r>
            <a:r>
              <a:rPr lang="ar-SA" sz="2800" dirty="0" smtClean="0">
                <a:latin typeface="+mj-lt"/>
                <a:ea typeface="+mj-ea"/>
                <a:cs typeface="+mj-cs"/>
              </a:rPr>
              <a:t>).</a:t>
            </a:r>
            <a:endParaRPr lang="ar-DZ" sz="2800" dirty="0" smtClean="0">
              <a:latin typeface="+mj-lt"/>
              <a:ea typeface="+mj-ea"/>
              <a:cs typeface="+mj-cs"/>
            </a:endParaRPr>
          </a:p>
          <a:p>
            <a:pPr marL="342900" indent="-342900" algn="just" rtl="1">
              <a:lnSpc>
                <a:spcPct val="150000"/>
              </a:lnSpc>
              <a:spcAft>
                <a:spcPts val="1000"/>
              </a:spcAft>
              <a:buFont typeface="Times New Roman" panose="02020603050405020304" pitchFamily="18" charset="0"/>
              <a:buChar char="-"/>
            </a:pPr>
            <a:r>
              <a:rPr lang="ar-SA" sz="2800" dirty="0" smtClean="0">
                <a:latin typeface="+mj-lt"/>
                <a:ea typeface="+mj-ea"/>
                <a:cs typeface="+mj-cs"/>
              </a:rPr>
              <a:t>التوجه نحو إنتاج الكهرباء الهجينة (</a:t>
            </a:r>
            <a:r>
              <a:rPr lang="ar-SA" sz="2800" dirty="0" err="1" smtClean="0">
                <a:latin typeface="+mj-lt"/>
                <a:ea typeface="+mj-ea"/>
                <a:cs typeface="+mj-cs"/>
              </a:rPr>
              <a:t>ديازال</a:t>
            </a:r>
            <a:r>
              <a:rPr lang="ar-SA" sz="2800" dirty="0" smtClean="0">
                <a:latin typeface="+mj-lt"/>
                <a:ea typeface="+mj-ea"/>
                <a:cs typeface="+mj-cs"/>
              </a:rPr>
              <a:t>/ طاقة شمسية) و (غاز طبيعي/ طاقة شمسية) على</a:t>
            </a:r>
            <a:r>
              <a:rPr lang="ar-DZ" sz="2800" dirty="0" smtClean="0">
                <a:latin typeface="+mj-lt"/>
                <a:ea typeface="+mj-ea"/>
                <a:cs typeface="+mj-cs"/>
              </a:rPr>
              <a:t> مستوى شبكات الجنوب</a:t>
            </a:r>
            <a:endParaRPr lang="fr-FR" sz="2800" dirty="0" smtClean="0">
              <a:latin typeface="+mj-lt"/>
              <a:ea typeface="+mj-ea"/>
              <a:cs typeface="+mj-cs"/>
            </a:endParaRPr>
          </a:p>
          <a:p>
            <a:pPr marL="342900" lvl="0" indent="-342900" algn="just" rtl="1">
              <a:lnSpc>
                <a:spcPct val="150000"/>
              </a:lnSpc>
              <a:spcAft>
                <a:spcPts val="1000"/>
              </a:spcAft>
              <a:buFont typeface="Times New Roman" panose="02020603050405020304" pitchFamily="18" charset="0"/>
              <a:buChar char="-"/>
            </a:pPr>
            <a:endParaRPr lang="fr-FR" sz="2800" dirty="0">
              <a:latin typeface="+mj-lt"/>
              <a:ea typeface="+mj-ea"/>
              <a:cs typeface="+mj-cs"/>
            </a:endParaRPr>
          </a:p>
        </p:txBody>
      </p:sp>
    </p:spTree>
    <p:extLst>
      <p:ext uri="{BB962C8B-B14F-4D97-AF65-F5344CB8AC3E}">
        <p14:creationId xmlns:p14="http://schemas.microsoft.com/office/powerpoint/2010/main" val="2735281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577" y="1075209"/>
            <a:ext cx="11719775" cy="3970318"/>
          </a:xfrm>
          <a:prstGeom prst="rect">
            <a:avLst/>
          </a:prstGeom>
        </p:spPr>
        <p:txBody>
          <a:bodyPr wrap="square">
            <a:spAutoFit/>
          </a:bodyPr>
          <a:lstStyle/>
          <a:p>
            <a:pPr algn="just" rtl="1">
              <a:lnSpc>
                <a:spcPct val="150000"/>
              </a:lnSpc>
              <a:spcAft>
                <a:spcPts val="1000"/>
              </a:spcAft>
            </a:pPr>
            <a:r>
              <a:rPr lang="ar-KW" sz="2800" dirty="0">
                <a:latin typeface="+mj-lt"/>
                <a:ea typeface="+mj-ea"/>
                <a:cs typeface="+mj-cs"/>
              </a:rPr>
              <a:t>يهدف برنامج </a:t>
            </a:r>
            <a:r>
              <a:rPr lang="ar-DZ" sz="2800" dirty="0">
                <a:latin typeface="+mj-lt"/>
                <a:ea typeface="+mj-ea"/>
                <a:cs typeface="+mj-cs"/>
              </a:rPr>
              <a:t>الطاقات المتجددة في الجزائر الى انجاز قدرة اجمالية تبلغ </a:t>
            </a:r>
            <a:r>
              <a:rPr lang="ar-KW" sz="2800" dirty="0">
                <a:latin typeface="+mj-lt"/>
                <a:ea typeface="+mj-ea"/>
                <a:cs typeface="+mj-cs"/>
              </a:rPr>
              <a:t>15000 </a:t>
            </a:r>
            <a:r>
              <a:rPr lang="ar-KW" sz="2800" dirty="0" err="1">
                <a:latin typeface="+mj-lt"/>
                <a:ea typeface="+mj-ea"/>
                <a:cs typeface="+mj-cs"/>
              </a:rPr>
              <a:t>ميجاوات</a:t>
            </a:r>
            <a:r>
              <a:rPr lang="ar-KW" sz="2800" dirty="0">
                <a:latin typeface="+mj-lt"/>
                <a:ea typeface="+mj-ea"/>
                <a:cs typeface="+mj-cs"/>
              </a:rPr>
              <a:t> </a:t>
            </a:r>
            <a:r>
              <a:rPr lang="ar-DZ" sz="2800" dirty="0">
                <a:latin typeface="+mj-lt"/>
                <a:ea typeface="+mj-ea"/>
                <a:cs typeface="+mj-cs"/>
              </a:rPr>
              <a:t>في افاق 2030. تم إطلاق المرحلة الأولى منه من خلال تنفيذ 1000ميغاواط</a:t>
            </a:r>
            <a:r>
              <a:rPr lang="fr-FR" sz="2800" dirty="0">
                <a:latin typeface="+mj-lt"/>
                <a:ea typeface="+mj-ea"/>
                <a:cs typeface="+mj-cs"/>
              </a:rPr>
              <a:t>. </a:t>
            </a:r>
            <a:r>
              <a:rPr lang="ar-KW" sz="2800" dirty="0">
                <a:latin typeface="+mj-lt"/>
                <a:ea typeface="+mj-ea"/>
                <a:cs typeface="+mj-cs"/>
              </a:rPr>
              <a:t>وقد تم، في مرحلة ثانية، </a:t>
            </a:r>
            <a:r>
              <a:rPr lang="ar-DZ" sz="2800" dirty="0" smtClean="0">
                <a:latin typeface="+mj-lt"/>
                <a:ea typeface="+mj-ea"/>
                <a:cs typeface="+mj-cs"/>
              </a:rPr>
              <a:t>بإطلاق </a:t>
            </a:r>
            <a:r>
              <a:rPr lang="ar-DZ" sz="2800" dirty="0">
                <a:latin typeface="+mj-lt"/>
                <a:ea typeface="+mj-ea"/>
                <a:cs typeface="+mj-cs"/>
              </a:rPr>
              <a:t>مؤخرا مناقصة وطنية ودولية لإنجاز مشروع 15 محطة توليد الكهرباء تعمل بالطاقة الشمسية، موزعة على 11 ولاية بجنوب البلاد والهضاب العليا، بطاقة اجمالية 2000 ميغاوات، بحصص تتراوح من </a:t>
            </a:r>
            <a:r>
              <a:rPr lang="fr-FR" sz="2800" dirty="0">
                <a:latin typeface="+mj-lt"/>
                <a:ea typeface="+mj-ea"/>
                <a:cs typeface="+mj-cs"/>
              </a:rPr>
              <a:t>80</a:t>
            </a:r>
            <a:r>
              <a:rPr lang="ar-DZ" sz="2800" dirty="0">
                <a:latin typeface="+mj-lt"/>
                <a:ea typeface="+mj-ea"/>
                <a:cs typeface="+mj-cs"/>
              </a:rPr>
              <a:t>إلى </a:t>
            </a:r>
            <a:r>
              <a:rPr lang="fr-FR" sz="2800" dirty="0">
                <a:latin typeface="+mj-lt"/>
                <a:ea typeface="+mj-ea"/>
                <a:cs typeface="+mj-cs"/>
              </a:rPr>
              <a:t>220</a:t>
            </a:r>
            <a:r>
              <a:rPr lang="ar-DZ" sz="2800" dirty="0">
                <a:latin typeface="+mj-lt"/>
                <a:ea typeface="+mj-ea"/>
                <a:cs typeface="+mj-cs"/>
              </a:rPr>
              <a:t> ميغاواط لكل مشروع</a:t>
            </a:r>
            <a:r>
              <a:rPr lang="fr-FR" sz="2800" dirty="0">
                <a:latin typeface="+mj-lt"/>
                <a:ea typeface="+mj-ea"/>
                <a:cs typeface="+mj-cs"/>
              </a:rPr>
              <a:t>. </a:t>
            </a:r>
            <a:r>
              <a:rPr lang="ar-KW" sz="2800" dirty="0">
                <a:latin typeface="+mj-lt"/>
                <a:ea typeface="+mj-ea"/>
                <a:cs typeface="+mj-cs"/>
              </a:rPr>
              <a:t>كما تسعى الجزائر من خلال هذا البرنامج للوصول بحلول عام 2030 الى 30</a:t>
            </a:r>
            <a:r>
              <a:rPr lang="fr-FR" sz="2800" dirty="0">
                <a:latin typeface="+mj-lt"/>
                <a:ea typeface="+mj-ea"/>
                <a:cs typeface="+mj-cs"/>
              </a:rPr>
              <a:t>%</a:t>
            </a:r>
            <a:r>
              <a:rPr lang="ar-KW" sz="2800" dirty="0">
                <a:latin typeface="+mj-lt"/>
                <a:ea typeface="+mj-ea"/>
                <a:cs typeface="+mj-cs"/>
              </a:rPr>
              <a:t> من الطاقات المتجددة في المزيج </a:t>
            </a:r>
            <a:r>
              <a:rPr lang="ar-KW" sz="2800" dirty="0" err="1">
                <a:latin typeface="+mj-lt"/>
                <a:ea typeface="+mj-ea"/>
                <a:cs typeface="+mj-cs"/>
              </a:rPr>
              <a:t>الطاقوي</a:t>
            </a:r>
            <a:r>
              <a:rPr lang="ar-KW" sz="2800" dirty="0">
                <a:latin typeface="+mj-lt"/>
                <a:ea typeface="+mj-ea"/>
                <a:cs typeface="+mj-cs"/>
              </a:rPr>
              <a:t>.</a:t>
            </a:r>
            <a:endParaRPr lang="fr-FR" sz="2800" dirty="0">
              <a:latin typeface="+mj-lt"/>
              <a:ea typeface="+mj-ea"/>
              <a:cs typeface="+mj-cs"/>
            </a:endParaRPr>
          </a:p>
        </p:txBody>
      </p:sp>
      <p:sp>
        <p:nvSpPr>
          <p:cNvPr id="5" name="Rectangle 4"/>
          <p:cNvSpPr/>
          <p:nvPr/>
        </p:nvSpPr>
        <p:spPr>
          <a:xfrm>
            <a:off x="7759748" y="148550"/>
            <a:ext cx="4193777" cy="741998"/>
          </a:xfrm>
          <a:prstGeom prst="rect">
            <a:avLst/>
          </a:prstGeom>
        </p:spPr>
        <p:txBody>
          <a:bodyPr wrap="none">
            <a:spAutoFit/>
          </a:bodyPr>
          <a:lstStyle/>
          <a:p>
            <a:pPr lvl="0" algn="just" rtl="1">
              <a:lnSpc>
                <a:spcPct val="150000"/>
              </a:lnSpc>
              <a:spcAft>
                <a:spcPts val="1000"/>
              </a:spcAft>
            </a:pPr>
            <a:r>
              <a:rPr lang="ar-DZ" sz="3200" b="1" dirty="0" smtClean="0"/>
              <a:t>3- من حيث الطاقات </a:t>
            </a:r>
            <a:r>
              <a:rPr lang="ar-DZ" sz="3200" b="1" dirty="0"/>
              <a:t>المتجددة </a:t>
            </a:r>
            <a:endParaRPr lang="fr-FR" sz="31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12373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0306" y="1302587"/>
            <a:ext cx="11784168" cy="3254865"/>
          </a:xfrm>
          <a:prstGeom prst="rect">
            <a:avLst/>
          </a:prstGeom>
        </p:spPr>
        <p:txBody>
          <a:bodyPr wrap="square">
            <a:spAutoFit/>
          </a:bodyPr>
          <a:lstStyle/>
          <a:p>
            <a:pPr algn="just" rtl="1">
              <a:lnSpc>
                <a:spcPct val="150000"/>
              </a:lnSpc>
            </a:pPr>
            <a:r>
              <a:rPr lang="ar-SA" sz="2800" dirty="0">
                <a:latin typeface="+mj-lt"/>
                <a:ea typeface="+mj-ea"/>
                <a:cs typeface="+mj-cs"/>
              </a:rPr>
              <a:t>اعلنت الجزائر عن رغبتها في تعزيز استخدام أكثر ترشيدا للطاقة، واستكشاف جميع السبل للحفاظ على الموارد وتنظيم الاستهلاك من خلال برنامج متعدد القطاعات للفعالية </a:t>
            </a:r>
            <a:r>
              <a:rPr lang="ar-SA" sz="2800" dirty="0" err="1">
                <a:latin typeface="+mj-lt"/>
                <a:ea typeface="+mj-ea"/>
                <a:cs typeface="+mj-cs"/>
              </a:rPr>
              <a:t>الطاقوية</a:t>
            </a:r>
            <a:r>
              <a:rPr lang="ar-SA" sz="2800" dirty="0">
                <a:latin typeface="+mj-lt"/>
                <a:ea typeface="+mj-ea"/>
                <a:cs typeface="+mj-cs"/>
              </a:rPr>
              <a:t> والذي يهدف لإدراج تدابير الفعالية </a:t>
            </a:r>
            <a:r>
              <a:rPr lang="ar-SA" sz="2800" dirty="0" err="1">
                <a:latin typeface="+mj-lt"/>
                <a:ea typeface="+mj-ea"/>
                <a:cs typeface="+mj-cs"/>
              </a:rPr>
              <a:t>الطاقوية</a:t>
            </a:r>
            <a:r>
              <a:rPr lang="ar-SA" sz="2800" dirty="0">
                <a:latin typeface="+mj-lt"/>
                <a:ea typeface="+mj-ea"/>
                <a:cs typeface="+mj-cs"/>
              </a:rPr>
              <a:t> في قطاعات البناء والنقل والصناعة وأيضًا تشجيع إنشاء صناعة محلية لتصنيع المصابيح عالية الأداء وسخانات المياه بالطاقة الشمسية والعوازل الحرارية وذلك من خلال تشجيع الاستثمار المحلي والأجنبي.</a:t>
            </a:r>
            <a:endParaRPr lang="fr-FR" sz="2800" dirty="0">
              <a:latin typeface="+mj-lt"/>
              <a:ea typeface="+mj-ea"/>
              <a:cs typeface="+mj-cs"/>
            </a:endParaRPr>
          </a:p>
        </p:txBody>
      </p:sp>
      <p:sp>
        <p:nvSpPr>
          <p:cNvPr id="5" name="Rectangle 4"/>
          <p:cNvSpPr/>
          <p:nvPr/>
        </p:nvSpPr>
        <p:spPr>
          <a:xfrm>
            <a:off x="8200869" y="200065"/>
            <a:ext cx="3826690" cy="751488"/>
          </a:xfrm>
          <a:prstGeom prst="rect">
            <a:avLst/>
          </a:prstGeom>
        </p:spPr>
        <p:txBody>
          <a:bodyPr wrap="none">
            <a:spAutoFit/>
          </a:bodyPr>
          <a:lstStyle/>
          <a:p>
            <a:pPr lvl="0" algn="just" rtl="1">
              <a:lnSpc>
                <a:spcPct val="150000"/>
              </a:lnSpc>
              <a:spcAft>
                <a:spcPts val="1000"/>
              </a:spcAft>
            </a:pPr>
            <a:r>
              <a:rPr lang="ar-DZ" sz="3200" b="1" dirty="0" smtClean="0"/>
              <a:t>4- من </a:t>
            </a:r>
            <a:r>
              <a:rPr lang="ar-DZ" sz="3200" b="1" dirty="0"/>
              <a:t>حيث استخدام الطاقة</a:t>
            </a:r>
            <a:endParaRPr lang="fr-FR" sz="3200" b="1" dirty="0"/>
          </a:p>
        </p:txBody>
      </p:sp>
    </p:spTree>
    <p:extLst>
      <p:ext uri="{BB962C8B-B14F-4D97-AF65-F5344CB8AC3E}">
        <p14:creationId xmlns:p14="http://schemas.microsoft.com/office/powerpoint/2010/main" val="778532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6061" y="1241222"/>
            <a:ext cx="11758411" cy="4421723"/>
          </a:xfrm>
          <a:prstGeom prst="rect">
            <a:avLst/>
          </a:prstGeom>
        </p:spPr>
        <p:txBody>
          <a:bodyPr wrap="square">
            <a:spAutoFit/>
          </a:bodyPr>
          <a:lstStyle/>
          <a:p>
            <a:pPr algn="just" rtl="1">
              <a:lnSpc>
                <a:spcPct val="150000"/>
              </a:lnSpc>
              <a:spcAft>
                <a:spcPts val="1000"/>
              </a:spcAft>
            </a:pPr>
            <a:r>
              <a:rPr lang="ar-KW" sz="2600" dirty="0">
                <a:latin typeface="+mj-lt"/>
                <a:ea typeface="+mj-ea"/>
                <a:cs typeface="+mj-cs"/>
              </a:rPr>
              <a:t>تم </a:t>
            </a:r>
            <a:r>
              <a:rPr lang="ar-KW" sz="2600" dirty="0" smtClean="0">
                <a:latin typeface="+mj-lt"/>
                <a:ea typeface="+mj-ea"/>
                <a:cs typeface="+mj-cs"/>
              </a:rPr>
              <a:t>إدراج</a:t>
            </a:r>
            <a:r>
              <a:rPr lang="ar-DZ" sz="2600" dirty="0">
                <a:latin typeface="+mj-lt"/>
                <a:ea typeface="+mj-ea"/>
                <a:cs typeface="+mj-cs"/>
              </a:rPr>
              <a:t>ه</a:t>
            </a:r>
            <a:r>
              <a:rPr lang="ar-KW" sz="2600" dirty="0" smtClean="0">
                <a:latin typeface="+mj-lt"/>
                <a:ea typeface="+mj-ea"/>
                <a:cs typeface="+mj-cs"/>
              </a:rPr>
              <a:t> ضمن </a:t>
            </a:r>
            <a:r>
              <a:rPr lang="ar-KW" sz="2600" dirty="0">
                <a:latin typeface="+mj-lt"/>
                <a:ea typeface="+mj-ea"/>
                <a:cs typeface="+mj-cs"/>
              </a:rPr>
              <a:t>الأهداف البالغة الأهمية للحكومة الجزائرية، اذ تم اعداد استراتيجية وطنية وكذا خارطة طريق لتطوير هذا النوع من الطاقة، خاصة وأن الجزائر لديها قدرات كبيرة لا يستهان بها في هذا المجال، والتي ستسمح لها بأن تكون من بين الدول التي سيكون لها تخصص كبير و</a:t>
            </a:r>
            <a:r>
              <a:rPr lang="ar-DZ" sz="2600" dirty="0">
                <a:latin typeface="+mj-lt"/>
                <a:ea typeface="+mj-ea"/>
                <a:cs typeface="+mj-cs"/>
              </a:rPr>
              <a:t>دور </a:t>
            </a:r>
            <a:r>
              <a:rPr lang="ar-KW" sz="2600" dirty="0">
                <a:latin typeface="+mj-lt"/>
                <a:ea typeface="+mj-ea"/>
                <a:cs typeface="+mj-cs"/>
              </a:rPr>
              <a:t>في إنتاج وتسويق </a:t>
            </a:r>
            <a:r>
              <a:rPr lang="ar-KW" sz="2600" dirty="0" smtClean="0">
                <a:latin typeface="+mj-lt"/>
                <a:ea typeface="+mj-ea"/>
                <a:cs typeface="+mj-cs"/>
              </a:rPr>
              <a:t>الهيدروجين </a:t>
            </a:r>
            <a:endParaRPr lang="ar-DZ" sz="2600" dirty="0">
              <a:latin typeface="+mj-lt"/>
              <a:ea typeface="+mj-ea"/>
              <a:cs typeface="+mj-cs"/>
            </a:endParaRPr>
          </a:p>
          <a:p>
            <a:pPr algn="just" rtl="1">
              <a:lnSpc>
                <a:spcPct val="150000"/>
              </a:lnSpc>
              <a:spcAft>
                <a:spcPts val="1000"/>
              </a:spcAft>
            </a:pPr>
            <a:r>
              <a:rPr lang="ar-KW" sz="2600" dirty="0" smtClean="0">
                <a:latin typeface="+mj-lt"/>
                <a:ea typeface="+mj-ea"/>
                <a:cs typeface="+mj-cs"/>
              </a:rPr>
              <a:t>تحقيقا </a:t>
            </a:r>
            <a:r>
              <a:rPr lang="ar-KW" sz="2600" dirty="0">
                <a:latin typeface="+mj-lt"/>
                <a:ea typeface="+mj-ea"/>
                <a:cs typeface="+mj-cs"/>
              </a:rPr>
              <a:t>لهذه الغاية، تهدف الجزائر الى إنتاج الهيدروجين الأخضر بمقدار 40 </a:t>
            </a:r>
            <a:r>
              <a:rPr lang="ar-KW" sz="2600" dirty="0" err="1">
                <a:latin typeface="+mj-lt"/>
                <a:ea typeface="+mj-ea"/>
                <a:cs typeface="+mj-cs"/>
              </a:rPr>
              <a:t>تيراواط</a:t>
            </a:r>
            <a:r>
              <a:rPr lang="ar-KW" sz="2600" dirty="0">
                <a:latin typeface="+mj-lt"/>
                <a:ea typeface="+mj-ea"/>
                <a:cs typeface="+mj-cs"/>
              </a:rPr>
              <a:t> ساعة بحلول عام 2040 وهذا اعتبارًا من عام 2030، أي ما يعادل مليون طن، في شكل الهيدروجين الغازي والسائل ومشتقاته وتزويد السوق الأوروبية بحوالي 10٪ بحلول عام 2040 وبسعر بيع تنافسي للغاية، حيث يمكن للجزائر تحقيق مداخيل بحوالي 10 مليارات دولار سنويا</a:t>
            </a:r>
            <a:r>
              <a:rPr lang="ar-SA" sz="2600" dirty="0">
                <a:latin typeface="+mj-lt"/>
                <a:ea typeface="+mj-ea"/>
                <a:cs typeface="+mj-cs"/>
              </a:rPr>
              <a:t>.</a:t>
            </a:r>
            <a:endParaRPr lang="fr-FR" sz="2600" dirty="0">
              <a:latin typeface="+mj-lt"/>
              <a:ea typeface="+mj-ea"/>
              <a:cs typeface="+mj-cs"/>
            </a:endParaRPr>
          </a:p>
        </p:txBody>
      </p:sp>
      <p:sp>
        <p:nvSpPr>
          <p:cNvPr id="5" name="Rectangle 4"/>
          <p:cNvSpPr/>
          <p:nvPr/>
        </p:nvSpPr>
        <p:spPr>
          <a:xfrm>
            <a:off x="8357911" y="303096"/>
            <a:ext cx="3486852" cy="660758"/>
          </a:xfrm>
          <a:prstGeom prst="rect">
            <a:avLst/>
          </a:prstGeom>
        </p:spPr>
        <p:txBody>
          <a:bodyPr wrap="none">
            <a:spAutoFit/>
          </a:bodyPr>
          <a:lstStyle/>
          <a:p>
            <a:pPr lvl="0" algn="just" rtl="1">
              <a:lnSpc>
                <a:spcPct val="150000"/>
              </a:lnSpc>
              <a:spcAft>
                <a:spcPts val="1000"/>
              </a:spcAft>
            </a:pPr>
            <a:r>
              <a:rPr lang="ar-DZ" sz="2800" b="1" dirty="0" smtClean="0"/>
              <a:t>من حيث تطوير الهيدروجين </a:t>
            </a:r>
            <a:endParaRPr lang="fr-FR" sz="28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46017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245" y="1067597"/>
            <a:ext cx="11406389" cy="5078313"/>
          </a:xfrm>
          <a:prstGeom prst="rect">
            <a:avLst/>
          </a:prstGeom>
        </p:spPr>
        <p:txBody>
          <a:bodyPr wrap="square">
            <a:spAutoFit/>
          </a:bodyPr>
          <a:lstStyle/>
          <a:p>
            <a:pPr algn="just" rtl="1">
              <a:spcAft>
                <a:spcPts val="0"/>
              </a:spcAft>
            </a:pPr>
            <a:r>
              <a:rPr lang="ar-SA" sz="2600" dirty="0">
                <a:latin typeface="+mj-lt"/>
                <a:ea typeface="+mj-ea"/>
                <a:cs typeface="+mj-cs"/>
              </a:rPr>
              <a:t>ان سعي الجزائر للتكيف مع السياق الدولي والاستجابة في نفس الوقت للطلب الوطني المتزايد على الطاقة مع المساهمة في التنمية الاجتماعية والاقتصادية للبلد بطريقة مستدامة، يرتكز على سياسة </a:t>
            </a:r>
            <a:r>
              <a:rPr lang="ar-DZ" sz="2600" dirty="0">
                <a:latin typeface="+mj-lt"/>
                <a:ea typeface="+mj-ea"/>
                <a:cs typeface="+mj-cs"/>
              </a:rPr>
              <a:t>تطوعية </a:t>
            </a:r>
            <a:r>
              <a:rPr lang="ar-SA" sz="2600" dirty="0">
                <a:latin typeface="+mj-lt"/>
                <a:ea typeface="+mj-ea"/>
                <a:cs typeface="+mj-cs"/>
              </a:rPr>
              <a:t>تهدف لحماية البيئة والتنمية المستدامة من خلال الاعتماد على تكنولوجيات </a:t>
            </a:r>
            <a:r>
              <a:rPr lang="ar-SA" sz="2600" dirty="0" err="1">
                <a:latin typeface="+mj-lt"/>
                <a:ea typeface="+mj-ea"/>
                <a:cs typeface="+mj-cs"/>
              </a:rPr>
              <a:t>طاقوية</a:t>
            </a:r>
            <a:r>
              <a:rPr lang="ar-SA" sz="2600" dirty="0">
                <a:latin typeface="+mj-lt"/>
                <a:ea typeface="+mj-ea"/>
                <a:cs typeface="+mj-cs"/>
              </a:rPr>
              <a:t> نظيفة ومستدامة. كما أن الجزائر تلتزم بتحقيق أهدافها المتعلقة بالمناخ والتنمية </a:t>
            </a:r>
            <a:r>
              <a:rPr lang="ar-SA" sz="2600" dirty="0" smtClean="0">
                <a:latin typeface="+mj-lt"/>
                <a:ea typeface="+mj-ea"/>
                <a:cs typeface="+mj-cs"/>
              </a:rPr>
              <a:t>المستدامة</a:t>
            </a:r>
            <a:endParaRPr lang="ar-DZ" sz="2600" dirty="0" smtClean="0">
              <a:latin typeface="+mj-lt"/>
              <a:ea typeface="+mj-ea"/>
              <a:cs typeface="+mj-cs"/>
            </a:endParaRPr>
          </a:p>
          <a:p>
            <a:pPr algn="just" rtl="1">
              <a:spcAft>
                <a:spcPts val="0"/>
              </a:spcAft>
            </a:pPr>
            <a:endParaRPr lang="ar-DZ" sz="2600" dirty="0">
              <a:latin typeface="+mj-lt"/>
              <a:ea typeface="+mj-ea"/>
              <a:cs typeface="+mj-cs"/>
            </a:endParaRPr>
          </a:p>
          <a:p>
            <a:pPr algn="just" rtl="1"/>
            <a:r>
              <a:rPr lang="ar-SA" sz="2800" dirty="0" smtClean="0"/>
              <a:t>أود </a:t>
            </a:r>
            <a:r>
              <a:rPr lang="ar-SA" sz="2800" dirty="0"/>
              <a:t>أن أؤكد أن اعتماد قانون جديد للاستثمار في الجزائر ونصوصه التنفيذية سيسمح بتحسين مناخ الأعمال والاستثمار. كما يعتبر جزء من سياسة تنويع الاقتصاد الوطني، من خلال إعادة تنظيم الإطار المؤسساتي المتعلق بالاستثمار مع إنشاء الوكالة الجزائرية لترقية وتثمين الاستثمار، مما سيمكن من استقطاب المبادرات المحلية وتعزيز الاستثمار المباشر والمشاريع الهيكلية</a:t>
            </a:r>
            <a:r>
              <a:rPr lang="fr-FR" sz="2800" dirty="0"/>
              <a:t>.</a:t>
            </a:r>
            <a:r>
              <a:rPr lang="ar-SA" sz="2800" dirty="0"/>
              <a:t> حيث يعمل هذا القانون الجديد على تحسين الاستقرار القانوني بطريقة تمنح مزيدًا من الأمان للاستثمارات والمزيد من الثقة للمستثمرين.</a:t>
            </a:r>
            <a:endParaRPr lang="fr-FR" sz="2800" dirty="0"/>
          </a:p>
          <a:p>
            <a:pPr algn="just" rtl="1">
              <a:spcAft>
                <a:spcPts val="0"/>
              </a:spcAft>
            </a:pPr>
            <a:endParaRPr lang="fr-FR" sz="2600" dirty="0">
              <a:latin typeface="+mj-lt"/>
              <a:ea typeface="+mj-ea"/>
              <a:cs typeface="+mj-cs"/>
            </a:endParaRPr>
          </a:p>
        </p:txBody>
      </p:sp>
      <p:sp>
        <p:nvSpPr>
          <p:cNvPr id="5" name="ZoneTexte 4"/>
          <p:cNvSpPr txBox="1"/>
          <p:nvPr/>
        </p:nvSpPr>
        <p:spPr>
          <a:xfrm>
            <a:off x="8392732" y="103030"/>
            <a:ext cx="3412902" cy="707886"/>
          </a:xfrm>
          <a:prstGeom prst="rect">
            <a:avLst/>
          </a:prstGeom>
          <a:noFill/>
        </p:spPr>
        <p:txBody>
          <a:bodyPr wrap="square" rtlCol="0">
            <a:spAutoFit/>
          </a:bodyPr>
          <a:lstStyle/>
          <a:p>
            <a:pPr algn="r"/>
            <a:r>
              <a:rPr lang="ar-DZ" sz="4000" b="1" dirty="0" smtClean="0"/>
              <a:t>الخاتمة</a:t>
            </a:r>
            <a:endParaRPr lang="fr-FR" sz="4000" b="1" dirty="0"/>
          </a:p>
        </p:txBody>
      </p:sp>
    </p:spTree>
    <p:extLst>
      <p:ext uri="{BB962C8B-B14F-4D97-AF65-F5344CB8AC3E}">
        <p14:creationId xmlns:p14="http://schemas.microsoft.com/office/powerpoint/2010/main" val="2885310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2746" y="2752904"/>
            <a:ext cx="10515600" cy="4351338"/>
          </a:xfrm>
        </p:spPr>
        <p:txBody>
          <a:bodyPr>
            <a:normAutofit/>
          </a:bodyPr>
          <a:lstStyle/>
          <a:p>
            <a:pPr marL="0" indent="0" algn="ctr">
              <a:buNone/>
            </a:pPr>
            <a:r>
              <a:rPr lang="ar-DZ" sz="6000" dirty="0" smtClean="0"/>
              <a:t>و شكرا على حسن الاصغاء</a:t>
            </a:r>
            <a:endParaRPr lang="fr-FR" sz="6000" dirty="0"/>
          </a:p>
        </p:txBody>
      </p:sp>
    </p:spTree>
    <p:extLst>
      <p:ext uri="{BB962C8B-B14F-4D97-AF65-F5344CB8AC3E}">
        <p14:creationId xmlns:p14="http://schemas.microsoft.com/office/powerpoint/2010/main" val="1878193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599</Words>
  <Application>Microsoft Office PowerPoint</Application>
  <PresentationFormat>Grand écran</PresentationFormat>
  <Paragraphs>28</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Calibri Light</vt:lpstr>
      <vt:lpstr>Times New Roman</vt:lpstr>
      <vt:lpstr>Thème Office</vt:lpstr>
      <vt:lpstr>تنفيذ التوصيات الموجهة للدول الأعضاء في الدورة السابقة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تنفيذ التوصيات الموجهة للدول الأعضاء في الدورة السابقة</dc:title>
  <dc:creator>samsung</dc:creator>
  <cp:lastModifiedBy>samsung</cp:lastModifiedBy>
  <cp:revision>22</cp:revision>
  <dcterms:created xsi:type="dcterms:W3CDTF">2023-06-20T20:48:54Z</dcterms:created>
  <dcterms:modified xsi:type="dcterms:W3CDTF">2023-06-21T00:25:00Z</dcterms:modified>
</cp:coreProperties>
</file>