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1" r:id="rId3"/>
  </p:sldMasterIdLst>
  <p:notesMasterIdLst>
    <p:notesMasterId r:id="rId23"/>
  </p:notesMasterIdLst>
  <p:handoutMasterIdLst>
    <p:handoutMasterId r:id="rId24"/>
  </p:handoutMasterIdLst>
  <p:sldIdLst>
    <p:sldId id="288" r:id="rId4"/>
    <p:sldId id="928" r:id="rId5"/>
    <p:sldId id="925" r:id="rId6"/>
    <p:sldId id="559" r:id="rId7"/>
    <p:sldId id="933" r:id="rId8"/>
    <p:sldId id="927" r:id="rId9"/>
    <p:sldId id="926" r:id="rId10"/>
    <p:sldId id="536" r:id="rId11"/>
    <p:sldId id="921" r:id="rId12"/>
    <p:sldId id="922" r:id="rId13"/>
    <p:sldId id="938" r:id="rId14"/>
    <p:sldId id="939" r:id="rId15"/>
    <p:sldId id="924" r:id="rId16"/>
    <p:sldId id="941" r:id="rId17"/>
    <p:sldId id="930" r:id="rId18"/>
    <p:sldId id="935" r:id="rId19"/>
    <p:sldId id="944" r:id="rId20"/>
    <p:sldId id="943" r:id="rId21"/>
    <p:sldId id="285"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Segoe UI Light" panose="020B05020402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Segoe UI Light" panose="020B05020402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Segoe UI Light" panose="020B05020402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Segoe UI Light" panose="020B05020402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Segoe UI Light" panose="020B0502040204020203" pitchFamily="34" charset="0"/>
        <a:ea typeface="+mn-ea"/>
        <a:cs typeface="+mn-cs"/>
      </a:defRPr>
    </a:lvl5pPr>
    <a:lvl6pPr marL="2286000" algn="l" defTabSz="914400" rtl="0" eaLnBrk="1" latinLnBrk="0" hangingPunct="1">
      <a:defRPr kern="1200">
        <a:solidFill>
          <a:schemeClr val="tx1"/>
        </a:solidFill>
        <a:latin typeface="Segoe UI Light" panose="020B0502040204020203" pitchFamily="34" charset="0"/>
        <a:ea typeface="+mn-ea"/>
        <a:cs typeface="+mn-cs"/>
      </a:defRPr>
    </a:lvl6pPr>
    <a:lvl7pPr marL="2743200" algn="l" defTabSz="914400" rtl="0" eaLnBrk="1" latinLnBrk="0" hangingPunct="1">
      <a:defRPr kern="1200">
        <a:solidFill>
          <a:schemeClr val="tx1"/>
        </a:solidFill>
        <a:latin typeface="Segoe UI Light" panose="020B0502040204020203" pitchFamily="34" charset="0"/>
        <a:ea typeface="+mn-ea"/>
        <a:cs typeface="+mn-cs"/>
      </a:defRPr>
    </a:lvl7pPr>
    <a:lvl8pPr marL="3200400" algn="l" defTabSz="914400" rtl="0" eaLnBrk="1" latinLnBrk="0" hangingPunct="1">
      <a:defRPr kern="1200">
        <a:solidFill>
          <a:schemeClr val="tx1"/>
        </a:solidFill>
        <a:latin typeface="Segoe UI Light" panose="020B0502040204020203" pitchFamily="34" charset="0"/>
        <a:ea typeface="+mn-ea"/>
        <a:cs typeface="+mn-cs"/>
      </a:defRPr>
    </a:lvl8pPr>
    <a:lvl9pPr marL="3657600" algn="l" defTabSz="914400" rtl="0" eaLnBrk="1" latinLnBrk="0" hangingPunct="1">
      <a:defRPr kern="1200">
        <a:solidFill>
          <a:schemeClr val="tx1"/>
        </a:solidFill>
        <a:latin typeface="Segoe UI Light" panose="020B0502040204020203" pitchFamily="34" charset="0"/>
        <a:ea typeface="+mn-ea"/>
        <a:cs typeface="+mn-cs"/>
      </a:defRPr>
    </a:lvl9pPr>
  </p:defaultTextStyle>
  <p:extLst>
    <p:ext uri="{EFAFB233-063F-42B5-8137-9DF3F51BA10A}">
      <p15:sldGuideLst xmlns:p15="http://schemas.microsoft.com/office/powerpoint/2012/main">
        <p15:guide id="1" orient="horz" pos="2328">
          <p15:clr>
            <a:srgbClr val="A4A3A4"/>
          </p15:clr>
        </p15:guide>
        <p15:guide id="2" pos="3864">
          <p15:clr>
            <a:srgbClr val="A4A3A4"/>
          </p15:clr>
        </p15:guide>
        <p15:guide id="3" pos="7512">
          <p15:clr>
            <a:srgbClr val="A4A3A4"/>
          </p15:clr>
        </p15:guide>
        <p15:guide id="4" pos="144">
          <p15:clr>
            <a:srgbClr val="A4A3A4"/>
          </p15:clr>
        </p15:guide>
        <p15:guide id="5" orient="horz" pos="624">
          <p15:clr>
            <a:srgbClr val="A4A3A4"/>
          </p15:clr>
        </p15:guide>
        <p15:guide id="6" orient="horz" pos="40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07F"/>
    <a:srgbClr val="3D25CD"/>
    <a:srgbClr val="4E9644"/>
    <a:srgbClr val="11C171"/>
    <a:srgbClr val="B8EDD5"/>
    <a:srgbClr val="2CCE71"/>
    <a:srgbClr val="A2FD8D"/>
    <a:srgbClr val="76DA6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58" autoAdjust="0"/>
    <p:restoredTop sz="94652" autoAdjust="0"/>
  </p:normalViewPr>
  <p:slideViewPr>
    <p:cSldViewPr snapToGrid="0">
      <p:cViewPr varScale="1">
        <p:scale>
          <a:sx n="68" d="100"/>
          <a:sy n="68" d="100"/>
        </p:scale>
        <p:origin x="304" y="48"/>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AE965D-2504-720E-4F86-B90578EE95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25BADD7-742B-EE45-9EBC-E9302349ED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86071E-4885-4027-A4E0-3D97D955B634}" type="datetimeFigureOut">
              <a:rPr lang="en-US"/>
              <a:pPr>
                <a:defRPr/>
              </a:pPr>
              <a:t>5/28/2024</a:t>
            </a:fld>
            <a:endParaRPr lang="en-US" dirty="0"/>
          </a:p>
        </p:txBody>
      </p:sp>
      <p:sp>
        <p:nvSpPr>
          <p:cNvPr id="4" name="Footer Placeholder 3">
            <a:extLst>
              <a:ext uri="{FF2B5EF4-FFF2-40B4-BE49-F238E27FC236}">
                <a16:creationId xmlns:a16="http://schemas.microsoft.com/office/drawing/2014/main" id="{C470323E-8AF4-B6A2-4CEF-B5AB7E250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2FDA821C-9779-A61E-7F44-6F656EC5211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E14A669-845D-4103-8EB3-17497FCAE414}" type="slidenum">
              <a:rPr lang="en-US" altLang="en-US"/>
              <a:pPr/>
              <a:t>‹#›</a:t>
            </a:fld>
            <a:endParaRPr lang="en-US" altLang="en-US"/>
          </a:p>
        </p:txBody>
      </p:sp>
    </p:spTree>
    <p:extLst>
      <p:ext uri="{BB962C8B-B14F-4D97-AF65-F5344CB8AC3E}">
        <p14:creationId xmlns:p14="http://schemas.microsoft.com/office/powerpoint/2010/main" val="3815067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511B6F-9BD6-0333-58D9-20471DA005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C80E750-7CDC-052A-C76A-8BFC24BF26A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72190AE-22AA-4721-B9F0-80DAD8841AD5}" type="datetimeFigureOut">
              <a:rPr lang="en-US"/>
              <a:pPr>
                <a:defRPr/>
              </a:pPr>
              <a:t>5/28/2024</a:t>
            </a:fld>
            <a:endParaRPr lang="en-US" dirty="0"/>
          </a:p>
        </p:txBody>
      </p:sp>
      <p:sp>
        <p:nvSpPr>
          <p:cNvPr id="4" name="Slide Image Placeholder 3">
            <a:extLst>
              <a:ext uri="{FF2B5EF4-FFF2-40B4-BE49-F238E27FC236}">
                <a16:creationId xmlns:a16="http://schemas.microsoft.com/office/drawing/2014/main" id="{85497B0B-A9D1-CB38-4F8B-204A69396AA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BA6290C-082F-A2DA-562C-55AA4D62BA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26161A4-4D83-E791-1D44-73DD655427F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7048422-D18E-8EE8-AC6A-8822C645C2D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8A9059B-2245-4F03-8439-EFFD6AE3BF97}" type="slidenum">
              <a:rPr lang="en-US" altLang="en-US"/>
              <a:pPr/>
              <a:t>‹#›</a:t>
            </a:fld>
            <a:endParaRPr lang="en-US" altLang="en-US"/>
          </a:p>
        </p:txBody>
      </p:sp>
    </p:spTree>
    <p:extLst>
      <p:ext uri="{BB962C8B-B14F-4D97-AF65-F5344CB8AC3E}">
        <p14:creationId xmlns:p14="http://schemas.microsoft.com/office/powerpoint/2010/main" val="4237733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D645061-AF7D-DF75-3341-41634D2F9E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6A6A7D68-FCC2-DFD1-0475-0CC0D180DB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7172" name="Slide Number Placeholder 3">
            <a:extLst>
              <a:ext uri="{FF2B5EF4-FFF2-40B4-BE49-F238E27FC236}">
                <a16:creationId xmlns:a16="http://schemas.microsoft.com/office/drawing/2014/main" id="{0E035932-551E-E553-ECF8-73D4B08BE1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eaLnBrk="0" fontAlgn="base" hangingPunct="0">
              <a:spcBef>
                <a:spcPct val="0"/>
              </a:spcBef>
              <a:spcAft>
                <a:spcPct val="0"/>
              </a:spcAft>
              <a:defRPr>
                <a:solidFill>
                  <a:schemeClr val="tx1"/>
                </a:solidFill>
                <a:latin typeface="Segoe UI Light" panose="020B0502040204020203" pitchFamily="34" charset="0"/>
              </a:defRPr>
            </a:lvl6pPr>
            <a:lvl7pPr marL="2971800" indent="-228600" eaLnBrk="0" fontAlgn="base" hangingPunct="0">
              <a:spcBef>
                <a:spcPct val="0"/>
              </a:spcBef>
              <a:spcAft>
                <a:spcPct val="0"/>
              </a:spcAft>
              <a:defRPr>
                <a:solidFill>
                  <a:schemeClr val="tx1"/>
                </a:solidFill>
                <a:latin typeface="Segoe UI Light" panose="020B0502040204020203" pitchFamily="34" charset="0"/>
              </a:defRPr>
            </a:lvl7pPr>
            <a:lvl8pPr marL="3429000" indent="-228600" eaLnBrk="0" fontAlgn="base" hangingPunct="0">
              <a:spcBef>
                <a:spcPct val="0"/>
              </a:spcBef>
              <a:spcAft>
                <a:spcPct val="0"/>
              </a:spcAft>
              <a:defRPr>
                <a:solidFill>
                  <a:schemeClr val="tx1"/>
                </a:solidFill>
                <a:latin typeface="Segoe UI Light" panose="020B0502040204020203" pitchFamily="34" charset="0"/>
              </a:defRPr>
            </a:lvl8pPr>
            <a:lvl9pPr marL="3886200" indent="-228600" eaLnBrk="0" fontAlgn="base" hangingPunct="0">
              <a:spcBef>
                <a:spcPct val="0"/>
              </a:spcBef>
              <a:spcAft>
                <a:spcPct val="0"/>
              </a:spcAft>
              <a:defRPr>
                <a:solidFill>
                  <a:schemeClr val="tx1"/>
                </a:solidFill>
                <a:latin typeface="Segoe UI Light" panose="020B0502040204020203" pitchFamily="34" charset="0"/>
              </a:defRPr>
            </a:lvl9pPr>
          </a:lstStyle>
          <a:p>
            <a:fld id="{BA3FDE73-1059-4647-A58E-C87CB8FA3A71}" type="slidenum">
              <a:rPr lang="en-US" altLang="ar-EG">
                <a:latin typeface="Calibri" panose="020F0502020204030204" pitchFamily="34" charset="0"/>
              </a:rPr>
              <a:pPr/>
              <a:t>1</a:t>
            </a:fld>
            <a:endParaRPr lang="en-US" altLang="ar-EG">
              <a:latin typeface="Calibri" panose="020F0502020204030204" pitchFamily="34" charset="0"/>
            </a:endParaRPr>
          </a:p>
        </p:txBody>
      </p:sp>
    </p:spTree>
    <p:extLst>
      <p:ext uri="{BB962C8B-B14F-4D97-AF65-F5344CB8AC3E}">
        <p14:creationId xmlns:p14="http://schemas.microsoft.com/office/powerpoint/2010/main" val="121749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7110225-A381-334A-A1CC-4631F980B4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FAC0961-30B3-B255-001B-BA40F6FD63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46084" name="Slide Number Placeholder 3">
            <a:extLst>
              <a:ext uri="{FF2B5EF4-FFF2-40B4-BE49-F238E27FC236}">
                <a16:creationId xmlns:a16="http://schemas.microsoft.com/office/drawing/2014/main" id="{B0BBED5C-D37D-D147-0ACD-BB0CC4BB1B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eaLnBrk="0" fontAlgn="base" hangingPunct="0">
              <a:spcBef>
                <a:spcPct val="0"/>
              </a:spcBef>
              <a:spcAft>
                <a:spcPct val="0"/>
              </a:spcAft>
              <a:defRPr>
                <a:solidFill>
                  <a:schemeClr val="tx1"/>
                </a:solidFill>
                <a:latin typeface="Segoe UI Light" panose="020B0502040204020203" pitchFamily="34" charset="0"/>
              </a:defRPr>
            </a:lvl6pPr>
            <a:lvl7pPr marL="2971800" indent="-228600" eaLnBrk="0" fontAlgn="base" hangingPunct="0">
              <a:spcBef>
                <a:spcPct val="0"/>
              </a:spcBef>
              <a:spcAft>
                <a:spcPct val="0"/>
              </a:spcAft>
              <a:defRPr>
                <a:solidFill>
                  <a:schemeClr val="tx1"/>
                </a:solidFill>
                <a:latin typeface="Segoe UI Light" panose="020B0502040204020203" pitchFamily="34" charset="0"/>
              </a:defRPr>
            </a:lvl7pPr>
            <a:lvl8pPr marL="3429000" indent="-228600" eaLnBrk="0" fontAlgn="base" hangingPunct="0">
              <a:spcBef>
                <a:spcPct val="0"/>
              </a:spcBef>
              <a:spcAft>
                <a:spcPct val="0"/>
              </a:spcAft>
              <a:defRPr>
                <a:solidFill>
                  <a:schemeClr val="tx1"/>
                </a:solidFill>
                <a:latin typeface="Segoe UI Light" panose="020B0502040204020203" pitchFamily="34" charset="0"/>
              </a:defRPr>
            </a:lvl8pPr>
            <a:lvl9pPr marL="3886200" indent="-228600" eaLnBrk="0" fontAlgn="base" hangingPunct="0">
              <a:spcBef>
                <a:spcPct val="0"/>
              </a:spcBef>
              <a:spcAft>
                <a:spcPct val="0"/>
              </a:spcAft>
              <a:defRPr>
                <a:solidFill>
                  <a:schemeClr val="tx1"/>
                </a:solidFill>
                <a:latin typeface="Segoe UI Light" panose="020B0502040204020203" pitchFamily="34" charset="0"/>
              </a:defRPr>
            </a:lvl9pPr>
          </a:lstStyle>
          <a:p>
            <a:fld id="{E4AF97F5-4D10-48F4-8EBE-02DB7CAC5418}" type="slidenum">
              <a:rPr lang="en-US" altLang="ar-EG">
                <a:solidFill>
                  <a:srgbClr val="000000"/>
                </a:solidFill>
                <a:latin typeface="Calibri" panose="020F0502020204030204" pitchFamily="34" charset="0"/>
              </a:rPr>
              <a:pPr/>
              <a:t>19</a:t>
            </a:fld>
            <a:endParaRPr lang="en-US" altLang="ar-EG">
              <a:solidFill>
                <a:srgbClr val="000000"/>
              </a:solidFill>
              <a:latin typeface="Calibri" panose="020F0502020204030204" pitchFamily="34" charset="0"/>
            </a:endParaRPr>
          </a:p>
        </p:txBody>
      </p:sp>
    </p:spTree>
    <p:extLst>
      <p:ext uri="{BB962C8B-B14F-4D97-AF65-F5344CB8AC3E}">
        <p14:creationId xmlns:p14="http://schemas.microsoft.com/office/powerpoint/2010/main" val="391624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9810AC9-DD93-43B5-ABE4-8CC94D015E27}" type="datetime1">
              <a:rPr lang="en-US" smtClean="0"/>
              <a:pPr>
                <a:defRPr/>
              </a:pPr>
              <a:t>5/28/2024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E3DFAB4-9677-4EDF-A8CB-9D08427B022A}" type="slidenum">
              <a:rPr lang="en-US" altLang="en-US" smtClean="0"/>
              <a:pPr/>
              <a:t>‹#›</a:t>
            </a:fld>
            <a:endParaRPr lang="en-US" altLang="en-US"/>
          </a:p>
        </p:txBody>
      </p:sp>
    </p:spTree>
    <p:extLst>
      <p:ext uri="{BB962C8B-B14F-4D97-AF65-F5344CB8AC3E}">
        <p14:creationId xmlns:p14="http://schemas.microsoft.com/office/powerpoint/2010/main" val="156279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F520635D-080E-4C22-BA98-4B5A8EEDEF07}" type="datetime1">
              <a:rPr lang="en-US" smtClean="0"/>
              <a:pPr>
                <a:defRPr/>
              </a:pPr>
              <a:t>5/28/2024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F2B01E-9DA2-411E-8526-6B6321DEE2B9}" type="slidenum">
              <a:rPr lang="en-US" altLang="en-US" smtClean="0"/>
              <a:pPr/>
              <a:t>‹#›</a:t>
            </a:fld>
            <a:endParaRPr lang="en-US" altLang="en-US"/>
          </a:p>
        </p:txBody>
      </p:sp>
    </p:spTree>
    <p:extLst>
      <p:ext uri="{BB962C8B-B14F-4D97-AF65-F5344CB8AC3E}">
        <p14:creationId xmlns:p14="http://schemas.microsoft.com/office/powerpoint/2010/main" val="31083728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F520635D-080E-4C22-BA98-4B5A8EEDEF07}" type="datetime1">
              <a:rPr lang="en-US" smtClean="0"/>
              <a:pPr>
                <a:defRPr/>
              </a:pPr>
              <a:t>5/28/2024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F2B01E-9DA2-411E-8526-6B6321DEE2B9}" type="slidenum">
              <a:rPr lang="en-US" altLang="en-US" smtClean="0"/>
              <a:pPr/>
              <a:t>‹#›</a:t>
            </a:fld>
            <a:endParaRPr lang="en-US"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49486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F520635D-080E-4C22-BA98-4B5A8EEDEF07}" type="datetime1">
              <a:rPr lang="en-US" smtClean="0"/>
              <a:pPr>
                <a:defRPr/>
              </a:pPr>
              <a:t>5/28/2024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F2B01E-9DA2-411E-8526-6B6321DEE2B9}" type="slidenum">
              <a:rPr lang="en-US" altLang="en-US" smtClean="0"/>
              <a:pPr/>
              <a:t>‹#›</a:t>
            </a:fld>
            <a:endParaRPr lang="en-US" altLang="en-US"/>
          </a:p>
        </p:txBody>
      </p:sp>
    </p:spTree>
    <p:extLst>
      <p:ext uri="{BB962C8B-B14F-4D97-AF65-F5344CB8AC3E}">
        <p14:creationId xmlns:p14="http://schemas.microsoft.com/office/powerpoint/2010/main" val="20173166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F520635D-080E-4C22-BA98-4B5A8EEDEF07}" type="datetime1">
              <a:rPr lang="en-US" smtClean="0"/>
              <a:pPr>
                <a:defRPr/>
              </a:pPr>
              <a:t>5/28/2024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F2B01E-9DA2-411E-8526-6B6321DEE2B9}" type="slidenum">
              <a:rPr lang="en-US" altLang="en-US" smtClean="0"/>
              <a:pPr/>
              <a:t>‹#›</a:t>
            </a:fld>
            <a:endParaRPr lang="en-US"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47907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F520635D-080E-4C22-BA98-4B5A8EEDEF07}" type="datetime1">
              <a:rPr lang="en-US" smtClean="0"/>
              <a:pPr>
                <a:defRPr/>
              </a:pPr>
              <a:t>5/28/2024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F2B01E-9DA2-411E-8526-6B6321DEE2B9}" type="slidenum">
              <a:rPr lang="en-US" altLang="en-US" smtClean="0"/>
              <a:pPr/>
              <a:t>‹#›</a:t>
            </a:fld>
            <a:endParaRPr lang="en-US" altLang="en-US"/>
          </a:p>
        </p:txBody>
      </p:sp>
    </p:spTree>
    <p:extLst>
      <p:ext uri="{BB962C8B-B14F-4D97-AF65-F5344CB8AC3E}">
        <p14:creationId xmlns:p14="http://schemas.microsoft.com/office/powerpoint/2010/main" val="21998544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37FB8A9-FFFA-4B7B-9A99-56904F5BEF10}" type="datetime1">
              <a:rPr lang="en-US" smtClean="0"/>
              <a:pPr>
                <a:defRPr/>
              </a:pPr>
              <a:t>5/28/2024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CFF4B1-E77A-43B8-B67B-6E0A2054B402}" type="slidenum">
              <a:rPr lang="en-US" altLang="en-US" smtClean="0"/>
              <a:pPr/>
              <a:t>‹#›</a:t>
            </a:fld>
            <a:endParaRPr lang="en-US" altLang="en-US"/>
          </a:p>
        </p:txBody>
      </p:sp>
    </p:spTree>
    <p:extLst>
      <p:ext uri="{BB962C8B-B14F-4D97-AF65-F5344CB8AC3E}">
        <p14:creationId xmlns:p14="http://schemas.microsoft.com/office/powerpoint/2010/main" val="288675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B6297AC-41F7-414E-90C1-F2EAC452981E}" type="datetime1">
              <a:rPr lang="en-US" smtClean="0"/>
              <a:pPr>
                <a:defRPr/>
              </a:pPr>
              <a:t>5/28/2024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97A5CE-7FAB-43A7-9B2E-A917E2CCA4A6}" type="slidenum">
              <a:rPr lang="en-US" altLang="en-US" smtClean="0"/>
              <a:pPr/>
              <a:t>‹#›</a:t>
            </a:fld>
            <a:endParaRPr lang="en-US" altLang="en-US"/>
          </a:p>
        </p:txBody>
      </p:sp>
    </p:spTree>
    <p:extLst>
      <p:ext uri="{BB962C8B-B14F-4D97-AF65-F5344CB8AC3E}">
        <p14:creationId xmlns:p14="http://schemas.microsoft.com/office/powerpoint/2010/main" val="236552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93D4D91-1882-4F02-90BA-CBFC085C9B12}" type="datetime1">
              <a:rPr lang="en-US" smtClean="0"/>
              <a:pPr>
                <a:defRPr/>
              </a:pPr>
              <a:t>5/28/2024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845ACD-8656-4F3F-90E2-8F7FFFECB763}" type="slidenum">
              <a:rPr lang="en-US" altLang="en-US" smtClean="0"/>
              <a:pPr/>
              <a:t>‹#›</a:t>
            </a:fld>
            <a:endParaRPr lang="en-US" altLang="en-US"/>
          </a:p>
        </p:txBody>
      </p:sp>
    </p:spTree>
    <p:extLst>
      <p:ext uri="{BB962C8B-B14F-4D97-AF65-F5344CB8AC3E}">
        <p14:creationId xmlns:p14="http://schemas.microsoft.com/office/powerpoint/2010/main" val="291918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E7AF481-80C2-41FB-847A-AA46210FA70E}" type="datetime1">
              <a:rPr lang="en-US" smtClean="0"/>
              <a:pPr>
                <a:defRPr/>
              </a:pPr>
              <a:t>5/28/2024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957B0CF-27FA-475E-82FE-2A19622441CC}" type="slidenum">
              <a:rPr lang="en-US" altLang="en-US" smtClean="0"/>
              <a:pPr/>
              <a:t>‹#›</a:t>
            </a:fld>
            <a:endParaRPr lang="en-US" altLang="en-US"/>
          </a:p>
        </p:txBody>
      </p:sp>
    </p:spTree>
    <p:extLst>
      <p:ext uri="{BB962C8B-B14F-4D97-AF65-F5344CB8AC3E}">
        <p14:creationId xmlns:p14="http://schemas.microsoft.com/office/powerpoint/2010/main" val="251982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E08403B-E0AA-4270-A2C4-B2E989E398A1}" type="datetime1">
              <a:rPr lang="en-US" smtClean="0"/>
              <a:pPr>
                <a:defRPr/>
              </a:pPr>
              <a:t>5/28/2024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68A6BFB-BE9E-4597-AC80-22ADF48B6EF3}" type="slidenum">
              <a:rPr lang="en-US" altLang="en-US" smtClean="0"/>
              <a:pPr/>
              <a:t>‹#›</a:t>
            </a:fld>
            <a:endParaRPr lang="en-US" altLang="en-US"/>
          </a:p>
        </p:txBody>
      </p:sp>
    </p:spTree>
    <p:extLst>
      <p:ext uri="{BB962C8B-B14F-4D97-AF65-F5344CB8AC3E}">
        <p14:creationId xmlns:p14="http://schemas.microsoft.com/office/powerpoint/2010/main" val="271492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3291015-F475-4472-99B7-5A4D10032653}" type="datetime1">
              <a:rPr lang="en-US" smtClean="0"/>
              <a:pPr>
                <a:defRPr/>
              </a:pPr>
              <a:t>5/28/2024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1FA9C8-5DEF-4158-BC05-D7BDCEFE7606}" type="slidenum">
              <a:rPr lang="en-US" altLang="en-US" smtClean="0"/>
              <a:pPr/>
              <a:t>‹#›</a:t>
            </a:fld>
            <a:endParaRPr lang="en-US" altLang="en-US"/>
          </a:p>
        </p:txBody>
      </p:sp>
    </p:spTree>
    <p:extLst>
      <p:ext uri="{BB962C8B-B14F-4D97-AF65-F5344CB8AC3E}">
        <p14:creationId xmlns:p14="http://schemas.microsoft.com/office/powerpoint/2010/main" val="92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2C4EBB0-6AEC-40BD-A4E0-DF74986B6ED8}" type="datetime1">
              <a:rPr lang="en-US" smtClean="0"/>
              <a:pPr>
                <a:defRPr/>
              </a:pPr>
              <a:t>5/28/2024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54792C-00B2-4613-810F-05160B44D793}" type="slidenum">
              <a:rPr lang="en-US" altLang="en-US" smtClean="0"/>
              <a:pPr/>
              <a:t>‹#›</a:t>
            </a:fld>
            <a:endParaRPr lang="en-US" altLang="en-US"/>
          </a:p>
        </p:txBody>
      </p:sp>
    </p:spTree>
    <p:extLst>
      <p:ext uri="{BB962C8B-B14F-4D97-AF65-F5344CB8AC3E}">
        <p14:creationId xmlns:p14="http://schemas.microsoft.com/office/powerpoint/2010/main" val="332453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2AB112-21FA-41F6-B6CF-F05969171185}" type="datetime1">
              <a:rPr lang="en-US" smtClean="0"/>
              <a:pPr>
                <a:defRPr/>
              </a:pPr>
              <a:t>5/28/2024</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55A09F-5BF5-4CD6-AC34-AF85923B570A}" type="slidenum">
              <a:rPr lang="en-US" altLang="en-US" smtClean="0"/>
              <a:pPr/>
              <a:t>‹#›</a:t>
            </a:fld>
            <a:endParaRPr lang="en-US" altLang="en-US"/>
          </a:p>
        </p:txBody>
      </p:sp>
    </p:spTree>
    <p:extLst>
      <p:ext uri="{BB962C8B-B14F-4D97-AF65-F5344CB8AC3E}">
        <p14:creationId xmlns:p14="http://schemas.microsoft.com/office/powerpoint/2010/main" val="26636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45396F0-DDF2-44F1-A20F-6A00405E0494}" type="datetime1">
              <a:rPr lang="en-US" smtClean="0"/>
              <a:pPr>
                <a:defRPr/>
              </a:pPr>
              <a:t>5/28/2024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BFEEB8-7AA2-4B1C-8627-26CD6FB8EC34}" type="slidenum">
              <a:rPr lang="en-US" altLang="en-US" smtClean="0"/>
              <a:pPr/>
              <a:t>‹#›</a:t>
            </a:fld>
            <a:endParaRPr lang="en-US" altLang="en-US"/>
          </a:p>
        </p:txBody>
      </p:sp>
    </p:spTree>
    <p:extLst>
      <p:ext uri="{BB962C8B-B14F-4D97-AF65-F5344CB8AC3E}">
        <p14:creationId xmlns:p14="http://schemas.microsoft.com/office/powerpoint/2010/main" val="328835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8EEBA5-619A-4ECE-BEBF-F52EE123D963}" type="datetime1">
              <a:rPr lang="en-US" smtClean="0"/>
              <a:pPr>
                <a:defRPr/>
              </a:pPr>
              <a:t>5/28/2024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9F32F4-D1B3-4DAD-B694-ADE91FEF35F6}" type="slidenum">
              <a:rPr lang="en-US" altLang="en-US" smtClean="0"/>
              <a:pPr/>
              <a:t>‹#›</a:t>
            </a:fld>
            <a:endParaRPr lang="en-US" altLang="en-US"/>
          </a:p>
        </p:txBody>
      </p:sp>
    </p:spTree>
    <p:extLst>
      <p:ext uri="{BB962C8B-B14F-4D97-AF65-F5344CB8AC3E}">
        <p14:creationId xmlns:p14="http://schemas.microsoft.com/office/powerpoint/2010/main" val="345941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20635D-080E-4C22-BA98-4B5A8EEDEF07}" type="datetime1">
              <a:rPr lang="en-US" smtClean="0"/>
              <a:pPr>
                <a:defRPr/>
              </a:pPr>
              <a:t>5/28/2024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F2B01E-9DA2-411E-8526-6B6321DEE2B9}" type="slidenum">
              <a:rPr lang="en-US" altLang="en-US" smtClean="0"/>
              <a:pPr/>
              <a:t>‹#›</a:t>
            </a:fld>
            <a:endParaRPr lang="en-US" altLang="en-US"/>
          </a:p>
        </p:txBody>
      </p:sp>
    </p:spTree>
    <p:extLst>
      <p:ext uri="{BB962C8B-B14F-4D97-AF65-F5344CB8AC3E}">
        <p14:creationId xmlns:p14="http://schemas.microsoft.com/office/powerpoint/2010/main" val="131125519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hidden="1">
            <a:extLst>
              <a:ext uri="{FF2B5EF4-FFF2-40B4-BE49-F238E27FC236}">
                <a16:creationId xmlns:a16="http://schemas.microsoft.com/office/drawing/2014/main" id="{6C8B64CF-7EE5-0390-1E48-522305FC6F08}"/>
              </a:ext>
            </a:extLst>
          </p:cNvPr>
          <p:cNvSpPr>
            <a:spLocks noGrp="1" noChangeArrowheads="1"/>
          </p:cNvSpPr>
          <p:nvPr>
            <p:ph type="title" idx="4294967295"/>
          </p:nvPr>
        </p:nvSpPr>
        <p:spPr>
          <a:xfrm>
            <a:off x="0" y="365125"/>
            <a:ext cx="10515600" cy="1325563"/>
          </a:xfrm>
        </p:spPr>
        <p:txBody>
          <a:bodyPr/>
          <a:lstStyle/>
          <a:p>
            <a:pPr eaLnBrk="1" hangingPunct="1"/>
            <a:r>
              <a:rPr lang="en-US" altLang="ar-EG"/>
              <a:t>Project analysis slide 2</a:t>
            </a:r>
          </a:p>
        </p:txBody>
      </p:sp>
      <p:grpSp>
        <p:nvGrpSpPr>
          <p:cNvPr id="6147" name="Group 1">
            <a:extLst>
              <a:ext uri="{FF2B5EF4-FFF2-40B4-BE49-F238E27FC236}">
                <a16:creationId xmlns:a16="http://schemas.microsoft.com/office/drawing/2014/main" id="{C32CBD69-2EB7-26CF-8E25-BB995E337549}"/>
              </a:ext>
            </a:extLst>
          </p:cNvPr>
          <p:cNvGrpSpPr>
            <a:grpSpLocks/>
          </p:cNvGrpSpPr>
          <p:nvPr/>
        </p:nvGrpSpPr>
        <p:grpSpPr bwMode="auto">
          <a:xfrm>
            <a:off x="228600" y="4226"/>
            <a:ext cx="11734800" cy="1360934"/>
            <a:chOff x="228601" y="43136"/>
            <a:chExt cx="11734799" cy="969394"/>
          </a:xfrm>
        </p:grpSpPr>
        <p:cxnSp>
          <p:nvCxnSpPr>
            <p:cNvPr id="3" name="Straight Connector 2">
              <a:extLst>
                <a:ext uri="{FF2B5EF4-FFF2-40B4-BE49-F238E27FC236}">
                  <a16:creationId xmlns:a16="http://schemas.microsoft.com/office/drawing/2014/main" id="{43F30DBA-DF53-1F1C-7352-16F759045202}"/>
                </a:ext>
              </a:extLst>
            </p:cNvPr>
            <p:cNvCxnSpPr/>
            <p:nvPr/>
          </p:nvCxnSpPr>
          <p:spPr>
            <a:xfrm flipH="1">
              <a:off x="228601" y="1009357"/>
              <a:ext cx="11734799" cy="3173"/>
            </a:xfrm>
            <a:prstGeom prst="line">
              <a:avLst/>
            </a:prstGeom>
          </p:spPr>
          <p:style>
            <a:lnRef idx="1">
              <a:schemeClr val="accent1"/>
            </a:lnRef>
            <a:fillRef idx="0">
              <a:schemeClr val="accent1"/>
            </a:fillRef>
            <a:effectRef idx="0">
              <a:schemeClr val="accent1"/>
            </a:effectRef>
            <a:fontRef idx="minor">
              <a:schemeClr val="tx1"/>
            </a:fontRef>
          </p:style>
        </p:cxnSp>
        <p:pic>
          <p:nvPicPr>
            <p:cNvPr id="6155" name="Picture 43">
              <a:extLst>
                <a:ext uri="{FF2B5EF4-FFF2-40B4-BE49-F238E27FC236}">
                  <a16:creationId xmlns:a16="http://schemas.microsoft.com/office/drawing/2014/main" id="{04BF79DD-56BC-5093-72FD-03D0F435C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25" y="43136"/>
              <a:ext cx="1437856" cy="86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6" name="Straight Connector 45">
            <a:extLst>
              <a:ext uri="{FF2B5EF4-FFF2-40B4-BE49-F238E27FC236}">
                <a16:creationId xmlns:a16="http://schemas.microsoft.com/office/drawing/2014/main" id="{CDB63644-C886-2710-C964-7D1CBB563C88}"/>
              </a:ext>
            </a:extLst>
          </p:cNvPr>
          <p:cNvCxnSpPr/>
          <p:nvPr/>
        </p:nvCxnSpPr>
        <p:spPr>
          <a:xfrm flipH="1">
            <a:off x="214313" y="6524625"/>
            <a:ext cx="117348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6149" name="Google Shape;46;p15">
            <a:extLst>
              <a:ext uri="{FF2B5EF4-FFF2-40B4-BE49-F238E27FC236}">
                <a16:creationId xmlns:a16="http://schemas.microsoft.com/office/drawing/2014/main" id="{357571C2-6503-4EF0-DDF9-E0936201F0FD}"/>
              </a:ext>
            </a:extLst>
          </p:cNvPr>
          <p:cNvSpPr txBox="1">
            <a:spLocks noChangeArrowheads="1"/>
          </p:cNvSpPr>
          <p:nvPr/>
        </p:nvSpPr>
        <p:spPr bwMode="auto">
          <a:xfrm>
            <a:off x="566289" y="1509666"/>
            <a:ext cx="11113394" cy="163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rtl="1" eaLnBrk="1" hangingPunct="1">
              <a:lnSpc>
                <a:spcPct val="150000"/>
              </a:lnSpc>
              <a:spcBef>
                <a:spcPct val="0"/>
              </a:spcBef>
              <a:buFontTx/>
              <a:buNone/>
            </a:pPr>
            <a:r>
              <a:rPr lang="ar-EG" altLang="ar-EG" sz="3200" b="1" dirty="0">
                <a:solidFill>
                  <a:srgbClr val="0070C0"/>
                </a:solidFill>
                <a:latin typeface="Century Gothic" panose="020B0502020202020204" pitchFamily="34" charset="0"/>
                <a:cs typeface="PT Bold Heading" panose="02010400000000000000" pitchFamily="2" charset="-78"/>
              </a:rPr>
              <a:t>التقدم المحرز في </a:t>
            </a:r>
            <a:r>
              <a:rPr lang="ar-SA" sz="3200" b="1" dirty="0">
                <a:solidFill>
                  <a:srgbClr val="0070C0"/>
                </a:solidFill>
                <a:latin typeface="Century Gothic" panose="020B0502020202020204" pitchFamily="34" charset="0"/>
                <a:cs typeface="PT Bold Heading" panose="02010400000000000000" pitchFamily="2" charset="-78"/>
              </a:rPr>
              <a:t>إطار العمل الاستراتيجي لتحسين </a:t>
            </a:r>
            <a:r>
              <a:rPr lang="ar-SA" sz="3200" b="1" dirty="0" smtClean="0">
                <a:solidFill>
                  <a:srgbClr val="0070C0"/>
                </a:solidFill>
                <a:latin typeface="Century Gothic" panose="020B0502020202020204" pitchFamily="34" charset="0"/>
                <a:cs typeface="PT Bold Heading" panose="02010400000000000000" pitchFamily="2" charset="-78"/>
              </a:rPr>
              <a:t>نظ</a:t>
            </a:r>
            <a:r>
              <a:rPr lang="ar-EG" sz="3200" b="1" dirty="0" smtClean="0">
                <a:solidFill>
                  <a:srgbClr val="0070C0"/>
                </a:solidFill>
                <a:latin typeface="Century Gothic" panose="020B0502020202020204" pitchFamily="34" charset="0"/>
                <a:cs typeface="PT Bold Heading" panose="02010400000000000000" pitchFamily="2" charset="-78"/>
              </a:rPr>
              <a:t>ام</a:t>
            </a:r>
            <a:r>
              <a:rPr lang="ar-SA" sz="3200" b="1" dirty="0" smtClean="0">
                <a:solidFill>
                  <a:srgbClr val="0070C0"/>
                </a:solidFill>
                <a:latin typeface="Century Gothic" panose="020B0502020202020204" pitchFamily="34" charset="0"/>
                <a:cs typeface="PT Bold Heading" panose="02010400000000000000" pitchFamily="2" charset="-78"/>
              </a:rPr>
              <a:t> </a:t>
            </a:r>
            <a:r>
              <a:rPr lang="ar-SA" sz="3200" b="1" dirty="0">
                <a:solidFill>
                  <a:srgbClr val="0070C0"/>
                </a:solidFill>
                <a:latin typeface="Century Gothic" panose="020B0502020202020204" pitchFamily="34" charset="0"/>
                <a:cs typeface="PT Bold Heading" panose="02010400000000000000" pitchFamily="2" charset="-78"/>
              </a:rPr>
              <a:t>تسجيل الاحوال المدنية </a:t>
            </a:r>
            <a:r>
              <a:rPr lang="ar-EG" sz="3200" b="1" dirty="0" smtClean="0">
                <a:solidFill>
                  <a:srgbClr val="0070C0"/>
                </a:solidFill>
                <a:latin typeface="Century Gothic" panose="020B0502020202020204" pitchFamily="34" charset="0"/>
                <a:cs typeface="PT Bold Heading" panose="02010400000000000000" pitchFamily="2" charset="-78"/>
              </a:rPr>
              <a:t>و</a:t>
            </a:r>
            <a:r>
              <a:rPr lang="ar-SA" sz="3200" b="1" dirty="0" smtClean="0">
                <a:solidFill>
                  <a:srgbClr val="0070C0"/>
                </a:solidFill>
                <a:latin typeface="Century Gothic" panose="020B0502020202020204" pitchFamily="34" charset="0"/>
                <a:cs typeface="PT Bold Heading" panose="02010400000000000000" pitchFamily="2" charset="-78"/>
              </a:rPr>
              <a:t>الإحصاءات </a:t>
            </a:r>
            <a:r>
              <a:rPr lang="ar-SA" sz="3200" b="1" dirty="0">
                <a:solidFill>
                  <a:srgbClr val="0070C0"/>
                </a:solidFill>
                <a:latin typeface="Century Gothic" panose="020B0502020202020204" pitchFamily="34" charset="0"/>
                <a:cs typeface="PT Bold Heading" panose="02010400000000000000" pitchFamily="2" charset="-78"/>
              </a:rPr>
              <a:t>الحيوية في </a:t>
            </a:r>
            <a:r>
              <a:rPr lang="ar-EG" sz="3200" b="1" dirty="0" smtClean="0">
                <a:solidFill>
                  <a:srgbClr val="0070C0"/>
                </a:solidFill>
                <a:latin typeface="Century Gothic" panose="020B0502020202020204" pitchFamily="34" charset="0"/>
                <a:cs typeface="PT Bold Heading" panose="02010400000000000000" pitchFamily="2" charset="-78"/>
              </a:rPr>
              <a:t>مصرا</a:t>
            </a:r>
            <a:r>
              <a:rPr lang="ar-SA" sz="3200" b="1" dirty="0" smtClean="0">
                <a:solidFill>
                  <a:srgbClr val="0070C0"/>
                </a:solidFill>
                <a:latin typeface="Century Gothic" panose="020B0502020202020204" pitchFamily="34" charset="0"/>
                <a:cs typeface="PT Bold Heading" panose="02010400000000000000" pitchFamily="2" charset="-78"/>
              </a:rPr>
              <a:t>لفترة</a:t>
            </a:r>
            <a:r>
              <a:rPr lang="ar-EG" sz="3200" b="1" dirty="0" smtClean="0">
                <a:solidFill>
                  <a:srgbClr val="0070C0"/>
                </a:solidFill>
                <a:latin typeface="Times New Roman" panose="02020603050405020304" pitchFamily="18" charset="0"/>
                <a:cs typeface="Times New Roman" panose="02020603050405020304" pitchFamily="18" charset="0"/>
              </a:rPr>
              <a:t> (</a:t>
            </a:r>
            <a:r>
              <a:rPr lang="ar-SA" sz="3200" b="1" dirty="0" smtClean="0">
                <a:solidFill>
                  <a:srgbClr val="0070C0"/>
                </a:solidFill>
                <a:latin typeface="Times New Roman" panose="02020603050405020304" pitchFamily="18" charset="0"/>
                <a:cs typeface="Times New Roman" panose="02020603050405020304" pitchFamily="18" charset="0"/>
              </a:rPr>
              <a:t>2021-2025</a:t>
            </a:r>
            <a:r>
              <a:rPr lang="ar-EG" sz="3200" b="1" dirty="0" smtClean="0">
                <a:solidFill>
                  <a:srgbClr val="0070C0"/>
                </a:solidFill>
                <a:latin typeface="Times New Roman" panose="02020603050405020304" pitchFamily="18" charset="0"/>
                <a:cs typeface="Times New Roman" panose="02020603050405020304" pitchFamily="18" charset="0"/>
              </a:rPr>
              <a:t>)</a:t>
            </a:r>
            <a:endParaRPr lang="ar-EG" altLang="ar-EG" sz="3200" b="1" dirty="0">
              <a:solidFill>
                <a:srgbClr val="0070C0"/>
              </a:solidFill>
              <a:latin typeface="Times New Roman" panose="02020603050405020304" pitchFamily="18" charset="0"/>
              <a:cs typeface="Times New Roman" panose="02020603050405020304" pitchFamily="18" charset="0"/>
            </a:endParaRPr>
          </a:p>
          <a:p>
            <a:pPr algn="ctr" rtl="1" eaLnBrk="1" hangingPunct="1">
              <a:lnSpc>
                <a:spcPct val="150000"/>
              </a:lnSpc>
              <a:spcBef>
                <a:spcPct val="0"/>
              </a:spcBef>
              <a:buFontTx/>
              <a:buNone/>
            </a:pPr>
            <a:endParaRPr lang="ar-EG" altLang="ar-EG" sz="3200" b="1" dirty="0">
              <a:solidFill>
                <a:srgbClr val="0070C0"/>
              </a:solidFill>
              <a:latin typeface="Century Gothic" panose="020B0502020202020204" pitchFamily="34" charset="0"/>
              <a:cs typeface="PT Bold Heading" panose="02010400000000000000" pitchFamily="2" charset="-78"/>
            </a:endParaRPr>
          </a:p>
        </p:txBody>
      </p:sp>
      <p:sp>
        <p:nvSpPr>
          <p:cNvPr id="6150" name="Content Placeholder 7">
            <a:extLst>
              <a:ext uri="{FF2B5EF4-FFF2-40B4-BE49-F238E27FC236}">
                <a16:creationId xmlns:a16="http://schemas.microsoft.com/office/drawing/2014/main" id="{82E91BA9-2C9A-8D77-B8E5-D5B7B8AF92D1}"/>
              </a:ext>
            </a:extLst>
          </p:cNvPr>
          <p:cNvSpPr txBox="1">
            <a:spLocks noChangeArrowheads="1"/>
          </p:cNvSpPr>
          <p:nvPr/>
        </p:nvSpPr>
        <p:spPr bwMode="auto">
          <a:xfrm>
            <a:off x="272724" y="5816600"/>
            <a:ext cx="11638289" cy="5603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rtl="1" eaLnBrk="1" hangingPunct="1">
              <a:lnSpc>
                <a:spcPct val="100000"/>
              </a:lnSpc>
              <a:spcBef>
                <a:spcPct val="0"/>
              </a:spcBef>
              <a:buClr>
                <a:srgbClr val="000000"/>
              </a:buClr>
              <a:buNone/>
            </a:pPr>
            <a:r>
              <a:rPr lang="ar-EG" sz="3200" dirty="0">
                <a:solidFill>
                  <a:schemeClr val="bg1"/>
                </a:solidFill>
                <a:cs typeface="PT Bold Heading" panose="00000400000000000000" pitchFamily="2" charset="-78"/>
              </a:rPr>
              <a:t>مايو </a:t>
            </a:r>
            <a:r>
              <a:rPr lang="ar-EG" sz="3200" b="1" dirty="0" smtClean="0">
                <a:solidFill>
                  <a:schemeClr val="bg1"/>
                </a:solidFill>
                <a:cs typeface="PT Bold Heading" panose="00000400000000000000" pitchFamily="2" charset="-78"/>
              </a:rPr>
              <a:t>2024</a:t>
            </a:r>
            <a:endParaRPr lang="ar-EG" altLang="ar-EG" sz="2400" b="1" dirty="0">
              <a:solidFill>
                <a:schemeClr val="bg1"/>
              </a:solidFill>
              <a:latin typeface="Arial" panose="020B0604020202020204" pitchFamily="34" charset="0"/>
              <a:ea typeface="Arial" panose="020B0604020202020204" pitchFamily="34" charset="0"/>
              <a:cs typeface="PT Bold Heading" panose="02010400000000000000" pitchFamily="2" charset="-78"/>
              <a:sym typeface="Arial" panose="020B0604020202020204" pitchFamily="34" charset="0"/>
            </a:endParaRPr>
          </a:p>
        </p:txBody>
      </p:sp>
      <p:sp>
        <p:nvSpPr>
          <p:cNvPr id="50" name="Text Placeholder 4">
            <a:extLst>
              <a:ext uri="{FF2B5EF4-FFF2-40B4-BE49-F238E27FC236}">
                <a16:creationId xmlns:a16="http://schemas.microsoft.com/office/drawing/2014/main" id="{C95BCB04-F492-F42B-169B-A8842B406681}"/>
              </a:ext>
            </a:extLst>
          </p:cNvPr>
          <p:cNvSpPr txBox="1">
            <a:spLocks/>
          </p:cNvSpPr>
          <p:nvPr/>
        </p:nvSpPr>
        <p:spPr>
          <a:xfrm>
            <a:off x="214313" y="5816600"/>
            <a:ext cx="2600325" cy="560387"/>
          </a:xfrm>
          <a:prstGeom prst="rect">
            <a:avLst/>
          </a:prstGeom>
          <a:solidFill>
            <a:srgbClr val="C00000"/>
          </a:solidFill>
          <a:ln>
            <a:noFill/>
          </a:ln>
        </p:spPr>
        <p:txBody>
          <a:bodyPr spcFirstLastPara="1" lIns="91425" tIns="91425" rIns="91425" bIns="91425">
            <a:normAutofit fontScale="925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800"/>
              <a:buFont typeface="Roboto"/>
              <a:buNone/>
              <a:defRPr sz="16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9pPr>
          </a:lstStyle>
          <a:p>
            <a:pPr algn="ctr" eaLnBrk="1" fontAlgn="auto" hangingPunct="1">
              <a:defRPr/>
            </a:pPr>
            <a:endParaRPr lang="en-US" sz="3000" dirty="0">
              <a:solidFill>
                <a:schemeClr val="bg1"/>
              </a:solidFill>
              <a:cs typeface="PT Bold Heading" panose="00000400000000000000" pitchFamily="2" charset="-78"/>
            </a:endParaRPr>
          </a:p>
        </p:txBody>
      </p:sp>
      <p:cxnSp>
        <p:nvCxnSpPr>
          <p:cNvPr id="53" name="Straight Connector 52">
            <a:extLst>
              <a:ext uri="{FF2B5EF4-FFF2-40B4-BE49-F238E27FC236}">
                <a16:creationId xmlns:a16="http://schemas.microsoft.com/office/drawing/2014/main" id="{1F25BCC8-5EAD-AB8A-3764-4EFAE87542C4}"/>
              </a:ext>
            </a:extLst>
          </p:cNvPr>
          <p:cNvCxnSpPr/>
          <p:nvPr/>
        </p:nvCxnSpPr>
        <p:spPr>
          <a:xfrm flipH="1">
            <a:off x="222250" y="5729288"/>
            <a:ext cx="11734800" cy="3175"/>
          </a:xfrm>
          <a:prstGeom prst="line">
            <a:avLst/>
          </a:prstGeom>
        </p:spPr>
        <p:style>
          <a:lnRef idx="1">
            <a:schemeClr val="accent1"/>
          </a:lnRef>
          <a:fillRef idx="0">
            <a:schemeClr val="accent1"/>
          </a:fillRef>
          <a:effectRef idx="0">
            <a:schemeClr val="accent1"/>
          </a:effectRef>
          <a:fontRef idx="minor">
            <a:schemeClr val="tx1"/>
          </a:fontRef>
        </p:style>
      </p:cxnSp>
      <p:pic>
        <p:nvPicPr>
          <p:cNvPr id="6153" name="Picture 1">
            <a:extLst>
              <a:ext uri="{FF2B5EF4-FFF2-40B4-BE49-F238E27FC236}">
                <a16:creationId xmlns:a16="http://schemas.microsoft.com/office/drawing/2014/main" id="{66AEFF93-79B6-8598-84A3-C8BC4757C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0" t="36926" b="26118"/>
          <a:stretch>
            <a:fillRect/>
          </a:stretch>
        </p:blipFill>
        <p:spPr bwMode="auto">
          <a:xfrm>
            <a:off x="26987" y="3856641"/>
            <a:ext cx="121920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BEE90558-C5C9-47B4-9F64-44D18C297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9307" y="133350"/>
            <a:ext cx="2161706" cy="11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EgFlag"/>
          <p:cNvPicPr>
            <a:picLocks noChangeAspect="1" noChangeArrowheads="1" noCrop="1"/>
          </p:cNvPicPr>
          <p:nvPr/>
        </p:nvPicPr>
        <p:blipFill>
          <a:blip r:embed="rId6" cstate="print"/>
          <a:srcRect/>
          <a:stretch>
            <a:fillRect/>
          </a:stretch>
        </p:blipFill>
        <p:spPr bwMode="auto">
          <a:xfrm>
            <a:off x="5254685" y="179942"/>
            <a:ext cx="1736603" cy="10096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3C67E24E-8E76-4DA5-2477-56BCB103B05C}"/>
              </a:ext>
            </a:extLst>
          </p:cNvPr>
          <p:cNvSpPr/>
          <p:nvPr/>
        </p:nvSpPr>
        <p:spPr>
          <a:xfrm>
            <a:off x="928850" y="3679572"/>
            <a:ext cx="3767137" cy="379412"/>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pic>
        <p:nvPicPr>
          <p:cNvPr id="2" name="Picture 1">
            <a:extLst>
              <a:ext uri="{FF2B5EF4-FFF2-40B4-BE49-F238E27FC236}">
                <a16:creationId xmlns:a16="http://schemas.microsoft.com/office/drawing/2014/main" id="{14A2369B-DD52-4C2F-D88F-C15EBBABC323}"/>
              </a:ext>
            </a:extLst>
          </p:cNvPr>
          <p:cNvPicPr>
            <a:picLocks noChangeAspect="1"/>
          </p:cNvPicPr>
          <p:nvPr/>
        </p:nvPicPr>
        <p:blipFill rotWithShape="1">
          <a:blip r:embed="rId2" cstate="print"/>
          <a:srcRect t="6254" r="1768" b="35365"/>
          <a:stretch/>
        </p:blipFill>
        <p:spPr>
          <a:xfrm rot="21188097">
            <a:off x="2277410" y="1402558"/>
            <a:ext cx="1794522" cy="21035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id="{63DFE2B7-6851-EBB5-7E1B-8634E4A7DDBB}"/>
              </a:ext>
            </a:extLst>
          </p:cNvPr>
          <p:cNvPicPr>
            <a:picLocks noChangeAspect="1"/>
          </p:cNvPicPr>
          <p:nvPr/>
        </p:nvPicPr>
        <p:blipFill rotWithShape="1">
          <a:blip r:embed="rId3" cstate="print"/>
          <a:srcRect l="10142" t="5035" r="3447" b="16075"/>
          <a:stretch/>
        </p:blipFill>
        <p:spPr>
          <a:xfrm rot="20828856">
            <a:off x="362249" y="1882387"/>
            <a:ext cx="1580703" cy="2112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366" name="Rectangle 3">
            <a:extLst>
              <a:ext uri="{FF2B5EF4-FFF2-40B4-BE49-F238E27FC236}">
                <a16:creationId xmlns:a16="http://schemas.microsoft.com/office/drawing/2014/main" id="{1BCF839E-FEA2-9A8D-8DB7-3C72BBA00C85}"/>
              </a:ext>
            </a:extLst>
          </p:cNvPr>
          <p:cNvSpPr>
            <a:spLocks noChangeArrowheads="1"/>
          </p:cNvSpPr>
          <p:nvPr/>
        </p:nvSpPr>
        <p:spPr bwMode="auto">
          <a:xfrm>
            <a:off x="2117492" y="187112"/>
            <a:ext cx="83522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50000"/>
              </a:lnSpc>
              <a:spcBef>
                <a:spcPct val="0"/>
              </a:spcBef>
              <a:buClr>
                <a:srgbClr val="C00000"/>
              </a:buClr>
              <a:buFontTx/>
              <a:buNone/>
            </a:pPr>
            <a:r>
              <a:rPr lang="ar-EG" altLang="ar-EG" sz="3600" b="1" dirty="0" smtClean="0">
                <a:solidFill>
                  <a:srgbClr val="0070C0"/>
                </a:solidFill>
                <a:latin typeface="Times New Roman" panose="02020603050405020304" pitchFamily="18" charset="0"/>
                <a:cs typeface="Times New Roman" panose="02020603050405020304" pitchFamily="18" charset="0"/>
              </a:rPr>
              <a:t>المزايا التي تتحقق من ميكنة تسجيل المواليد والوفيات </a:t>
            </a:r>
            <a:endParaRPr lang="ar-EG" altLang="ar-EG" sz="3600" b="1" dirty="0">
              <a:solidFill>
                <a:srgbClr val="0070C0"/>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C5CE2EC-6A1F-231C-98E1-58478B6C8235}"/>
              </a:ext>
            </a:extLst>
          </p:cNvPr>
          <p:cNvSpPr/>
          <p:nvPr/>
        </p:nvSpPr>
        <p:spPr>
          <a:xfrm>
            <a:off x="7795647" y="3692042"/>
            <a:ext cx="4215539" cy="2313467"/>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rtl="1" eaLnBrk="1" hangingPunct="1"/>
            <a:r>
              <a:rPr lang="ar-EG" sz="2800" b="1" dirty="0">
                <a:solidFill>
                  <a:srgbClr val="C00000"/>
                </a:solidFill>
                <a:latin typeface="Times New Roman" panose="02020603050405020304" pitchFamily="18" charset="0"/>
                <a:cs typeface="Times New Roman" panose="02020603050405020304" pitchFamily="18" charset="0"/>
              </a:rPr>
              <a:t> </a:t>
            </a:r>
            <a:endParaRPr lang="ar-EG" sz="2800" b="1" dirty="0" smtClean="0">
              <a:solidFill>
                <a:srgbClr val="C00000"/>
              </a:solidFill>
              <a:latin typeface="Times New Roman" panose="02020603050405020304" pitchFamily="18" charset="0"/>
              <a:cs typeface="Times New Roman" panose="02020603050405020304" pitchFamily="18" charset="0"/>
            </a:endParaRPr>
          </a:p>
          <a:p>
            <a:pPr algn="ctr" rtl="1" eaLnBrk="1" hangingPunct="1"/>
            <a:endParaRPr lang="ar-EG" sz="2800" b="1" dirty="0">
              <a:solidFill>
                <a:srgbClr val="C00000"/>
              </a:solidFill>
              <a:latin typeface="Times New Roman" panose="02020603050405020304" pitchFamily="18" charset="0"/>
              <a:cs typeface="Times New Roman" panose="02020603050405020304" pitchFamily="18" charset="0"/>
            </a:endParaRPr>
          </a:p>
          <a:p>
            <a:pPr algn="ctr" rtl="1" eaLnBrk="1" hangingPunct="1"/>
            <a:r>
              <a:rPr lang="ar-EG" sz="2800" b="1" dirty="0" smtClean="0">
                <a:solidFill>
                  <a:srgbClr val="C00000"/>
                </a:solidFill>
                <a:latin typeface="Times New Roman" panose="02020603050405020304" pitchFamily="18" charset="0"/>
                <a:cs typeface="Times New Roman" panose="02020603050405020304" pitchFamily="18" charset="0"/>
              </a:rPr>
              <a:t>القضاء على </a:t>
            </a:r>
            <a:r>
              <a:rPr lang="ar-EG" sz="2800" b="1" dirty="0">
                <a:solidFill>
                  <a:srgbClr val="C00000"/>
                </a:solidFill>
                <a:latin typeface="Times New Roman" panose="02020603050405020304" pitchFamily="18" charset="0"/>
                <a:cs typeface="Times New Roman" panose="02020603050405020304" pitchFamily="18" charset="0"/>
              </a:rPr>
              <a:t>أخطاء </a:t>
            </a:r>
            <a:r>
              <a:rPr lang="ar-EG" sz="2800" b="1" dirty="0" smtClean="0">
                <a:solidFill>
                  <a:srgbClr val="C00000"/>
                </a:solidFill>
                <a:latin typeface="Times New Roman" panose="02020603050405020304" pitchFamily="18" charset="0"/>
                <a:cs typeface="Times New Roman" panose="02020603050405020304" pitchFamily="18" charset="0"/>
              </a:rPr>
              <a:t>التسجيل ب</a:t>
            </a:r>
            <a:r>
              <a:rPr lang="ar-EG" altLang="ar-EG" sz="2800" b="1" dirty="0" smtClean="0">
                <a:solidFill>
                  <a:srgbClr val="C00000"/>
                </a:solidFill>
                <a:latin typeface="Times New Roman" panose="02020603050405020304" pitchFamily="18" charset="0"/>
                <a:cs typeface="Times New Roman" panose="02020603050405020304" pitchFamily="18" charset="0"/>
              </a:rPr>
              <a:t>استكمال </a:t>
            </a:r>
            <a:r>
              <a:rPr lang="ar-EG" altLang="ar-EG" sz="2800" b="1" dirty="0">
                <a:solidFill>
                  <a:srgbClr val="C00000"/>
                </a:solidFill>
                <a:latin typeface="Times New Roman" panose="02020603050405020304" pitchFamily="18" charset="0"/>
                <a:cs typeface="Times New Roman" panose="02020603050405020304" pitchFamily="18" charset="0"/>
              </a:rPr>
              <a:t>جميع البيانات </a:t>
            </a:r>
            <a:r>
              <a:rPr lang="ar-EG" altLang="ar-EG" sz="2800" b="1" dirty="0" smtClean="0">
                <a:solidFill>
                  <a:srgbClr val="C00000"/>
                </a:solidFill>
                <a:latin typeface="Times New Roman" panose="02020603050405020304" pitchFamily="18" charset="0"/>
                <a:cs typeface="Times New Roman" panose="02020603050405020304" pitchFamily="18" charset="0"/>
              </a:rPr>
              <a:t>الخاصة بتبليغ </a:t>
            </a:r>
            <a:r>
              <a:rPr lang="ar-EG" altLang="ar-EG" sz="2800" b="1" dirty="0">
                <a:solidFill>
                  <a:srgbClr val="C00000"/>
                </a:solidFill>
                <a:latin typeface="Times New Roman" panose="02020603050405020304" pitchFamily="18" charset="0"/>
                <a:cs typeface="Times New Roman" panose="02020603050405020304" pitchFamily="18" charset="0"/>
              </a:rPr>
              <a:t>المواليد والوفيات </a:t>
            </a:r>
          </a:p>
          <a:p>
            <a:pPr indent="738572" algn="ctr" eaLnBrk="1" fontAlgn="auto" hangingPunct="1">
              <a:lnSpc>
                <a:spcPct val="200000"/>
              </a:lnSpc>
              <a:spcBef>
                <a:spcPts val="0"/>
              </a:spcBef>
              <a:spcAft>
                <a:spcPts val="0"/>
              </a:spcAft>
              <a:buClr>
                <a:srgbClr val="C00000"/>
              </a:buClr>
              <a:defRPr/>
            </a:pPr>
            <a:endParaRPr lang="ar-EG" sz="2800" b="1" dirty="0">
              <a:solidFill>
                <a:srgbClr val="C0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E5C62CAF-E10A-88CE-B551-10B7832917A2}"/>
              </a:ext>
            </a:extLst>
          </p:cNvPr>
          <p:cNvSpPr/>
          <p:nvPr/>
        </p:nvSpPr>
        <p:spPr>
          <a:xfrm>
            <a:off x="4834709" y="2265781"/>
            <a:ext cx="3283998" cy="1413791"/>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r>
              <a:rPr lang="ar-EG" sz="2800" b="1" dirty="0">
                <a:solidFill>
                  <a:srgbClr val="C00000"/>
                </a:solidFill>
                <a:latin typeface="Times New Roman" panose="02020603050405020304" pitchFamily="18" charset="0"/>
                <a:cs typeface="Times New Roman" panose="02020603050405020304" pitchFamily="18" charset="0"/>
              </a:rPr>
              <a:t>اختصار الاجراءات</a:t>
            </a:r>
            <a:endParaRPr lang="ar-EG" sz="2800" dirty="0"/>
          </a:p>
        </p:txBody>
      </p:sp>
      <p:sp>
        <p:nvSpPr>
          <p:cNvPr id="8" name="Oval 7">
            <a:extLst>
              <a:ext uri="{FF2B5EF4-FFF2-40B4-BE49-F238E27FC236}">
                <a16:creationId xmlns:a16="http://schemas.microsoft.com/office/drawing/2014/main" id="{E759CD03-EFEE-6C74-D056-B1577EB46B0D}"/>
              </a:ext>
            </a:extLst>
          </p:cNvPr>
          <p:cNvSpPr/>
          <p:nvPr/>
        </p:nvSpPr>
        <p:spPr>
          <a:xfrm>
            <a:off x="8509801" y="1302848"/>
            <a:ext cx="3238324" cy="133254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r>
              <a:rPr lang="ar-EG" sz="2800" b="1" dirty="0">
                <a:solidFill>
                  <a:srgbClr val="C00000"/>
                </a:solidFill>
                <a:latin typeface="Times New Roman" panose="02020603050405020304" pitchFamily="18" charset="0"/>
                <a:cs typeface="Times New Roman" panose="02020603050405020304" pitchFamily="18" charset="0"/>
              </a:rPr>
              <a:t>اختصار </a:t>
            </a:r>
            <a:r>
              <a:rPr lang="ar-EG" sz="2800" b="1" dirty="0" smtClean="0">
                <a:solidFill>
                  <a:srgbClr val="C00000"/>
                </a:solidFill>
                <a:latin typeface="Times New Roman" panose="02020603050405020304" pitchFamily="18" charset="0"/>
                <a:cs typeface="Times New Roman" panose="02020603050405020304" pitchFamily="18" charset="0"/>
              </a:rPr>
              <a:t>المدة الزمنية</a:t>
            </a:r>
            <a:endParaRPr lang="ar-EG" sz="2800" dirty="0"/>
          </a:p>
        </p:txBody>
      </p:sp>
      <p:sp>
        <p:nvSpPr>
          <p:cNvPr id="13" name="Oval 12">
            <a:extLst>
              <a:ext uri="{FF2B5EF4-FFF2-40B4-BE49-F238E27FC236}">
                <a16:creationId xmlns:a16="http://schemas.microsoft.com/office/drawing/2014/main" id="{E759CD03-EFEE-6C74-D056-B1577EB46B0D}"/>
              </a:ext>
            </a:extLst>
          </p:cNvPr>
          <p:cNvSpPr/>
          <p:nvPr/>
        </p:nvSpPr>
        <p:spPr>
          <a:xfrm>
            <a:off x="973761" y="4262112"/>
            <a:ext cx="4599224" cy="20752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defRPr/>
            </a:pPr>
            <a:r>
              <a:rPr lang="ar-EG" altLang="ar-EG" sz="2800" b="1" dirty="0" smtClean="0">
                <a:solidFill>
                  <a:srgbClr val="C00000"/>
                </a:solidFill>
                <a:latin typeface="Times New Roman" panose="02020603050405020304" pitchFamily="18" charset="0"/>
                <a:cs typeface="Times New Roman" panose="02020603050405020304" pitchFamily="18" charset="0"/>
              </a:rPr>
              <a:t>تحسين جودة بيانات اسباب </a:t>
            </a:r>
            <a:r>
              <a:rPr lang="ar-EG" altLang="ar-EG" sz="2800" b="1" dirty="0">
                <a:solidFill>
                  <a:srgbClr val="C00000"/>
                </a:solidFill>
                <a:latin typeface="Times New Roman" panose="02020603050405020304" pitchFamily="18" charset="0"/>
                <a:cs typeface="Times New Roman" panose="02020603050405020304" pitchFamily="18" charset="0"/>
              </a:rPr>
              <a:t>الوفاة طبقاً للتصنيف الدولى للأمراض </a:t>
            </a:r>
            <a:r>
              <a:rPr lang="en-US" altLang="ar-EG" sz="2800" b="1" dirty="0">
                <a:solidFill>
                  <a:srgbClr val="C00000"/>
                </a:solidFill>
                <a:latin typeface="Times New Roman" panose="02020603050405020304" pitchFamily="18" charset="0"/>
                <a:cs typeface="Times New Roman" panose="02020603050405020304" pitchFamily="18" charset="0"/>
              </a:rPr>
              <a:t>ICD10</a:t>
            </a:r>
            <a:endParaRPr lang="ar-EG"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1"/>
          <p:cNvSpPr txBox="1">
            <a:spLocks noChangeArrowheads="1"/>
          </p:cNvSpPr>
          <p:nvPr/>
        </p:nvSpPr>
        <p:spPr bwMode="auto">
          <a:xfrm>
            <a:off x="944563" y="-65088"/>
            <a:ext cx="10412412" cy="102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50000"/>
              </a:lnSpc>
              <a:spcBef>
                <a:spcPct val="0"/>
              </a:spcBef>
              <a:buFontTx/>
              <a:buNone/>
            </a:pPr>
            <a:r>
              <a:rPr lang="ar-EG" altLang="ar-EG" sz="4400" b="1">
                <a:solidFill>
                  <a:srgbClr val="002060"/>
                </a:solidFill>
                <a:latin typeface="Century Gothic" panose="020B0502020202020204" pitchFamily="34" charset="0"/>
                <a:cs typeface="PT Bold Heading" panose="02010400000000000000" pitchFamily="2" charset="0"/>
              </a:rPr>
              <a:t>الجهات الحكومية المستفيدة </a:t>
            </a:r>
          </a:p>
        </p:txBody>
      </p:sp>
      <p:sp>
        <p:nvSpPr>
          <p:cNvPr id="2" name="Rectangle: Rounded Corners 1"/>
          <p:cNvSpPr/>
          <p:nvPr/>
        </p:nvSpPr>
        <p:spPr>
          <a:xfrm>
            <a:off x="822325" y="1800225"/>
            <a:ext cx="2917825" cy="3944938"/>
          </a:xfrm>
          <a:prstGeom prst="roundRect">
            <a:avLst>
              <a:gd name="adj" fmla="val 10059"/>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3" name="Rectangle: Rounded Corners 2"/>
          <p:cNvSpPr/>
          <p:nvPr/>
        </p:nvSpPr>
        <p:spPr>
          <a:xfrm>
            <a:off x="4170363" y="1790700"/>
            <a:ext cx="3071812" cy="3944938"/>
          </a:xfrm>
          <a:prstGeom prst="roundRect">
            <a:avLst>
              <a:gd name="adj" fmla="val 10059"/>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4" name="Rectangle: Rounded Corners 3"/>
          <p:cNvSpPr/>
          <p:nvPr/>
        </p:nvSpPr>
        <p:spPr>
          <a:xfrm>
            <a:off x="8074025" y="1790700"/>
            <a:ext cx="3027363" cy="3944938"/>
          </a:xfrm>
          <a:prstGeom prst="roundRect">
            <a:avLst>
              <a:gd name="adj" fmla="val 10059"/>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Rectangle 4"/>
          <p:cNvSpPr/>
          <p:nvPr/>
        </p:nvSpPr>
        <p:spPr>
          <a:xfrm>
            <a:off x="862013" y="2684463"/>
            <a:ext cx="2878137" cy="268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6391" name="TextBox 5"/>
          <p:cNvSpPr txBox="1">
            <a:spLocks noChangeArrowheads="1"/>
          </p:cNvSpPr>
          <p:nvPr/>
        </p:nvSpPr>
        <p:spPr bwMode="auto">
          <a:xfrm>
            <a:off x="5211763" y="2801938"/>
            <a:ext cx="1771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ar-EG" sz="2500">
                <a:solidFill>
                  <a:srgbClr val="FFFFFF"/>
                </a:solidFill>
                <a:latin typeface="Noto Sans" pitchFamily="34" charset="0"/>
                <a:cs typeface="Noto Sans" pitchFamily="34" charset="0"/>
              </a:rPr>
              <a:t>SERVICES</a:t>
            </a:r>
          </a:p>
        </p:txBody>
      </p:sp>
      <p:sp>
        <p:nvSpPr>
          <p:cNvPr id="16392" name="TextBox 6"/>
          <p:cNvSpPr txBox="1">
            <a:spLocks noChangeArrowheads="1"/>
          </p:cNvSpPr>
          <p:nvPr/>
        </p:nvSpPr>
        <p:spPr bwMode="auto">
          <a:xfrm>
            <a:off x="1087438" y="1985963"/>
            <a:ext cx="22891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2500" b="1">
                <a:solidFill>
                  <a:srgbClr val="282F39"/>
                </a:solidFill>
                <a:latin typeface="Noto Sans" pitchFamily="34" charset="0"/>
                <a:cs typeface="PT Bold Heading" panose="02010400000000000000" pitchFamily="2" charset="0"/>
              </a:rPr>
              <a:t>وزارة</a:t>
            </a:r>
            <a:r>
              <a:rPr lang="ar-EG" altLang="ar-EG" sz="2500" b="1">
                <a:solidFill>
                  <a:srgbClr val="282F39"/>
                </a:solidFill>
                <a:latin typeface="Noto Sans" pitchFamily="34" charset="0"/>
                <a:cs typeface="Noto Sans" pitchFamily="34" charset="0"/>
              </a:rPr>
              <a:t> </a:t>
            </a:r>
            <a:r>
              <a:rPr lang="ar-EG" altLang="ar-EG" sz="2500" b="1">
                <a:solidFill>
                  <a:srgbClr val="282F39"/>
                </a:solidFill>
                <a:latin typeface="Noto Sans" pitchFamily="34" charset="0"/>
                <a:cs typeface="PT Bold Heading" panose="02010400000000000000" pitchFamily="2" charset="0"/>
              </a:rPr>
              <a:t>التخطيط</a:t>
            </a:r>
            <a:r>
              <a:rPr lang="en-US" altLang="ar-EG" sz="2500" b="1">
                <a:solidFill>
                  <a:srgbClr val="282F39"/>
                </a:solidFill>
                <a:latin typeface="Noto Sans" pitchFamily="34" charset="0"/>
                <a:cs typeface="Noto Sans" pitchFamily="34" charset="0"/>
              </a:rPr>
              <a:t> </a:t>
            </a:r>
            <a:endParaRPr lang="en-GB" altLang="ar-EG" sz="2500" b="1">
              <a:solidFill>
                <a:srgbClr val="282F39"/>
              </a:solidFill>
              <a:latin typeface="Noto Sans" pitchFamily="34" charset="0"/>
              <a:cs typeface="Noto Sans" pitchFamily="34" charset="0"/>
            </a:endParaRPr>
          </a:p>
        </p:txBody>
      </p:sp>
      <p:sp>
        <p:nvSpPr>
          <p:cNvPr id="16393" name="TextBox 7"/>
          <p:cNvSpPr txBox="1">
            <a:spLocks noChangeArrowheads="1"/>
          </p:cNvSpPr>
          <p:nvPr/>
        </p:nvSpPr>
        <p:spPr bwMode="auto">
          <a:xfrm>
            <a:off x="4484688" y="2022475"/>
            <a:ext cx="22891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2500" b="1">
                <a:solidFill>
                  <a:srgbClr val="282F39"/>
                </a:solidFill>
                <a:latin typeface="Noto Sans" pitchFamily="34" charset="0"/>
                <a:cs typeface="PT Bold Heading" panose="02010400000000000000" pitchFamily="2" charset="0"/>
              </a:rPr>
              <a:t>وزارة</a:t>
            </a:r>
            <a:r>
              <a:rPr lang="ar-EG" altLang="ar-EG" sz="2500" b="1">
                <a:solidFill>
                  <a:srgbClr val="282F39"/>
                </a:solidFill>
                <a:latin typeface="Noto Sans" pitchFamily="34" charset="0"/>
                <a:cs typeface="Noto Sans" pitchFamily="34" charset="0"/>
              </a:rPr>
              <a:t> </a:t>
            </a:r>
            <a:r>
              <a:rPr lang="ar-EG" altLang="ar-EG" sz="2500" b="1">
                <a:solidFill>
                  <a:srgbClr val="282F39"/>
                </a:solidFill>
                <a:latin typeface="Noto Sans" pitchFamily="34" charset="0"/>
                <a:cs typeface="PT Bold Heading" panose="02010400000000000000" pitchFamily="2" charset="0"/>
              </a:rPr>
              <a:t>الداخلية</a:t>
            </a:r>
            <a:endParaRPr lang="en-GB" altLang="ar-EG" sz="2500" b="1">
              <a:solidFill>
                <a:srgbClr val="282F39"/>
              </a:solidFill>
              <a:latin typeface="Noto Sans" pitchFamily="34" charset="0"/>
              <a:cs typeface="PT Bold Heading" panose="02010400000000000000" pitchFamily="2" charset="0"/>
            </a:endParaRPr>
          </a:p>
        </p:txBody>
      </p:sp>
      <p:sp>
        <p:nvSpPr>
          <p:cNvPr id="16394" name="TextBox 8"/>
          <p:cNvSpPr txBox="1">
            <a:spLocks noChangeArrowheads="1"/>
          </p:cNvSpPr>
          <p:nvPr/>
        </p:nvSpPr>
        <p:spPr bwMode="auto">
          <a:xfrm>
            <a:off x="8478838" y="1998663"/>
            <a:ext cx="22891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2500" b="1">
                <a:solidFill>
                  <a:srgbClr val="282F39"/>
                </a:solidFill>
                <a:latin typeface="Noto Sans" pitchFamily="34" charset="0"/>
                <a:cs typeface="PT Bold Heading" panose="02010400000000000000" pitchFamily="2" charset="0"/>
              </a:rPr>
              <a:t>وزارة الصحة</a:t>
            </a:r>
            <a:endParaRPr lang="en-GB" altLang="ar-EG" sz="2500" b="1">
              <a:solidFill>
                <a:srgbClr val="282F39"/>
              </a:solidFill>
              <a:latin typeface="Noto Sans" pitchFamily="34" charset="0"/>
              <a:cs typeface="PT Bold Heading" panose="02010400000000000000" pitchFamily="2" charset="0"/>
            </a:endParaRPr>
          </a:p>
        </p:txBody>
      </p:sp>
      <p:sp>
        <p:nvSpPr>
          <p:cNvPr id="10" name="Rectangle 9"/>
          <p:cNvSpPr/>
          <p:nvPr/>
        </p:nvSpPr>
        <p:spPr>
          <a:xfrm>
            <a:off x="4183063" y="2684463"/>
            <a:ext cx="3059112" cy="2682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1" name="Rectangle 10"/>
          <p:cNvSpPr/>
          <p:nvPr/>
        </p:nvSpPr>
        <p:spPr>
          <a:xfrm>
            <a:off x="8074025" y="2684463"/>
            <a:ext cx="3025775" cy="2682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6397" name="TextBox 16"/>
          <p:cNvSpPr txBox="1">
            <a:spLocks noChangeArrowheads="1"/>
          </p:cNvSpPr>
          <p:nvPr/>
        </p:nvSpPr>
        <p:spPr bwMode="auto">
          <a:xfrm>
            <a:off x="1169988" y="2779713"/>
            <a:ext cx="22225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lnSpc>
                <a:spcPct val="150000"/>
              </a:lnSpc>
              <a:buFont typeface="Arial" panose="020B0604020202020204" pitchFamily="34" charset="0"/>
              <a:buNone/>
            </a:pPr>
            <a:r>
              <a:rPr lang="ar-EG" altLang="ar-EG" sz="2000" b="1">
                <a:solidFill>
                  <a:srgbClr val="282F39"/>
                </a:solidFill>
                <a:latin typeface="Times New Roman" panose="02020603050405020304" pitchFamily="18" charset="0"/>
              </a:rPr>
              <a:t>اعداد خطط التنمية الخاصة بالمحافظات</a:t>
            </a:r>
          </a:p>
          <a:p>
            <a:pPr algn="ctr" rtl="1">
              <a:lnSpc>
                <a:spcPct val="150000"/>
              </a:lnSpc>
              <a:buFont typeface="Arial" panose="020B0604020202020204" pitchFamily="34" charset="0"/>
              <a:buNone/>
            </a:pPr>
            <a:r>
              <a:rPr lang="ar-EG" altLang="ar-EG" sz="2000" b="1">
                <a:solidFill>
                  <a:srgbClr val="282F39"/>
                </a:solidFill>
                <a:latin typeface="Times New Roman" panose="02020603050405020304" pitchFamily="18" charset="0"/>
              </a:rPr>
              <a:t> بناء على قاعدة بيانات المواليد والوفيات </a:t>
            </a:r>
          </a:p>
        </p:txBody>
      </p:sp>
      <p:sp>
        <p:nvSpPr>
          <p:cNvPr id="16398" name="TextBox 17"/>
          <p:cNvSpPr txBox="1">
            <a:spLocks noChangeArrowheads="1"/>
          </p:cNvSpPr>
          <p:nvPr/>
        </p:nvSpPr>
        <p:spPr bwMode="auto">
          <a:xfrm>
            <a:off x="4181475" y="2693988"/>
            <a:ext cx="3017838" cy="299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lnSpc>
                <a:spcPct val="150000"/>
              </a:lnSpc>
              <a:buFont typeface="Arial" panose="020B0604020202020204" pitchFamily="34" charset="0"/>
              <a:buNone/>
            </a:pPr>
            <a:r>
              <a:rPr lang="ar-EG" altLang="ar-EG" sz="1600" b="1" dirty="0">
                <a:solidFill>
                  <a:srgbClr val="282F39"/>
                </a:solidFill>
                <a:latin typeface="Times New Roman" panose="02020603050405020304" pitchFamily="18" charset="0"/>
              </a:rPr>
              <a:t>اختصار مدة دورة عمل التسجيل من 40 يوم الى يوم واحد مع ضمان تنقية قاعدة بيانات الرقم القومي من حالات الوفاة وما ينتج عنه من توفير الوقت والجهد والمال المستهلك في اعادة ادخال البيانات</a:t>
            </a:r>
            <a:endParaRPr lang="ar-EG" altLang="ar-EG" sz="1800" b="1" dirty="0">
              <a:solidFill>
                <a:srgbClr val="282F39"/>
              </a:solidFill>
              <a:latin typeface="Times New Roman" panose="02020603050405020304" pitchFamily="18" charset="0"/>
            </a:endParaRPr>
          </a:p>
        </p:txBody>
      </p:sp>
      <p:sp>
        <p:nvSpPr>
          <p:cNvPr id="17423" name="TextBox 18"/>
          <p:cNvSpPr txBox="1">
            <a:spLocks noChangeArrowheads="1"/>
          </p:cNvSpPr>
          <p:nvPr/>
        </p:nvSpPr>
        <p:spPr bwMode="auto">
          <a:xfrm>
            <a:off x="8074025" y="2730500"/>
            <a:ext cx="3098800" cy="2973891"/>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09538" lvl="1" indent="-55563" algn="ctr" defTabSz="396875" rtl="1" eaLnBrk="1" hangingPunct="1">
              <a:lnSpc>
                <a:spcPct val="150000"/>
              </a:lnSpc>
              <a:spcBef>
                <a:spcPct val="0"/>
              </a:spcBef>
              <a:buFont typeface="Arial" panose="020B0604020202020204" pitchFamily="34" charset="0"/>
              <a:buNone/>
              <a:defRPr/>
            </a:pPr>
            <a:r>
              <a:rPr lang="ar-EG" altLang="ar-EG" sz="1400" b="1" dirty="0">
                <a:latin typeface="Times New Roman" panose="02020603050405020304" pitchFamily="18" charset="0"/>
              </a:rPr>
              <a:t>تكامل قواعد البيانات مع قاعدة بيانات الرقم القومي  يساهم فى توفير لحظي للبيانات الإحصائية والمؤشرات لدعم اتخاذ القرار </a:t>
            </a:r>
          </a:p>
          <a:p>
            <a:pPr marL="176213" lvl="1" algn="ctr" rtl="1" eaLnBrk="1" hangingPunct="1">
              <a:lnSpc>
                <a:spcPct val="150000"/>
              </a:lnSpc>
              <a:spcBef>
                <a:spcPct val="0"/>
              </a:spcBef>
              <a:buFont typeface="Arial" panose="020B0604020202020204" pitchFamily="34" charset="0"/>
              <a:buNone/>
              <a:defRPr/>
            </a:pPr>
            <a:r>
              <a:rPr lang="ar-EG" altLang="ar-EG" sz="1400" b="1" dirty="0">
                <a:latin typeface="Times New Roman" panose="02020603050405020304" pitchFamily="18" charset="0"/>
              </a:rPr>
              <a:t>وبناء نظام انذار مبكر للوفيات من الامراض الوبائية </a:t>
            </a:r>
          </a:p>
          <a:p>
            <a:pPr marL="176213" lvl="1" algn="ctr" rtl="1" eaLnBrk="1" hangingPunct="1">
              <a:lnSpc>
                <a:spcPct val="150000"/>
              </a:lnSpc>
              <a:spcBef>
                <a:spcPct val="0"/>
              </a:spcBef>
              <a:buFont typeface="Arial" panose="020B0604020202020204" pitchFamily="34" charset="0"/>
              <a:buNone/>
              <a:defRPr/>
            </a:pPr>
            <a:r>
              <a:rPr lang="ar-EG" altLang="ar-EG" sz="1400" b="1" dirty="0">
                <a:latin typeface="Times New Roman" panose="02020603050405020304" pitchFamily="18" charset="0"/>
              </a:rPr>
              <a:t>وكذلك بناء نظام مميكن للتطعيمات وجميع الخدمات الصحية للمواليد الجدد </a:t>
            </a:r>
            <a:endParaRPr lang="ru-RU" altLang="ar-EG" sz="1400" dirty="0">
              <a:solidFill>
                <a:srgbClr val="FFFFFF"/>
              </a:solidFill>
              <a:latin typeface="Noto Sans" panose="020B0502040504020204" pitchFamily="34" charset="0"/>
            </a:endParaRPr>
          </a:p>
        </p:txBody>
      </p:sp>
      <p:sp>
        <p:nvSpPr>
          <p:cNvPr id="21" name="Oval 20"/>
          <p:cNvSpPr/>
          <p:nvPr/>
        </p:nvSpPr>
        <p:spPr>
          <a:xfrm>
            <a:off x="881063" y="5988050"/>
            <a:ext cx="2709862" cy="22860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2" name="Oval 21"/>
          <p:cNvSpPr/>
          <p:nvPr/>
        </p:nvSpPr>
        <p:spPr>
          <a:xfrm>
            <a:off x="4273550" y="5988050"/>
            <a:ext cx="2709863" cy="22860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3" name="Oval 22"/>
          <p:cNvSpPr/>
          <p:nvPr/>
        </p:nvSpPr>
        <p:spPr>
          <a:xfrm>
            <a:off x="8389938" y="5988050"/>
            <a:ext cx="2709862" cy="22860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pic>
        <p:nvPicPr>
          <p:cNvPr id="16403"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438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4" name="Group 12"/>
          <p:cNvGrpSpPr>
            <a:grpSpLocks/>
          </p:cNvGrpSpPr>
          <p:nvPr/>
        </p:nvGrpSpPr>
        <p:grpSpPr bwMode="auto">
          <a:xfrm>
            <a:off x="1155700" y="865188"/>
            <a:ext cx="1887538" cy="688975"/>
            <a:chOff x="1875629" y="2488979"/>
            <a:chExt cx="4667412" cy="3017770"/>
          </a:xfrm>
        </p:grpSpPr>
        <p:sp>
          <p:nvSpPr>
            <p:cNvPr id="16408" name="Freeform 6"/>
            <p:cNvSpPr>
              <a:spLocks/>
            </p:cNvSpPr>
            <p:nvPr/>
          </p:nvSpPr>
          <p:spPr bwMode="auto">
            <a:xfrm>
              <a:off x="2511150" y="3040735"/>
              <a:ext cx="3062989" cy="2426604"/>
            </a:xfrm>
            <a:custGeom>
              <a:avLst/>
              <a:gdLst>
                <a:gd name="T0" fmla="*/ 2147483646 w 664"/>
                <a:gd name="T1" fmla="*/ 2147483646 h 486"/>
                <a:gd name="T2" fmla="*/ 2147483646 w 664"/>
                <a:gd name="T3" fmla="*/ 2147483646 h 486"/>
                <a:gd name="T4" fmla="*/ 2147483646 w 664"/>
                <a:gd name="T5" fmla="*/ 2147483646 h 486"/>
                <a:gd name="T6" fmla="*/ 2147483646 w 664"/>
                <a:gd name="T7" fmla="*/ 2147483646 h 486"/>
                <a:gd name="T8" fmla="*/ 2147483646 w 664"/>
                <a:gd name="T9" fmla="*/ 2147483646 h 486"/>
                <a:gd name="T10" fmla="*/ 2147483646 w 664"/>
                <a:gd name="T11" fmla="*/ 2147483646 h 486"/>
                <a:gd name="T12" fmla="*/ 2147483646 w 664"/>
                <a:gd name="T13" fmla="*/ 2147483646 h 486"/>
                <a:gd name="T14" fmla="*/ 2147483646 w 664"/>
                <a:gd name="T15" fmla="*/ 2147483646 h 486"/>
                <a:gd name="T16" fmla="*/ 2147483646 w 664"/>
                <a:gd name="T17" fmla="*/ 2147483646 h 486"/>
                <a:gd name="T18" fmla="*/ 2147483646 w 664"/>
                <a:gd name="T19" fmla="*/ 2147483646 h 486"/>
                <a:gd name="T20" fmla="*/ 2147483646 w 664"/>
                <a:gd name="T21" fmla="*/ 2147483646 h 486"/>
                <a:gd name="T22" fmla="*/ 2147483646 w 664"/>
                <a:gd name="T23" fmla="*/ 2147483646 h 486"/>
                <a:gd name="T24" fmla="*/ 2147483646 w 664"/>
                <a:gd name="T25" fmla="*/ 2147483646 h 486"/>
                <a:gd name="T26" fmla="*/ 2147483646 w 664"/>
                <a:gd name="T27" fmla="*/ 2147483646 h 486"/>
                <a:gd name="T28" fmla="*/ 2147483646 w 664"/>
                <a:gd name="T29" fmla="*/ 2147483646 h 486"/>
                <a:gd name="T30" fmla="*/ 2147483646 w 664"/>
                <a:gd name="T31" fmla="*/ 2147483646 h 486"/>
                <a:gd name="T32" fmla="*/ 2147483646 w 664"/>
                <a:gd name="T33" fmla="*/ 2147483646 h 486"/>
                <a:gd name="T34" fmla="*/ 2147483646 w 664"/>
                <a:gd name="T35" fmla="*/ 2147483646 h 486"/>
                <a:gd name="T36" fmla="*/ 2147483646 w 664"/>
                <a:gd name="T37" fmla="*/ 2147483646 h 486"/>
                <a:gd name="T38" fmla="*/ 2147483646 w 664"/>
                <a:gd name="T39" fmla="*/ 2147483646 h 486"/>
                <a:gd name="T40" fmla="*/ 2147483646 w 664"/>
                <a:gd name="T41" fmla="*/ 2147483646 h 486"/>
                <a:gd name="T42" fmla="*/ 2147483646 w 664"/>
                <a:gd name="T43" fmla="*/ 2147483646 h 486"/>
                <a:gd name="T44" fmla="*/ 2147483646 w 664"/>
                <a:gd name="T45" fmla="*/ 2147483646 h 486"/>
                <a:gd name="T46" fmla="*/ 2147483646 w 664"/>
                <a:gd name="T47" fmla="*/ 2147483646 h 486"/>
                <a:gd name="T48" fmla="*/ 2147483646 w 664"/>
                <a:gd name="T49" fmla="*/ 2147483646 h 486"/>
                <a:gd name="T50" fmla="*/ 2147483646 w 664"/>
                <a:gd name="T51" fmla="*/ 2147483646 h 486"/>
                <a:gd name="T52" fmla="*/ 2147483646 w 664"/>
                <a:gd name="T53" fmla="*/ 2147483646 h 486"/>
                <a:gd name="T54" fmla="*/ 2147483646 w 664"/>
                <a:gd name="T55" fmla="*/ 2147483646 h 486"/>
                <a:gd name="T56" fmla="*/ 2147483646 w 664"/>
                <a:gd name="T57" fmla="*/ 2147483646 h 486"/>
                <a:gd name="T58" fmla="*/ 2147483646 w 664"/>
                <a:gd name="T59" fmla="*/ 2147483646 h 486"/>
                <a:gd name="T60" fmla="*/ 2147483646 w 664"/>
                <a:gd name="T61" fmla="*/ 2147483646 h 486"/>
                <a:gd name="T62" fmla="*/ 2147483646 w 664"/>
                <a:gd name="T63" fmla="*/ 2147483646 h 486"/>
                <a:gd name="T64" fmla="*/ 2147483646 w 664"/>
                <a:gd name="T65" fmla="*/ 2147483646 h 486"/>
                <a:gd name="T66" fmla="*/ 2147483646 w 664"/>
                <a:gd name="T67" fmla="*/ 2147483646 h 486"/>
                <a:gd name="T68" fmla="*/ 2147483646 w 664"/>
                <a:gd name="T69" fmla="*/ 2147483646 h 486"/>
                <a:gd name="T70" fmla="*/ 2147483646 w 664"/>
                <a:gd name="T71" fmla="*/ 2147483646 h 486"/>
                <a:gd name="T72" fmla="*/ 2147483646 w 664"/>
                <a:gd name="T73" fmla="*/ 2147483646 h 486"/>
                <a:gd name="T74" fmla="*/ 2147483646 w 664"/>
                <a:gd name="T75" fmla="*/ 2147483646 h 486"/>
                <a:gd name="T76" fmla="*/ 2147483646 w 664"/>
                <a:gd name="T77" fmla="*/ 2147483646 h 486"/>
                <a:gd name="T78" fmla="*/ 2147483646 w 664"/>
                <a:gd name="T79" fmla="*/ 2147483646 h 486"/>
                <a:gd name="T80" fmla="*/ 2147483646 w 664"/>
                <a:gd name="T81" fmla="*/ 2147483646 h 486"/>
                <a:gd name="T82" fmla="*/ 2147483646 w 664"/>
                <a:gd name="T83" fmla="*/ 2147483646 h 486"/>
                <a:gd name="T84" fmla="*/ 2147483646 w 664"/>
                <a:gd name="T85" fmla="*/ 2147483646 h 486"/>
                <a:gd name="T86" fmla="*/ 2147483646 w 664"/>
                <a:gd name="T87" fmla="*/ 2147483646 h 486"/>
                <a:gd name="T88" fmla="*/ 2147483646 w 664"/>
                <a:gd name="T89" fmla="*/ 2147483646 h 486"/>
                <a:gd name="T90" fmla="*/ 2147483646 w 664"/>
                <a:gd name="T91" fmla="*/ 2147483646 h 486"/>
                <a:gd name="T92" fmla="*/ 2147483646 w 664"/>
                <a:gd name="T93" fmla="*/ 2147483646 h 486"/>
                <a:gd name="T94" fmla="*/ 2147483646 w 664"/>
                <a:gd name="T95" fmla="*/ 2147483646 h 486"/>
                <a:gd name="T96" fmla="*/ 2147483646 w 664"/>
                <a:gd name="T97" fmla="*/ 2147483646 h 486"/>
                <a:gd name="T98" fmla="*/ 2147483646 w 664"/>
                <a:gd name="T99" fmla="*/ 2147483646 h 486"/>
                <a:gd name="T100" fmla="*/ 2147483646 w 664"/>
                <a:gd name="T101" fmla="*/ 2147483646 h 486"/>
                <a:gd name="T102" fmla="*/ 2147483646 w 664"/>
                <a:gd name="T103" fmla="*/ 2147483646 h 486"/>
                <a:gd name="T104" fmla="*/ 2147483646 w 664"/>
                <a:gd name="T105" fmla="*/ 2147483646 h 486"/>
                <a:gd name="T106" fmla="*/ 2147483646 w 664"/>
                <a:gd name="T107" fmla="*/ 2147483646 h 486"/>
                <a:gd name="T108" fmla="*/ 2147483646 w 664"/>
                <a:gd name="T109" fmla="*/ 2147483646 h 486"/>
                <a:gd name="T110" fmla="*/ 2147483646 w 664"/>
                <a:gd name="T111" fmla="*/ 2147483646 h 486"/>
                <a:gd name="T112" fmla="*/ 2147483646 w 664"/>
                <a:gd name="T113" fmla="*/ 2147483646 h 486"/>
                <a:gd name="T114" fmla="*/ 2147483646 w 664"/>
                <a:gd name="T115" fmla="*/ 2147483646 h 486"/>
                <a:gd name="T116" fmla="*/ 2147483646 w 664"/>
                <a:gd name="T117" fmla="*/ 2147483646 h 486"/>
                <a:gd name="T118" fmla="*/ 2147483646 w 664"/>
                <a:gd name="T119" fmla="*/ 2147483646 h 486"/>
                <a:gd name="T120" fmla="*/ 2147483646 w 664"/>
                <a:gd name="T121" fmla="*/ 2147483646 h 4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4" h="486">
                  <a:moveTo>
                    <a:pt x="323" y="471"/>
                  </a:moveTo>
                  <a:cubicBezTo>
                    <a:pt x="326" y="467"/>
                    <a:pt x="329" y="462"/>
                    <a:pt x="332" y="458"/>
                  </a:cubicBezTo>
                  <a:cubicBezTo>
                    <a:pt x="352" y="431"/>
                    <a:pt x="338" y="391"/>
                    <a:pt x="302" y="385"/>
                  </a:cubicBezTo>
                  <a:cubicBezTo>
                    <a:pt x="301" y="385"/>
                    <a:pt x="300" y="384"/>
                    <a:pt x="299" y="384"/>
                  </a:cubicBezTo>
                  <a:cubicBezTo>
                    <a:pt x="306" y="366"/>
                    <a:pt x="304" y="349"/>
                    <a:pt x="293" y="334"/>
                  </a:cubicBezTo>
                  <a:cubicBezTo>
                    <a:pt x="282" y="319"/>
                    <a:pt x="267" y="312"/>
                    <a:pt x="248" y="312"/>
                  </a:cubicBezTo>
                  <a:cubicBezTo>
                    <a:pt x="250" y="285"/>
                    <a:pt x="239" y="264"/>
                    <a:pt x="212" y="256"/>
                  </a:cubicBezTo>
                  <a:cubicBezTo>
                    <a:pt x="185" y="247"/>
                    <a:pt x="165" y="258"/>
                    <a:pt x="150" y="282"/>
                  </a:cubicBezTo>
                  <a:cubicBezTo>
                    <a:pt x="132" y="246"/>
                    <a:pt x="87" y="242"/>
                    <a:pt x="63" y="271"/>
                  </a:cubicBezTo>
                  <a:cubicBezTo>
                    <a:pt x="56" y="262"/>
                    <a:pt x="50" y="254"/>
                    <a:pt x="44" y="246"/>
                  </a:cubicBezTo>
                  <a:cubicBezTo>
                    <a:pt x="30" y="227"/>
                    <a:pt x="16" y="209"/>
                    <a:pt x="2" y="191"/>
                  </a:cubicBezTo>
                  <a:cubicBezTo>
                    <a:pt x="0" y="188"/>
                    <a:pt x="0" y="186"/>
                    <a:pt x="2" y="183"/>
                  </a:cubicBezTo>
                  <a:cubicBezTo>
                    <a:pt x="24" y="149"/>
                    <a:pt x="45" y="115"/>
                    <a:pt x="67" y="80"/>
                  </a:cubicBezTo>
                  <a:cubicBezTo>
                    <a:pt x="83" y="54"/>
                    <a:pt x="99" y="29"/>
                    <a:pt x="116" y="3"/>
                  </a:cubicBezTo>
                  <a:cubicBezTo>
                    <a:pt x="118" y="0"/>
                    <a:pt x="120" y="1"/>
                    <a:pt x="122" y="2"/>
                  </a:cubicBezTo>
                  <a:cubicBezTo>
                    <a:pt x="133" y="8"/>
                    <a:pt x="143" y="14"/>
                    <a:pt x="155" y="19"/>
                  </a:cubicBezTo>
                  <a:cubicBezTo>
                    <a:pt x="163" y="22"/>
                    <a:pt x="172" y="24"/>
                    <a:pt x="181" y="26"/>
                  </a:cubicBezTo>
                  <a:cubicBezTo>
                    <a:pt x="193" y="28"/>
                    <a:pt x="205" y="30"/>
                    <a:pt x="217" y="32"/>
                  </a:cubicBezTo>
                  <a:cubicBezTo>
                    <a:pt x="219" y="32"/>
                    <a:pt x="220" y="32"/>
                    <a:pt x="223" y="33"/>
                  </a:cubicBezTo>
                  <a:cubicBezTo>
                    <a:pt x="220" y="37"/>
                    <a:pt x="217" y="41"/>
                    <a:pt x="214" y="44"/>
                  </a:cubicBezTo>
                  <a:cubicBezTo>
                    <a:pt x="199" y="64"/>
                    <a:pt x="184" y="83"/>
                    <a:pt x="170" y="102"/>
                  </a:cubicBezTo>
                  <a:cubicBezTo>
                    <a:pt x="159" y="117"/>
                    <a:pt x="160" y="137"/>
                    <a:pt x="171" y="151"/>
                  </a:cubicBezTo>
                  <a:cubicBezTo>
                    <a:pt x="181" y="165"/>
                    <a:pt x="202" y="172"/>
                    <a:pt x="217" y="166"/>
                  </a:cubicBezTo>
                  <a:cubicBezTo>
                    <a:pt x="226" y="162"/>
                    <a:pt x="236" y="157"/>
                    <a:pt x="245" y="152"/>
                  </a:cubicBezTo>
                  <a:cubicBezTo>
                    <a:pt x="266" y="141"/>
                    <a:pt x="287" y="130"/>
                    <a:pt x="308" y="119"/>
                  </a:cubicBezTo>
                  <a:cubicBezTo>
                    <a:pt x="323" y="111"/>
                    <a:pt x="338" y="104"/>
                    <a:pt x="353" y="96"/>
                  </a:cubicBezTo>
                  <a:cubicBezTo>
                    <a:pt x="360" y="92"/>
                    <a:pt x="366" y="93"/>
                    <a:pt x="372" y="97"/>
                  </a:cubicBezTo>
                  <a:cubicBezTo>
                    <a:pt x="428" y="133"/>
                    <a:pt x="483" y="169"/>
                    <a:pt x="538" y="205"/>
                  </a:cubicBezTo>
                  <a:cubicBezTo>
                    <a:pt x="575" y="228"/>
                    <a:pt x="611" y="252"/>
                    <a:pt x="647" y="275"/>
                  </a:cubicBezTo>
                  <a:cubicBezTo>
                    <a:pt x="659" y="283"/>
                    <a:pt x="664" y="294"/>
                    <a:pt x="663" y="308"/>
                  </a:cubicBezTo>
                  <a:cubicBezTo>
                    <a:pt x="662" y="320"/>
                    <a:pt x="655" y="329"/>
                    <a:pt x="643" y="334"/>
                  </a:cubicBezTo>
                  <a:cubicBezTo>
                    <a:pt x="632" y="339"/>
                    <a:pt x="622" y="337"/>
                    <a:pt x="612" y="331"/>
                  </a:cubicBezTo>
                  <a:cubicBezTo>
                    <a:pt x="569" y="306"/>
                    <a:pt x="526" y="280"/>
                    <a:pt x="483" y="254"/>
                  </a:cubicBezTo>
                  <a:cubicBezTo>
                    <a:pt x="477" y="250"/>
                    <a:pt x="470" y="246"/>
                    <a:pt x="463" y="242"/>
                  </a:cubicBezTo>
                  <a:cubicBezTo>
                    <a:pt x="457" y="239"/>
                    <a:pt x="451" y="241"/>
                    <a:pt x="448" y="247"/>
                  </a:cubicBezTo>
                  <a:cubicBezTo>
                    <a:pt x="445" y="252"/>
                    <a:pt x="446" y="259"/>
                    <a:pt x="451" y="262"/>
                  </a:cubicBezTo>
                  <a:cubicBezTo>
                    <a:pt x="466" y="271"/>
                    <a:pt x="481" y="280"/>
                    <a:pt x="496" y="289"/>
                  </a:cubicBezTo>
                  <a:cubicBezTo>
                    <a:pt x="506" y="295"/>
                    <a:pt x="516" y="301"/>
                    <a:pt x="527" y="307"/>
                  </a:cubicBezTo>
                  <a:cubicBezTo>
                    <a:pt x="541" y="316"/>
                    <a:pt x="556" y="325"/>
                    <a:pt x="571" y="333"/>
                  </a:cubicBezTo>
                  <a:cubicBezTo>
                    <a:pt x="577" y="337"/>
                    <a:pt x="583" y="340"/>
                    <a:pt x="588" y="344"/>
                  </a:cubicBezTo>
                  <a:cubicBezTo>
                    <a:pt x="600" y="354"/>
                    <a:pt x="601" y="372"/>
                    <a:pt x="586" y="384"/>
                  </a:cubicBezTo>
                  <a:cubicBezTo>
                    <a:pt x="573" y="394"/>
                    <a:pt x="559" y="396"/>
                    <a:pt x="544" y="388"/>
                  </a:cubicBezTo>
                  <a:cubicBezTo>
                    <a:pt x="514" y="372"/>
                    <a:pt x="484" y="355"/>
                    <a:pt x="455" y="339"/>
                  </a:cubicBezTo>
                  <a:cubicBezTo>
                    <a:pt x="446" y="334"/>
                    <a:pt x="437" y="329"/>
                    <a:pt x="428" y="325"/>
                  </a:cubicBezTo>
                  <a:cubicBezTo>
                    <a:pt x="421" y="321"/>
                    <a:pt x="414" y="323"/>
                    <a:pt x="411" y="329"/>
                  </a:cubicBezTo>
                  <a:cubicBezTo>
                    <a:pt x="407" y="335"/>
                    <a:pt x="410" y="341"/>
                    <a:pt x="416" y="345"/>
                  </a:cubicBezTo>
                  <a:cubicBezTo>
                    <a:pt x="438" y="357"/>
                    <a:pt x="460" y="369"/>
                    <a:pt x="482" y="381"/>
                  </a:cubicBezTo>
                  <a:cubicBezTo>
                    <a:pt x="496" y="389"/>
                    <a:pt x="509" y="396"/>
                    <a:pt x="522" y="404"/>
                  </a:cubicBezTo>
                  <a:cubicBezTo>
                    <a:pt x="531" y="410"/>
                    <a:pt x="534" y="423"/>
                    <a:pt x="529" y="433"/>
                  </a:cubicBezTo>
                  <a:cubicBezTo>
                    <a:pt x="519" y="449"/>
                    <a:pt x="503" y="456"/>
                    <a:pt x="486" y="450"/>
                  </a:cubicBezTo>
                  <a:cubicBezTo>
                    <a:pt x="478" y="447"/>
                    <a:pt x="469" y="442"/>
                    <a:pt x="461" y="438"/>
                  </a:cubicBezTo>
                  <a:cubicBezTo>
                    <a:pt x="443" y="429"/>
                    <a:pt x="425" y="419"/>
                    <a:pt x="407" y="410"/>
                  </a:cubicBezTo>
                  <a:cubicBezTo>
                    <a:pt x="402" y="408"/>
                    <a:pt x="398" y="406"/>
                    <a:pt x="393" y="403"/>
                  </a:cubicBezTo>
                  <a:cubicBezTo>
                    <a:pt x="386" y="400"/>
                    <a:pt x="379" y="401"/>
                    <a:pt x="376" y="407"/>
                  </a:cubicBezTo>
                  <a:cubicBezTo>
                    <a:pt x="372" y="413"/>
                    <a:pt x="375" y="420"/>
                    <a:pt x="382" y="424"/>
                  </a:cubicBezTo>
                  <a:cubicBezTo>
                    <a:pt x="399" y="433"/>
                    <a:pt x="417" y="442"/>
                    <a:pt x="435" y="451"/>
                  </a:cubicBezTo>
                  <a:cubicBezTo>
                    <a:pt x="445" y="456"/>
                    <a:pt x="454" y="461"/>
                    <a:pt x="464" y="466"/>
                  </a:cubicBezTo>
                  <a:cubicBezTo>
                    <a:pt x="457" y="472"/>
                    <a:pt x="449" y="476"/>
                    <a:pt x="441" y="479"/>
                  </a:cubicBezTo>
                  <a:cubicBezTo>
                    <a:pt x="423" y="486"/>
                    <a:pt x="405" y="484"/>
                    <a:pt x="387" y="481"/>
                  </a:cubicBezTo>
                  <a:cubicBezTo>
                    <a:pt x="370" y="479"/>
                    <a:pt x="352" y="476"/>
                    <a:pt x="335" y="473"/>
                  </a:cubicBezTo>
                  <a:cubicBezTo>
                    <a:pt x="331" y="473"/>
                    <a:pt x="327" y="472"/>
                    <a:pt x="323" y="4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p:cNvSpPr>
            <p:nvPr/>
          </p:nvSpPr>
          <p:spPr bwMode="auto">
            <a:xfrm>
              <a:off x="3367316" y="2975716"/>
              <a:ext cx="2582974" cy="1376771"/>
            </a:xfrm>
            <a:custGeom>
              <a:avLst/>
              <a:gdLst>
                <a:gd name="T0" fmla="*/ 486 w 561"/>
                <a:gd name="T1" fmla="*/ 275 h 275"/>
                <a:gd name="T2" fmla="*/ 413 w 561"/>
                <a:gd name="T3" fmla="*/ 228 h 275"/>
                <a:gd name="T4" fmla="*/ 330 w 561"/>
                <a:gd name="T5" fmla="*/ 174 h 275"/>
                <a:gd name="T6" fmla="*/ 229 w 561"/>
                <a:gd name="T7" fmla="*/ 109 h 275"/>
                <a:gd name="T8" fmla="*/ 203 w 561"/>
                <a:gd name="T9" fmla="*/ 92 h 275"/>
                <a:gd name="T10" fmla="*/ 154 w 561"/>
                <a:gd name="T11" fmla="*/ 90 h 275"/>
                <a:gd name="T12" fmla="*/ 78 w 561"/>
                <a:gd name="T13" fmla="*/ 130 h 275"/>
                <a:gd name="T14" fmla="*/ 32 w 561"/>
                <a:gd name="T15" fmla="*/ 154 h 275"/>
                <a:gd name="T16" fmla="*/ 7 w 561"/>
                <a:gd name="T17" fmla="*/ 151 h 275"/>
                <a:gd name="T18" fmla="*/ 7 w 561"/>
                <a:gd name="T19" fmla="*/ 126 h 275"/>
                <a:gd name="T20" fmla="*/ 57 w 561"/>
                <a:gd name="T21" fmla="*/ 61 h 275"/>
                <a:gd name="T22" fmla="*/ 82 w 561"/>
                <a:gd name="T23" fmla="*/ 33 h 275"/>
                <a:gd name="T24" fmla="*/ 117 w 561"/>
                <a:gd name="T25" fmla="*/ 20 h 275"/>
                <a:gd name="T26" fmla="*/ 158 w 561"/>
                <a:gd name="T27" fmla="*/ 12 h 275"/>
                <a:gd name="T28" fmla="*/ 260 w 561"/>
                <a:gd name="T29" fmla="*/ 3 h 275"/>
                <a:gd name="T30" fmla="*/ 309 w 561"/>
                <a:gd name="T31" fmla="*/ 11 h 275"/>
                <a:gd name="T32" fmla="*/ 380 w 561"/>
                <a:gd name="T33" fmla="*/ 25 h 275"/>
                <a:gd name="T34" fmla="*/ 405 w 561"/>
                <a:gd name="T35" fmla="*/ 22 h 275"/>
                <a:gd name="T36" fmla="*/ 432 w 561"/>
                <a:gd name="T37" fmla="*/ 10 h 275"/>
                <a:gd name="T38" fmla="*/ 440 w 561"/>
                <a:gd name="T39" fmla="*/ 12 h 275"/>
                <a:gd name="T40" fmla="*/ 481 w 561"/>
                <a:gd name="T41" fmla="*/ 78 h 275"/>
                <a:gd name="T42" fmla="*/ 535 w 561"/>
                <a:gd name="T43" fmla="*/ 164 h 275"/>
                <a:gd name="T44" fmla="*/ 559 w 561"/>
                <a:gd name="T45" fmla="*/ 201 h 275"/>
                <a:gd name="T46" fmla="*/ 559 w 561"/>
                <a:gd name="T47" fmla="*/ 207 h 275"/>
                <a:gd name="T48" fmla="*/ 487 w 561"/>
                <a:gd name="T49" fmla="*/ 275 h 275"/>
                <a:gd name="T50" fmla="*/ 486 w 561"/>
                <a:gd name="T51"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1" h="275">
                  <a:moveTo>
                    <a:pt x="486" y="275"/>
                  </a:moveTo>
                  <a:cubicBezTo>
                    <a:pt x="461" y="259"/>
                    <a:pt x="437" y="244"/>
                    <a:pt x="413" y="228"/>
                  </a:cubicBezTo>
                  <a:cubicBezTo>
                    <a:pt x="385" y="210"/>
                    <a:pt x="357" y="192"/>
                    <a:pt x="330" y="174"/>
                  </a:cubicBezTo>
                  <a:cubicBezTo>
                    <a:pt x="296" y="152"/>
                    <a:pt x="263" y="131"/>
                    <a:pt x="229" y="109"/>
                  </a:cubicBezTo>
                  <a:cubicBezTo>
                    <a:pt x="220" y="103"/>
                    <a:pt x="211" y="98"/>
                    <a:pt x="203" y="92"/>
                  </a:cubicBezTo>
                  <a:cubicBezTo>
                    <a:pt x="187" y="81"/>
                    <a:pt x="171" y="81"/>
                    <a:pt x="154" y="90"/>
                  </a:cubicBezTo>
                  <a:cubicBezTo>
                    <a:pt x="129" y="104"/>
                    <a:pt x="103" y="117"/>
                    <a:pt x="78" y="130"/>
                  </a:cubicBezTo>
                  <a:cubicBezTo>
                    <a:pt x="63" y="138"/>
                    <a:pt x="47" y="146"/>
                    <a:pt x="32" y="154"/>
                  </a:cubicBezTo>
                  <a:cubicBezTo>
                    <a:pt x="23" y="159"/>
                    <a:pt x="13" y="158"/>
                    <a:pt x="7" y="151"/>
                  </a:cubicBezTo>
                  <a:cubicBezTo>
                    <a:pt x="0" y="144"/>
                    <a:pt x="0" y="134"/>
                    <a:pt x="7" y="126"/>
                  </a:cubicBezTo>
                  <a:cubicBezTo>
                    <a:pt x="23" y="104"/>
                    <a:pt x="40" y="83"/>
                    <a:pt x="57" y="61"/>
                  </a:cubicBezTo>
                  <a:cubicBezTo>
                    <a:pt x="64" y="51"/>
                    <a:pt x="72" y="41"/>
                    <a:pt x="82" y="33"/>
                  </a:cubicBezTo>
                  <a:cubicBezTo>
                    <a:pt x="93" y="26"/>
                    <a:pt x="105" y="22"/>
                    <a:pt x="117" y="20"/>
                  </a:cubicBezTo>
                  <a:cubicBezTo>
                    <a:pt x="131" y="18"/>
                    <a:pt x="145" y="15"/>
                    <a:pt x="158" y="12"/>
                  </a:cubicBezTo>
                  <a:cubicBezTo>
                    <a:pt x="192" y="5"/>
                    <a:pt x="225" y="0"/>
                    <a:pt x="260" y="3"/>
                  </a:cubicBezTo>
                  <a:cubicBezTo>
                    <a:pt x="276" y="5"/>
                    <a:pt x="293" y="8"/>
                    <a:pt x="309" y="11"/>
                  </a:cubicBezTo>
                  <a:cubicBezTo>
                    <a:pt x="332" y="15"/>
                    <a:pt x="356" y="21"/>
                    <a:pt x="380" y="25"/>
                  </a:cubicBezTo>
                  <a:cubicBezTo>
                    <a:pt x="388" y="27"/>
                    <a:pt x="397" y="26"/>
                    <a:pt x="405" y="22"/>
                  </a:cubicBezTo>
                  <a:cubicBezTo>
                    <a:pt x="414" y="18"/>
                    <a:pt x="423" y="14"/>
                    <a:pt x="432" y="10"/>
                  </a:cubicBezTo>
                  <a:cubicBezTo>
                    <a:pt x="435" y="8"/>
                    <a:pt x="438" y="9"/>
                    <a:pt x="440" y="12"/>
                  </a:cubicBezTo>
                  <a:cubicBezTo>
                    <a:pt x="454" y="34"/>
                    <a:pt x="468" y="56"/>
                    <a:pt x="481" y="78"/>
                  </a:cubicBezTo>
                  <a:cubicBezTo>
                    <a:pt x="499" y="107"/>
                    <a:pt x="517" y="135"/>
                    <a:pt x="535" y="164"/>
                  </a:cubicBezTo>
                  <a:cubicBezTo>
                    <a:pt x="543" y="176"/>
                    <a:pt x="551" y="188"/>
                    <a:pt x="559" y="201"/>
                  </a:cubicBezTo>
                  <a:cubicBezTo>
                    <a:pt x="560" y="203"/>
                    <a:pt x="561" y="205"/>
                    <a:pt x="559" y="207"/>
                  </a:cubicBezTo>
                  <a:cubicBezTo>
                    <a:pt x="535" y="230"/>
                    <a:pt x="511" y="252"/>
                    <a:pt x="487" y="275"/>
                  </a:cubicBezTo>
                  <a:cubicBezTo>
                    <a:pt x="486" y="275"/>
                    <a:pt x="486" y="275"/>
                    <a:pt x="486" y="275"/>
                  </a:cubicBezTo>
                  <a:close/>
                </a:path>
              </a:pathLst>
            </a:custGeom>
            <a:solidFill>
              <a:schemeClr val="accent4"/>
            </a:solidFill>
            <a:ln>
              <a:noFill/>
            </a:ln>
          </p:spPr>
          <p:txBody>
            <a:bodyPr/>
            <a:lstStyle/>
            <a:p>
              <a:pPr eaLnBrk="1" fontAlgn="auto" hangingPunct="1">
                <a:spcBef>
                  <a:spcPts val="0"/>
                </a:spcBef>
                <a:spcAft>
                  <a:spcPts val="0"/>
                </a:spcAft>
                <a:defRPr/>
              </a:pPr>
              <a:endParaRPr lang="en-US" dirty="0">
                <a:solidFill>
                  <a:srgbClr val="282F39"/>
                </a:solidFill>
                <a:latin typeface="Calibri" panose="020F0502020204030204"/>
              </a:endParaRPr>
            </a:p>
          </p:txBody>
        </p:sp>
        <p:sp>
          <p:nvSpPr>
            <p:cNvPr id="13" name="Freeform 8"/>
            <p:cNvSpPr>
              <a:spLocks/>
            </p:cNvSpPr>
            <p:nvPr/>
          </p:nvSpPr>
          <p:spPr bwMode="auto">
            <a:xfrm>
              <a:off x="5377168" y="2488979"/>
              <a:ext cx="1165873" cy="1543652"/>
            </a:xfrm>
            <a:custGeom>
              <a:avLst/>
              <a:gdLst>
                <a:gd name="T0" fmla="*/ 99 w 254"/>
                <a:gd name="T1" fmla="*/ 0 h 309"/>
                <a:gd name="T2" fmla="*/ 254 w 254"/>
                <a:gd name="T3" fmla="*/ 246 h 309"/>
                <a:gd name="T4" fmla="*/ 234 w 254"/>
                <a:gd name="T5" fmla="*/ 259 h 309"/>
                <a:gd name="T6" fmla="*/ 160 w 254"/>
                <a:gd name="T7" fmla="*/ 307 h 309"/>
                <a:gd name="T8" fmla="*/ 154 w 254"/>
                <a:gd name="T9" fmla="*/ 306 h 309"/>
                <a:gd name="T10" fmla="*/ 71 w 254"/>
                <a:gd name="T11" fmla="*/ 175 h 309"/>
                <a:gd name="T12" fmla="*/ 22 w 254"/>
                <a:gd name="T13" fmla="*/ 96 h 309"/>
                <a:gd name="T14" fmla="*/ 2 w 254"/>
                <a:gd name="T15" fmla="*/ 66 h 309"/>
                <a:gd name="T16" fmla="*/ 3 w 254"/>
                <a:gd name="T17" fmla="*/ 60 h 309"/>
                <a:gd name="T18" fmla="*/ 52 w 254"/>
                <a:gd name="T19" fmla="*/ 29 h 309"/>
                <a:gd name="T20" fmla="*/ 90 w 254"/>
                <a:gd name="T21" fmla="*/ 4 h 309"/>
                <a:gd name="T22" fmla="*/ 99 w 254"/>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309">
                  <a:moveTo>
                    <a:pt x="99" y="0"/>
                  </a:moveTo>
                  <a:cubicBezTo>
                    <a:pt x="151" y="82"/>
                    <a:pt x="203" y="164"/>
                    <a:pt x="254" y="246"/>
                  </a:cubicBezTo>
                  <a:cubicBezTo>
                    <a:pt x="248" y="250"/>
                    <a:pt x="241" y="255"/>
                    <a:pt x="234" y="259"/>
                  </a:cubicBezTo>
                  <a:cubicBezTo>
                    <a:pt x="210" y="275"/>
                    <a:pt x="185" y="291"/>
                    <a:pt x="160" y="307"/>
                  </a:cubicBezTo>
                  <a:cubicBezTo>
                    <a:pt x="157" y="308"/>
                    <a:pt x="156" y="309"/>
                    <a:pt x="154" y="306"/>
                  </a:cubicBezTo>
                  <a:cubicBezTo>
                    <a:pt x="126" y="262"/>
                    <a:pt x="99" y="219"/>
                    <a:pt x="71" y="175"/>
                  </a:cubicBezTo>
                  <a:cubicBezTo>
                    <a:pt x="55" y="149"/>
                    <a:pt x="38" y="123"/>
                    <a:pt x="22" y="96"/>
                  </a:cubicBezTo>
                  <a:cubicBezTo>
                    <a:pt x="15" y="86"/>
                    <a:pt x="9" y="76"/>
                    <a:pt x="2" y="66"/>
                  </a:cubicBezTo>
                  <a:cubicBezTo>
                    <a:pt x="0" y="63"/>
                    <a:pt x="1" y="62"/>
                    <a:pt x="3" y="60"/>
                  </a:cubicBezTo>
                  <a:cubicBezTo>
                    <a:pt x="19" y="50"/>
                    <a:pt x="36" y="39"/>
                    <a:pt x="52" y="29"/>
                  </a:cubicBezTo>
                  <a:cubicBezTo>
                    <a:pt x="65" y="21"/>
                    <a:pt x="77" y="13"/>
                    <a:pt x="90" y="4"/>
                  </a:cubicBezTo>
                  <a:cubicBezTo>
                    <a:pt x="93" y="3"/>
                    <a:pt x="96" y="1"/>
                    <a:pt x="99" y="0"/>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16411" name="Freeform 9"/>
            <p:cNvSpPr>
              <a:spLocks/>
            </p:cNvSpPr>
            <p:nvPr/>
          </p:nvSpPr>
          <p:spPr bwMode="auto">
            <a:xfrm>
              <a:off x="1875629" y="2528392"/>
              <a:ext cx="1177275" cy="1542666"/>
            </a:xfrm>
            <a:custGeom>
              <a:avLst/>
              <a:gdLst>
                <a:gd name="T0" fmla="*/ 2147483646 w 254"/>
                <a:gd name="T1" fmla="*/ 0 h 309"/>
                <a:gd name="T2" fmla="*/ 2147483646 w 254"/>
                <a:gd name="T3" fmla="*/ 2147483646 h 309"/>
                <a:gd name="T4" fmla="*/ 2147483646 w 254"/>
                <a:gd name="T5" fmla="*/ 2147483646 h 309"/>
                <a:gd name="T6" fmla="*/ 0 w 254"/>
                <a:gd name="T7" fmla="*/ 2147483646 h 309"/>
                <a:gd name="T8" fmla="*/ 2147483646 w 254"/>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9">
                  <a:moveTo>
                    <a:pt x="156" y="0"/>
                  </a:moveTo>
                  <a:cubicBezTo>
                    <a:pt x="189" y="21"/>
                    <a:pt x="221" y="41"/>
                    <a:pt x="254" y="62"/>
                  </a:cubicBezTo>
                  <a:cubicBezTo>
                    <a:pt x="202" y="144"/>
                    <a:pt x="150" y="226"/>
                    <a:pt x="98" y="309"/>
                  </a:cubicBezTo>
                  <a:cubicBezTo>
                    <a:pt x="65" y="288"/>
                    <a:pt x="33" y="268"/>
                    <a:pt x="0" y="247"/>
                  </a:cubicBezTo>
                  <a:cubicBezTo>
                    <a:pt x="52" y="165"/>
                    <a:pt x="104" y="83"/>
                    <a:pt x="1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0"/>
            <p:cNvSpPr>
              <a:spLocks/>
            </p:cNvSpPr>
            <p:nvPr/>
          </p:nvSpPr>
          <p:spPr bwMode="auto">
            <a:xfrm>
              <a:off x="2959065" y="4408114"/>
              <a:ext cx="604526" cy="806593"/>
            </a:xfrm>
            <a:custGeom>
              <a:avLst/>
              <a:gdLst>
                <a:gd name="T0" fmla="*/ 30 w 132"/>
                <a:gd name="T1" fmla="*/ 162 h 162"/>
                <a:gd name="T2" fmla="*/ 6 w 132"/>
                <a:gd name="T3" fmla="*/ 147 h 162"/>
                <a:gd name="T4" fmla="*/ 7 w 132"/>
                <a:gd name="T5" fmla="*/ 119 h 162"/>
                <a:gd name="T6" fmla="*/ 78 w 132"/>
                <a:gd name="T7" fmla="*/ 16 h 162"/>
                <a:gd name="T8" fmla="*/ 117 w 132"/>
                <a:gd name="T9" fmla="*/ 8 h 162"/>
                <a:gd name="T10" fmla="*/ 124 w 132"/>
                <a:gd name="T11" fmla="*/ 46 h 162"/>
                <a:gd name="T12" fmla="*/ 70 w 132"/>
                <a:gd name="T13" fmla="*/ 125 h 162"/>
                <a:gd name="T14" fmla="*/ 54 w 132"/>
                <a:gd name="T15" fmla="*/ 149 h 162"/>
                <a:gd name="T16" fmla="*/ 30 w 132"/>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2">
                  <a:moveTo>
                    <a:pt x="30" y="162"/>
                  </a:moveTo>
                  <a:cubicBezTo>
                    <a:pt x="19" y="162"/>
                    <a:pt x="11" y="156"/>
                    <a:pt x="6" y="147"/>
                  </a:cubicBezTo>
                  <a:cubicBezTo>
                    <a:pt x="0" y="138"/>
                    <a:pt x="1" y="128"/>
                    <a:pt x="7" y="119"/>
                  </a:cubicBezTo>
                  <a:cubicBezTo>
                    <a:pt x="31" y="85"/>
                    <a:pt x="54" y="50"/>
                    <a:pt x="78" y="16"/>
                  </a:cubicBezTo>
                  <a:cubicBezTo>
                    <a:pt x="86" y="3"/>
                    <a:pt x="104" y="0"/>
                    <a:pt x="117" y="8"/>
                  </a:cubicBezTo>
                  <a:cubicBezTo>
                    <a:pt x="129" y="17"/>
                    <a:pt x="132" y="34"/>
                    <a:pt x="124" y="46"/>
                  </a:cubicBezTo>
                  <a:cubicBezTo>
                    <a:pt x="106" y="73"/>
                    <a:pt x="88" y="99"/>
                    <a:pt x="70" y="125"/>
                  </a:cubicBezTo>
                  <a:cubicBezTo>
                    <a:pt x="65" y="133"/>
                    <a:pt x="59" y="141"/>
                    <a:pt x="54" y="149"/>
                  </a:cubicBezTo>
                  <a:cubicBezTo>
                    <a:pt x="48" y="157"/>
                    <a:pt x="41" y="162"/>
                    <a:pt x="30" y="162"/>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16" name="Freeform 11"/>
            <p:cNvSpPr>
              <a:spLocks/>
            </p:cNvSpPr>
            <p:nvPr/>
          </p:nvSpPr>
          <p:spPr bwMode="auto">
            <a:xfrm>
              <a:off x="3269180" y="4721014"/>
              <a:ext cx="545642" cy="653618"/>
            </a:xfrm>
            <a:custGeom>
              <a:avLst/>
              <a:gdLst>
                <a:gd name="T0" fmla="*/ 36 w 118"/>
                <a:gd name="T1" fmla="*/ 133 h 133"/>
                <a:gd name="T2" fmla="*/ 8 w 118"/>
                <a:gd name="T3" fmla="*/ 95 h 133"/>
                <a:gd name="T4" fmla="*/ 20 w 118"/>
                <a:gd name="T5" fmla="*/ 77 h 133"/>
                <a:gd name="T6" fmla="*/ 65 w 118"/>
                <a:gd name="T7" fmla="*/ 12 h 133"/>
                <a:gd name="T8" fmla="*/ 88 w 118"/>
                <a:gd name="T9" fmla="*/ 1 h 133"/>
                <a:gd name="T10" fmla="*/ 112 w 118"/>
                <a:gd name="T11" fmla="*/ 18 h 133"/>
                <a:gd name="T12" fmla="*/ 105 w 118"/>
                <a:gd name="T13" fmla="*/ 51 h 133"/>
                <a:gd name="T14" fmla="*/ 67 w 118"/>
                <a:gd name="T15" fmla="*/ 105 h 133"/>
                <a:gd name="T16" fmla="*/ 57 w 118"/>
                <a:gd name="T17" fmla="*/ 121 h 133"/>
                <a:gd name="T18" fmla="*/ 36 w 118"/>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3">
                  <a:moveTo>
                    <a:pt x="36" y="133"/>
                  </a:moveTo>
                  <a:cubicBezTo>
                    <a:pt x="13" y="133"/>
                    <a:pt x="0" y="113"/>
                    <a:pt x="8" y="95"/>
                  </a:cubicBezTo>
                  <a:cubicBezTo>
                    <a:pt x="11" y="88"/>
                    <a:pt x="16" y="83"/>
                    <a:pt x="20" y="77"/>
                  </a:cubicBezTo>
                  <a:cubicBezTo>
                    <a:pt x="35" y="55"/>
                    <a:pt x="50" y="34"/>
                    <a:pt x="65" y="12"/>
                  </a:cubicBezTo>
                  <a:cubicBezTo>
                    <a:pt x="70" y="4"/>
                    <a:pt x="79" y="0"/>
                    <a:pt x="88" y="1"/>
                  </a:cubicBezTo>
                  <a:cubicBezTo>
                    <a:pt x="99" y="2"/>
                    <a:pt x="107" y="8"/>
                    <a:pt x="112" y="18"/>
                  </a:cubicBezTo>
                  <a:cubicBezTo>
                    <a:pt x="118" y="31"/>
                    <a:pt x="112" y="41"/>
                    <a:pt x="105" y="51"/>
                  </a:cubicBezTo>
                  <a:cubicBezTo>
                    <a:pt x="93" y="69"/>
                    <a:pt x="80" y="87"/>
                    <a:pt x="67" y="105"/>
                  </a:cubicBezTo>
                  <a:cubicBezTo>
                    <a:pt x="64" y="110"/>
                    <a:pt x="61" y="116"/>
                    <a:pt x="57" y="121"/>
                  </a:cubicBezTo>
                  <a:cubicBezTo>
                    <a:pt x="51" y="129"/>
                    <a:pt x="44" y="133"/>
                    <a:pt x="36" y="133"/>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17" name="Freeform 12"/>
            <p:cNvSpPr>
              <a:spLocks/>
            </p:cNvSpPr>
            <p:nvPr/>
          </p:nvSpPr>
          <p:spPr bwMode="auto">
            <a:xfrm>
              <a:off x="2699982" y="4408114"/>
              <a:ext cx="416102" cy="535409"/>
            </a:xfrm>
            <a:custGeom>
              <a:avLst/>
              <a:gdLst>
                <a:gd name="T0" fmla="*/ 91 w 92"/>
                <a:gd name="T1" fmla="*/ 28 h 107"/>
                <a:gd name="T2" fmla="*/ 84 w 92"/>
                <a:gd name="T3" fmla="*/ 47 h 107"/>
                <a:gd name="T4" fmla="*/ 53 w 92"/>
                <a:gd name="T5" fmla="*/ 92 h 107"/>
                <a:gd name="T6" fmla="*/ 19 w 92"/>
                <a:gd name="T7" fmla="*/ 101 h 107"/>
                <a:gd name="T8" fmla="*/ 4 w 92"/>
                <a:gd name="T9" fmla="*/ 70 h 107"/>
                <a:gd name="T10" fmla="*/ 17 w 92"/>
                <a:gd name="T11" fmla="*/ 48 h 107"/>
                <a:gd name="T12" fmla="*/ 41 w 92"/>
                <a:gd name="T13" fmla="*/ 13 h 107"/>
                <a:gd name="T14" fmla="*/ 67 w 92"/>
                <a:gd name="T15" fmla="*/ 1 h 107"/>
                <a:gd name="T16" fmla="*/ 90 w 92"/>
                <a:gd name="T17" fmla="*/ 21 h 107"/>
                <a:gd name="T18" fmla="*/ 91 w 92"/>
                <a:gd name="T1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7">
                  <a:moveTo>
                    <a:pt x="91" y="28"/>
                  </a:moveTo>
                  <a:cubicBezTo>
                    <a:pt x="92" y="35"/>
                    <a:pt x="88" y="41"/>
                    <a:pt x="84" y="47"/>
                  </a:cubicBezTo>
                  <a:cubicBezTo>
                    <a:pt x="74" y="62"/>
                    <a:pt x="64" y="77"/>
                    <a:pt x="53" y="92"/>
                  </a:cubicBezTo>
                  <a:cubicBezTo>
                    <a:pt x="46" y="103"/>
                    <a:pt x="32" y="107"/>
                    <a:pt x="19" y="101"/>
                  </a:cubicBezTo>
                  <a:cubicBezTo>
                    <a:pt x="8" y="96"/>
                    <a:pt x="0" y="82"/>
                    <a:pt x="4" y="70"/>
                  </a:cubicBezTo>
                  <a:cubicBezTo>
                    <a:pt x="7" y="62"/>
                    <a:pt x="12" y="55"/>
                    <a:pt x="17" y="48"/>
                  </a:cubicBezTo>
                  <a:cubicBezTo>
                    <a:pt x="24" y="36"/>
                    <a:pt x="33" y="25"/>
                    <a:pt x="41" y="13"/>
                  </a:cubicBezTo>
                  <a:cubicBezTo>
                    <a:pt x="48" y="4"/>
                    <a:pt x="56" y="0"/>
                    <a:pt x="67" y="1"/>
                  </a:cubicBezTo>
                  <a:cubicBezTo>
                    <a:pt x="79" y="3"/>
                    <a:pt x="87" y="10"/>
                    <a:pt x="90" y="21"/>
                  </a:cubicBezTo>
                  <a:cubicBezTo>
                    <a:pt x="91" y="24"/>
                    <a:pt x="91" y="26"/>
                    <a:pt x="91" y="28"/>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18" name="Freeform 13"/>
            <p:cNvSpPr>
              <a:spLocks/>
            </p:cNvSpPr>
            <p:nvPr/>
          </p:nvSpPr>
          <p:spPr bwMode="auto">
            <a:xfrm>
              <a:off x="3646027" y="5068683"/>
              <a:ext cx="333666" cy="438066"/>
            </a:xfrm>
            <a:custGeom>
              <a:avLst/>
              <a:gdLst>
                <a:gd name="T0" fmla="*/ 72 w 73"/>
                <a:gd name="T1" fmla="*/ 26 h 88"/>
                <a:gd name="T2" fmla="*/ 63 w 73"/>
                <a:gd name="T3" fmla="*/ 45 h 88"/>
                <a:gd name="T4" fmla="*/ 43 w 73"/>
                <a:gd name="T5" fmla="*/ 74 h 88"/>
                <a:gd name="T6" fmla="*/ 5 w 73"/>
                <a:gd name="T7" fmla="*/ 72 h 88"/>
                <a:gd name="T8" fmla="*/ 6 w 73"/>
                <a:gd name="T9" fmla="*/ 48 h 88"/>
                <a:gd name="T10" fmla="*/ 32 w 73"/>
                <a:gd name="T11" fmla="*/ 12 h 88"/>
                <a:gd name="T12" fmla="*/ 56 w 73"/>
                <a:gd name="T13" fmla="*/ 3 h 88"/>
                <a:gd name="T14" fmla="*/ 72 w 73"/>
                <a:gd name="T15" fmla="*/ 2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2" y="26"/>
                  </a:moveTo>
                  <a:cubicBezTo>
                    <a:pt x="73" y="33"/>
                    <a:pt x="67" y="39"/>
                    <a:pt x="63" y="45"/>
                  </a:cubicBezTo>
                  <a:cubicBezTo>
                    <a:pt x="57" y="55"/>
                    <a:pt x="50" y="64"/>
                    <a:pt x="43" y="74"/>
                  </a:cubicBezTo>
                  <a:cubicBezTo>
                    <a:pt x="33" y="88"/>
                    <a:pt x="13" y="87"/>
                    <a:pt x="5" y="72"/>
                  </a:cubicBezTo>
                  <a:cubicBezTo>
                    <a:pt x="0" y="64"/>
                    <a:pt x="1" y="56"/>
                    <a:pt x="6" y="48"/>
                  </a:cubicBezTo>
                  <a:cubicBezTo>
                    <a:pt x="15" y="36"/>
                    <a:pt x="23" y="24"/>
                    <a:pt x="32" y="12"/>
                  </a:cubicBezTo>
                  <a:cubicBezTo>
                    <a:pt x="38" y="3"/>
                    <a:pt x="47" y="0"/>
                    <a:pt x="56" y="3"/>
                  </a:cubicBezTo>
                  <a:cubicBezTo>
                    <a:pt x="67" y="6"/>
                    <a:pt x="72" y="14"/>
                    <a:pt x="72" y="26"/>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grpSp>
      <p:sp>
        <p:nvSpPr>
          <p:cNvPr id="7" name="Oval 6"/>
          <p:cNvSpPr/>
          <p:nvPr/>
        </p:nvSpPr>
        <p:spPr>
          <a:xfrm>
            <a:off x="9491663" y="5832475"/>
            <a:ext cx="506412" cy="5064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b="1" dirty="0">
                <a:solidFill>
                  <a:srgbClr val="FFFFFF"/>
                </a:solidFill>
              </a:rPr>
              <a:t>1</a:t>
            </a:r>
            <a:endParaRPr lang="en-US" b="1" dirty="0">
              <a:solidFill>
                <a:srgbClr val="FFFFFF"/>
              </a:solidFill>
            </a:endParaRPr>
          </a:p>
        </p:txBody>
      </p:sp>
      <p:sp>
        <p:nvSpPr>
          <p:cNvPr id="8" name="Oval 7"/>
          <p:cNvSpPr/>
          <p:nvPr/>
        </p:nvSpPr>
        <p:spPr>
          <a:xfrm>
            <a:off x="5453063" y="5878513"/>
            <a:ext cx="506412" cy="5064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b="1" dirty="0">
                <a:solidFill>
                  <a:srgbClr val="FFFFFF"/>
                </a:solidFill>
              </a:rPr>
              <a:t>2</a:t>
            </a:r>
            <a:endParaRPr lang="en-US" b="1" dirty="0">
              <a:solidFill>
                <a:srgbClr val="FFFFFF"/>
              </a:solidFill>
            </a:endParaRPr>
          </a:p>
        </p:txBody>
      </p:sp>
      <p:sp>
        <p:nvSpPr>
          <p:cNvPr id="9" name="Oval 8"/>
          <p:cNvSpPr/>
          <p:nvPr/>
        </p:nvSpPr>
        <p:spPr>
          <a:xfrm>
            <a:off x="1982788" y="5849938"/>
            <a:ext cx="506412" cy="5064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b="1" dirty="0">
                <a:solidFill>
                  <a:srgbClr val="FFFFFF"/>
                </a:solidFill>
              </a:rPr>
              <a:t>3</a:t>
            </a:r>
            <a:endParaRPr lang="en-US" b="1" dirty="0">
              <a:solidFill>
                <a:srgbClr val="FFFFFF"/>
              </a:solidFill>
            </a:endParaRPr>
          </a:p>
        </p:txBody>
      </p:sp>
    </p:spTree>
    <p:extLst>
      <p:ext uri="{BB962C8B-B14F-4D97-AF65-F5344CB8AC3E}">
        <p14:creationId xmlns:p14="http://schemas.microsoft.com/office/powerpoint/2010/main" val="47225365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1"/>
          <p:cNvSpPr txBox="1">
            <a:spLocks noChangeArrowheads="1"/>
          </p:cNvSpPr>
          <p:nvPr/>
        </p:nvSpPr>
        <p:spPr bwMode="auto">
          <a:xfrm>
            <a:off x="944563" y="-65088"/>
            <a:ext cx="10412412" cy="102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50000"/>
              </a:lnSpc>
              <a:spcBef>
                <a:spcPct val="0"/>
              </a:spcBef>
              <a:buFontTx/>
              <a:buNone/>
            </a:pPr>
            <a:r>
              <a:rPr lang="ar-EG" altLang="ar-EG" sz="4400" b="1">
                <a:solidFill>
                  <a:srgbClr val="002060"/>
                </a:solidFill>
                <a:latin typeface="Century Gothic" panose="020B0502020202020204" pitchFamily="34" charset="0"/>
                <a:cs typeface="PT Bold Heading" panose="02010400000000000000" pitchFamily="2" charset="0"/>
              </a:rPr>
              <a:t>تابع . الجهات الحكومية المستفيدة </a:t>
            </a:r>
          </a:p>
        </p:txBody>
      </p:sp>
      <p:sp>
        <p:nvSpPr>
          <p:cNvPr id="2" name="Rectangle: Rounded Corners 1"/>
          <p:cNvSpPr/>
          <p:nvPr/>
        </p:nvSpPr>
        <p:spPr>
          <a:xfrm>
            <a:off x="584200" y="1814513"/>
            <a:ext cx="3071813" cy="3944937"/>
          </a:xfrm>
          <a:prstGeom prst="roundRect">
            <a:avLst>
              <a:gd name="adj" fmla="val 10059"/>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3" name="Rectangle: Rounded Corners 2"/>
          <p:cNvSpPr/>
          <p:nvPr/>
        </p:nvSpPr>
        <p:spPr>
          <a:xfrm>
            <a:off x="4002088" y="1790700"/>
            <a:ext cx="3240087" cy="3944938"/>
          </a:xfrm>
          <a:prstGeom prst="roundRect">
            <a:avLst>
              <a:gd name="adj" fmla="val 10059"/>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4" name="Rectangle: Rounded Corners 3"/>
          <p:cNvSpPr/>
          <p:nvPr/>
        </p:nvSpPr>
        <p:spPr>
          <a:xfrm>
            <a:off x="8074025" y="1790700"/>
            <a:ext cx="3282950" cy="3944938"/>
          </a:xfrm>
          <a:prstGeom prst="roundRect">
            <a:avLst>
              <a:gd name="adj" fmla="val 10059"/>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Rectangle 4"/>
          <p:cNvSpPr/>
          <p:nvPr/>
        </p:nvSpPr>
        <p:spPr>
          <a:xfrm>
            <a:off x="625475" y="2705100"/>
            <a:ext cx="3011488" cy="2814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8439" name="TextBox 5"/>
          <p:cNvSpPr txBox="1">
            <a:spLocks noChangeArrowheads="1"/>
          </p:cNvSpPr>
          <p:nvPr/>
        </p:nvSpPr>
        <p:spPr bwMode="auto">
          <a:xfrm>
            <a:off x="5211763" y="2801938"/>
            <a:ext cx="1771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ar-EG" sz="2500">
                <a:solidFill>
                  <a:srgbClr val="FFFFFF"/>
                </a:solidFill>
                <a:latin typeface="Noto Sans" pitchFamily="34" charset="0"/>
                <a:cs typeface="Noto Sans" pitchFamily="34" charset="0"/>
              </a:rPr>
              <a:t>SERVICES</a:t>
            </a:r>
          </a:p>
        </p:txBody>
      </p:sp>
      <p:sp>
        <p:nvSpPr>
          <p:cNvPr id="18440" name="TextBox 6"/>
          <p:cNvSpPr txBox="1">
            <a:spLocks noChangeArrowheads="1"/>
          </p:cNvSpPr>
          <p:nvPr/>
        </p:nvSpPr>
        <p:spPr bwMode="auto">
          <a:xfrm>
            <a:off x="930275" y="1876425"/>
            <a:ext cx="22891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ar-EG" altLang="ar-EG" sz="2000" b="1">
                <a:solidFill>
                  <a:srgbClr val="282F39"/>
                </a:solidFill>
                <a:latin typeface="Noto Sans" pitchFamily="34" charset="0"/>
                <a:cs typeface="PT Bold Heading" panose="02010400000000000000" pitchFamily="2" charset="0"/>
              </a:rPr>
              <a:t>الجهاز المركزى </a:t>
            </a:r>
          </a:p>
          <a:p>
            <a:pPr algn="ctr" eaLnBrk="1" hangingPunct="1">
              <a:lnSpc>
                <a:spcPct val="100000"/>
              </a:lnSpc>
              <a:spcBef>
                <a:spcPct val="0"/>
              </a:spcBef>
              <a:buFont typeface="Arial" panose="020B0604020202020204" pitchFamily="34" charset="0"/>
              <a:buNone/>
            </a:pPr>
            <a:r>
              <a:rPr lang="ar-EG" altLang="ar-EG" sz="2000" b="1">
                <a:solidFill>
                  <a:srgbClr val="282F39"/>
                </a:solidFill>
                <a:latin typeface="Noto Sans" pitchFamily="34" charset="0"/>
                <a:cs typeface="PT Bold Heading" panose="02010400000000000000" pitchFamily="2" charset="0"/>
              </a:rPr>
              <a:t>للتعبئة والاحصاء </a:t>
            </a:r>
          </a:p>
          <a:p>
            <a:pPr algn="ctr" eaLnBrk="1" hangingPunct="1">
              <a:lnSpc>
                <a:spcPct val="100000"/>
              </a:lnSpc>
              <a:spcBef>
                <a:spcPct val="0"/>
              </a:spcBef>
              <a:buFont typeface="Arial" panose="020B0604020202020204" pitchFamily="34" charset="0"/>
              <a:buNone/>
            </a:pPr>
            <a:endParaRPr lang="en-GB" altLang="ar-EG" b="1">
              <a:solidFill>
                <a:srgbClr val="282F39"/>
              </a:solidFill>
              <a:latin typeface="Noto Sans" pitchFamily="34" charset="0"/>
              <a:cs typeface="Noto Sans" pitchFamily="34" charset="0"/>
            </a:endParaRPr>
          </a:p>
        </p:txBody>
      </p:sp>
      <p:sp>
        <p:nvSpPr>
          <p:cNvPr id="18441" name="TextBox 7"/>
          <p:cNvSpPr txBox="1">
            <a:spLocks noChangeArrowheads="1"/>
          </p:cNvSpPr>
          <p:nvPr/>
        </p:nvSpPr>
        <p:spPr bwMode="auto">
          <a:xfrm>
            <a:off x="4398963" y="2022475"/>
            <a:ext cx="228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2000" b="1">
                <a:solidFill>
                  <a:srgbClr val="282F39"/>
                </a:solidFill>
                <a:latin typeface="Noto Sans" pitchFamily="34" charset="0"/>
                <a:cs typeface="PT Bold Heading" panose="02010400000000000000" pitchFamily="2" charset="0"/>
              </a:rPr>
              <a:t>البنك المركزى</a:t>
            </a:r>
          </a:p>
        </p:txBody>
      </p:sp>
      <p:sp>
        <p:nvSpPr>
          <p:cNvPr id="18442" name="TextBox 8"/>
          <p:cNvSpPr txBox="1">
            <a:spLocks noChangeArrowheads="1"/>
          </p:cNvSpPr>
          <p:nvPr/>
        </p:nvSpPr>
        <p:spPr bwMode="auto">
          <a:xfrm>
            <a:off x="8570913" y="1914525"/>
            <a:ext cx="22891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2000" b="1" dirty="0">
                <a:solidFill>
                  <a:srgbClr val="282F39"/>
                </a:solidFill>
                <a:latin typeface="Noto Sans" pitchFamily="34" charset="0"/>
                <a:cs typeface="PT Bold Heading" panose="02010400000000000000" pitchFamily="2" charset="0"/>
              </a:rPr>
              <a:t>وزارة </a:t>
            </a:r>
          </a:p>
          <a:p>
            <a:pPr algn="ctr" eaLnBrk="1" hangingPunct="1">
              <a:lnSpc>
                <a:spcPct val="100000"/>
              </a:lnSpc>
              <a:spcBef>
                <a:spcPct val="0"/>
              </a:spcBef>
              <a:buFontTx/>
              <a:buNone/>
            </a:pPr>
            <a:r>
              <a:rPr lang="ar-EG" altLang="ar-EG" sz="2000" b="1" dirty="0">
                <a:solidFill>
                  <a:srgbClr val="282F39"/>
                </a:solidFill>
                <a:latin typeface="Noto Sans" pitchFamily="34" charset="0"/>
                <a:cs typeface="PT Bold Heading" panose="02010400000000000000" pitchFamily="2" charset="0"/>
              </a:rPr>
              <a:t>التضامن الاجتماعي </a:t>
            </a:r>
          </a:p>
        </p:txBody>
      </p:sp>
      <p:sp>
        <p:nvSpPr>
          <p:cNvPr id="10" name="Rectangle 9"/>
          <p:cNvSpPr/>
          <p:nvPr/>
        </p:nvSpPr>
        <p:spPr>
          <a:xfrm>
            <a:off x="4002088" y="2684463"/>
            <a:ext cx="3240087" cy="283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1" name="Rectangle 10"/>
          <p:cNvSpPr/>
          <p:nvPr/>
        </p:nvSpPr>
        <p:spPr>
          <a:xfrm>
            <a:off x="8083550" y="2741613"/>
            <a:ext cx="3273425" cy="2778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8445" name="TextBox 16"/>
          <p:cNvSpPr txBox="1">
            <a:spLocks noChangeArrowheads="1"/>
          </p:cNvSpPr>
          <p:nvPr/>
        </p:nvSpPr>
        <p:spPr bwMode="auto">
          <a:xfrm>
            <a:off x="635000" y="2922588"/>
            <a:ext cx="279400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lnSpc>
                <a:spcPct val="100000"/>
              </a:lnSpc>
              <a:buFont typeface="Arial" panose="020B0604020202020204" pitchFamily="34" charset="0"/>
              <a:buNone/>
            </a:pPr>
            <a:r>
              <a:rPr lang="ar-EG" altLang="ar-EG" sz="1600" b="1" dirty="0">
                <a:solidFill>
                  <a:srgbClr val="282F39"/>
                </a:solidFill>
                <a:latin typeface="Times New Roman" panose="02020603050405020304" pitchFamily="18" charset="0"/>
              </a:rPr>
              <a:t>اصدار تقارير عالية الجودة  تتناسب مع احتياجات </a:t>
            </a:r>
          </a:p>
          <a:p>
            <a:pPr algn="ctr" rtl="1">
              <a:lnSpc>
                <a:spcPct val="100000"/>
              </a:lnSpc>
              <a:buFont typeface="Arial" panose="020B0604020202020204" pitchFamily="34" charset="0"/>
              <a:buNone/>
            </a:pPr>
            <a:r>
              <a:rPr lang="ar-EG" altLang="ar-EG" sz="1600" b="1" dirty="0">
                <a:solidFill>
                  <a:srgbClr val="282F39"/>
                </a:solidFill>
                <a:latin typeface="Times New Roman" panose="02020603050405020304" pitchFamily="18" charset="0"/>
              </a:rPr>
              <a:t>المجتمع في وضع السياسات </a:t>
            </a:r>
          </a:p>
          <a:p>
            <a:pPr algn="ctr" rtl="1">
              <a:lnSpc>
                <a:spcPct val="100000"/>
              </a:lnSpc>
              <a:buFont typeface="Arial" panose="020B0604020202020204" pitchFamily="34" charset="0"/>
              <a:buNone/>
            </a:pPr>
            <a:r>
              <a:rPr lang="ar-EG" altLang="ar-EG" sz="1600" b="1" dirty="0">
                <a:solidFill>
                  <a:srgbClr val="282F39"/>
                </a:solidFill>
                <a:latin typeface="Times New Roman" panose="02020603050405020304" pitchFamily="18" charset="0"/>
              </a:rPr>
              <a:t>لاتخاذ القرارات الإستراتيجية للمجتمع ومعرفة التعداد السكاني لحظياً </a:t>
            </a:r>
          </a:p>
          <a:p>
            <a:pPr algn="ctr" rtl="1">
              <a:lnSpc>
                <a:spcPct val="100000"/>
              </a:lnSpc>
              <a:buFont typeface="Arial" panose="020B0604020202020204" pitchFamily="34" charset="0"/>
              <a:buNone/>
            </a:pPr>
            <a:r>
              <a:rPr lang="ar-EG" altLang="ar-EG" sz="1800" b="1" dirty="0">
                <a:solidFill>
                  <a:srgbClr val="C00000"/>
                </a:solidFill>
                <a:latin typeface="Times New Roman" panose="02020603050405020304" pitchFamily="18" charset="0"/>
              </a:rPr>
              <a:t>( الساعة السكانية ) </a:t>
            </a:r>
          </a:p>
        </p:txBody>
      </p:sp>
      <p:sp>
        <p:nvSpPr>
          <p:cNvPr id="18446" name="TextBox 17"/>
          <p:cNvSpPr txBox="1">
            <a:spLocks noChangeArrowheads="1"/>
          </p:cNvSpPr>
          <p:nvPr/>
        </p:nvSpPr>
        <p:spPr bwMode="auto">
          <a:xfrm>
            <a:off x="4059238" y="2844800"/>
            <a:ext cx="3124200" cy="262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50000"/>
              </a:lnSpc>
              <a:spcBef>
                <a:spcPct val="0"/>
              </a:spcBef>
              <a:buFontTx/>
              <a:buNone/>
            </a:pPr>
            <a:r>
              <a:rPr lang="ar-EG" altLang="ar-EG" sz="1600" b="1" dirty="0">
                <a:solidFill>
                  <a:srgbClr val="000000"/>
                </a:solidFill>
                <a:latin typeface="Times New Roman" panose="02020603050405020304" pitchFamily="18" charset="0"/>
              </a:rPr>
              <a:t>توقيع برتوكول تعاون مع البنك المركزي والشركة المصرية للإستعلام الإئتماني </a:t>
            </a:r>
            <a:r>
              <a:rPr lang="en-US" altLang="ar-EG" sz="1600" b="1" dirty="0">
                <a:solidFill>
                  <a:srgbClr val="000000"/>
                </a:solidFill>
                <a:latin typeface="Times New Roman" panose="02020603050405020304" pitchFamily="18" charset="0"/>
              </a:rPr>
              <a:t>I- Score )</a:t>
            </a:r>
            <a:r>
              <a:rPr lang="ar-EG" altLang="ar-EG" sz="1600" b="1" dirty="0">
                <a:solidFill>
                  <a:srgbClr val="000000"/>
                </a:solidFill>
                <a:latin typeface="Times New Roman" panose="02020603050405020304" pitchFamily="18" charset="0"/>
              </a:rPr>
              <a:t> ) للاستفادة من قاعدة بيانات الوفيات لإتاحة بيانات وتاريخ الوفاة ووقت الوفاة والرقم القومي.</a:t>
            </a:r>
          </a:p>
        </p:txBody>
      </p:sp>
      <p:sp>
        <p:nvSpPr>
          <p:cNvPr id="18447" name="TextBox 18"/>
          <p:cNvSpPr txBox="1">
            <a:spLocks noChangeArrowheads="1"/>
          </p:cNvSpPr>
          <p:nvPr/>
        </p:nvSpPr>
        <p:spPr bwMode="auto">
          <a:xfrm>
            <a:off x="8167688" y="2641600"/>
            <a:ext cx="309403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200000"/>
              </a:lnSpc>
              <a:spcBef>
                <a:spcPct val="0"/>
              </a:spcBef>
              <a:buFontTx/>
              <a:buNone/>
            </a:pPr>
            <a:r>
              <a:rPr lang="ar-EG" altLang="ar-EG" sz="1400" b="1" dirty="0">
                <a:solidFill>
                  <a:srgbClr val="000000"/>
                </a:solidFill>
                <a:latin typeface="Times New Roman" panose="02020603050405020304" pitchFamily="18" charset="0"/>
              </a:rPr>
              <a:t>إعداد برنامج تضامني فعلى وفعال مع الشريحة الغير قادرة من المجتمع</a:t>
            </a:r>
          </a:p>
          <a:p>
            <a:pPr algn="r" rtl="1" eaLnBrk="1" hangingPunct="1">
              <a:lnSpc>
                <a:spcPct val="200000"/>
              </a:lnSpc>
              <a:spcBef>
                <a:spcPct val="0"/>
              </a:spcBef>
              <a:buFontTx/>
              <a:buNone/>
            </a:pPr>
            <a:r>
              <a:rPr lang="ar-EG" altLang="ar-EG" sz="1400" b="1" dirty="0">
                <a:solidFill>
                  <a:srgbClr val="000000"/>
                </a:solidFill>
                <a:latin typeface="Times New Roman" panose="02020603050405020304" pitchFamily="18" charset="0"/>
              </a:rPr>
              <a:t> وذلك من خلال إضافة مواليد تلك الفئة وحذف الوفيات المستفيدة من البرنامج</a:t>
            </a:r>
          </a:p>
          <a:p>
            <a:pPr algn="ctr" rtl="1" eaLnBrk="1" hangingPunct="1">
              <a:lnSpc>
                <a:spcPct val="200000"/>
              </a:lnSpc>
              <a:spcBef>
                <a:spcPct val="0"/>
              </a:spcBef>
              <a:buFontTx/>
              <a:buNone/>
            </a:pPr>
            <a:r>
              <a:rPr lang="ar-EG" altLang="ar-EG" sz="1400" b="1" dirty="0">
                <a:solidFill>
                  <a:srgbClr val="000000"/>
                </a:solidFill>
                <a:latin typeface="Times New Roman" panose="02020603050405020304" pitchFamily="18" charset="0"/>
              </a:rPr>
              <a:t>( </a:t>
            </a:r>
            <a:r>
              <a:rPr lang="ar-EG" altLang="ar-EG" sz="1100" b="1" dirty="0">
                <a:solidFill>
                  <a:srgbClr val="000000"/>
                </a:solidFill>
                <a:latin typeface="Times New Roman" panose="02020603050405020304" pitchFamily="18" charset="0"/>
              </a:rPr>
              <a:t>تكافل وكرامة – بنك ناصر- فاقدى الرعاية ) </a:t>
            </a:r>
            <a:endParaRPr lang="ar-EG" altLang="ar-EG" sz="1400" b="1" dirty="0">
              <a:solidFill>
                <a:srgbClr val="000000"/>
              </a:solidFill>
              <a:latin typeface="Times New Roman" panose="02020603050405020304" pitchFamily="18" charset="0"/>
            </a:endParaRPr>
          </a:p>
        </p:txBody>
      </p:sp>
      <p:sp>
        <p:nvSpPr>
          <p:cNvPr id="21" name="Oval 20"/>
          <p:cNvSpPr/>
          <p:nvPr/>
        </p:nvSpPr>
        <p:spPr>
          <a:xfrm>
            <a:off x="776288" y="5973763"/>
            <a:ext cx="2709862" cy="22860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2" name="Oval 21"/>
          <p:cNvSpPr/>
          <p:nvPr/>
        </p:nvSpPr>
        <p:spPr>
          <a:xfrm>
            <a:off x="4352925" y="5997575"/>
            <a:ext cx="2709863" cy="22860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3" name="Oval 22"/>
          <p:cNvSpPr/>
          <p:nvPr/>
        </p:nvSpPr>
        <p:spPr>
          <a:xfrm>
            <a:off x="8467725" y="5989638"/>
            <a:ext cx="2709863" cy="22860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pic>
        <p:nvPicPr>
          <p:cNvPr id="18451"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438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2" name="Group 12"/>
          <p:cNvGrpSpPr>
            <a:grpSpLocks/>
          </p:cNvGrpSpPr>
          <p:nvPr/>
        </p:nvGrpSpPr>
        <p:grpSpPr bwMode="auto">
          <a:xfrm>
            <a:off x="1155700" y="865188"/>
            <a:ext cx="1887538" cy="688975"/>
            <a:chOff x="1875629" y="2488979"/>
            <a:chExt cx="4667412" cy="3017770"/>
          </a:xfrm>
        </p:grpSpPr>
        <p:sp>
          <p:nvSpPr>
            <p:cNvPr id="18456" name="Freeform 6"/>
            <p:cNvSpPr>
              <a:spLocks/>
            </p:cNvSpPr>
            <p:nvPr/>
          </p:nvSpPr>
          <p:spPr bwMode="auto">
            <a:xfrm>
              <a:off x="2511150" y="3040735"/>
              <a:ext cx="3062989" cy="2426604"/>
            </a:xfrm>
            <a:custGeom>
              <a:avLst/>
              <a:gdLst>
                <a:gd name="T0" fmla="*/ 2147483646 w 664"/>
                <a:gd name="T1" fmla="*/ 2147483646 h 486"/>
                <a:gd name="T2" fmla="*/ 2147483646 w 664"/>
                <a:gd name="T3" fmla="*/ 2147483646 h 486"/>
                <a:gd name="T4" fmla="*/ 2147483646 w 664"/>
                <a:gd name="T5" fmla="*/ 2147483646 h 486"/>
                <a:gd name="T6" fmla="*/ 2147483646 w 664"/>
                <a:gd name="T7" fmla="*/ 2147483646 h 486"/>
                <a:gd name="T8" fmla="*/ 2147483646 w 664"/>
                <a:gd name="T9" fmla="*/ 2147483646 h 486"/>
                <a:gd name="T10" fmla="*/ 2147483646 w 664"/>
                <a:gd name="T11" fmla="*/ 2147483646 h 486"/>
                <a:gd name="T12" fmla="*/ 2147483646 w 664"/>
                <a:gd name="T13" fmla="*/ 2147483646 h 486"/>
                <a:gd name="T14" fmla="*/ 2147483646 w 664"/>
                <a:gd name="T15" fmla="*/ 2147483646 h 486"/>
                <a:gd name="T16" fmla="*/ 2147483646 w 664"/>
                <a:gd name="T17" fmla="*/ 2147483646 h 486"/>
                <a:gd name="T18" fmla="*/ 2147483646 w 664"/>
                <a:gd name="T19" fmla="*/ 2147483646 h 486"/>
                <a:gd name="T20" fmla="*/ 2147483646 w 664"/>
                <a:gd name="T21" fmla="*/ 2147483646 h 486"/>
                <a:gd name="T22" fmla="*/ 2147483646 w 664"/>
                <a:gd name="T23" fmla="*/ 2147483646 h 486"/>
                <a:gd name="T24" fmla="*/ 2147483646 w 664"/>
                <a:gd name="T25" fmla="*/ 2147483646 h 486"/>
                <a:gd name="T26" fmla="*/ 2147483646 w 664"/>
                <a:gd name="T27" fmla="*/ 2147483646 h 486"/>
                <a:gd name="T28" fmla="*/ 2147483646 w 664"/>
                <a:gd name="T29" fmla="*/ 2147483646 h 486"/>
                <a:gd name="T30" fmla="*/ 2147483646 w 664"/>
                <a:gd name="T31" fmla="*/ 2147483646 h 486"/>
                <a:gd name="T32" fmla="*/ 2147483646 w 664"/>
                <a:gd name="T33" fmla="*/ 2147483646 h 486"/>
                <a:gd name="T34" fmla="*/ 2147483646 w 664"/>
                <a:gd name="T35" fmla="*/ 2147483646 h 486"/>
                <a:gd name="T36" fmla="*/ 2147483646 w 664"/>
                <a:gd name="T37" fmla="*/ 2147483646 h 486"/>
                <a:gd name="T38" fmla="*/ 2147483646 w 664"/>
                <a:gd name="T39" fmla="*/ 2147483646 h 486"/>
                <a:gd name="T40" fmla="*/ 2147483646 w 664"/>
                <a:gd name="T41" fmla="*/ 2147483646 h 486"/>
                <a:gd name="T42" fmla="*/ 2147483646 w 664"/>
                <a:gd name="T43" fmla="*/ 2147483646 h 486"/>
                <a:gd name="T44" fmla="*/ 2147483646 w 664"/>
                <a:gd name="T45" fmla="*/ 2147483646 h 486"/>
                <a:gd name="T46" fmla="*/ 2147483646 w 664"/>
                <a:gd name="T47" fmla="*/ 2147483646 h 486"/>
                <a:gd name="T48" fmla="*/ 2147483646 w 664"/>
                <a:gd name="T49" fmla="*/ 2147483646 h 486"/>
                <a:gd name="T50" fmla="*/ 2147483646 w 664"/>
                <a:gd name="T51" fmla="*/ 2147483646 h 486"/>
                <a:gd name="T52" fmla="*/ 2147483646 w 664"/>
                <a:gd name="T53" fmla="*/ 2147483646 h 486"/>
                <a:gd name="T54" fmla="*/ 2147483646 w 664"/>
                <a:gd name="T55" fmla="*/ 2147483646 h 486"/>
                <a:gd name="T56" fmla="*/ 2147483646 w 664"/>
                <a:gd name="T57" fmla="*/ 2147483646 h 486"/>
                <a:gd name="T58" fmla="*/ 2147483646 w 664"/>
                <a:gd name="T59" fmla="*/ 2147483646 h 486"/>
                <a:gd name="T60" fmla="*/ 2147483646 w 664"/>
                <a:gd name="T61" fmla="*/ 2147483646 h 486"/>
                <a:gd name="T62" fmla="*/ 2147483646 w 664"/>
                <a:gd name="T63" fmla="*/ 2147483646 h 486"/>
                <a:gd name="T64" fmla="*/ 2147483646 w 664"/>
                <a:gd name="T65" fmla="*/ 2147483646 h 486"/>
                <a:gd name="T66" fmla="*/ 2147483646 w 664"/>
                <a:gd name="T67" fmla="*/ 2147483646 h 486"/>
                <a:gd name="T68" fmla="*/ 2147483646 w 664"/>
                <a:gd name="T69" fmla="*/ 2147483646 h 486"/>
                <a:gd name="T70" fmla="*/ 2147483646 w 664"/>
                <a:gd name="T71" fmla="*/ 2147483646 h 486"/>
                <a:gd name="T72" fmla="*/ 2147483646 w 664"/>
                <a:gd name="T73" fmla="*/ 2147483646 h 486"/>
                <a:gd name="T74" fmla="*/ 2147483646 w 664"/>
                <a:gd name="T75" fmla="*/ 2147483646 h 486"/>
                <a:gd name="T76" fmla="*/ 2147483646 w 664"/>
                <a:gd name="T77" fmla="*/ 2147483646 h 486"/>
                <a:gd name="T78" fmla="*/ 2147483646 w 664"/>
                <a:gd name="T79" fmla="*/ 2147483646 h 486"/>
                <a:gd name="T80" fmla="*/ 2147483646 w 664"/>
                <a:gd name="T81" fmla="*/ 2147483646 h 486"/>
                <a:gd name="T82" fmla="*/ 2147483646 w 664"/>
                <a:gd name="T83" fmla="*/ 2147483646 h 486"/>
                <a:gd name="T84" fmla="*/ 2147483646 w 664"/>
                <a:gd name="T85" fmla="*/ 2147483646 h 486"/>
                <a:gd name="T86" fmla="*/ 2147483646 w 664"/>
                <a:gd name="T87" fmla="*/ 2147483646 h 486"/>
                <a:gd name="T88" fmla="*/ 2147483646 w 664"/>
                <a:gd name="T89" fmla="*/ 2147483646 h 486"/>
                <a:gd name="T90" fmla="*/ 2147483646 w 664"/>
                <a:gd name="T91" fmla="*/ 2147483646 h 486"/>
                <a:gd name="T92" fmla="*/ 2147483646 w 664"/>
                <a:gd name="T93" fmla="*/ 2147483646 h 486"/>
                <a:gd name="T94" fmla="*/ 2147483646 w 664"/>
                <a:gd name="T95" fmla="*/ 2147483646 h 486"/>
                <a:gd name="T96" fmla="*/ 2147483646 w 664"/>
                <a:gd name="T97" fmla="*/ 2147483646 h 486"/>
                <a:gd name="T98" fmla="*/ 2147483646 w 664"/>
                <a:gd name="T99" fmla="*/ 2147483646 h 486"/>
                <a:gd name="T100" fmla="*/ 2147483646 w 664"/>
                <a:gd name="T101" fmla="*/ 2147483646 h 486"/>
                <a:gd name="T102" fmla="*/ 2147483646 w 664"/>
                <a:gd name="T103" fmla="*/ 2147483646 h 486"/>
                <a:gd name="T104" fmla="*/ 2147483646 w 664"/>
                <a:gd name="T105" fmla="*/ 2147483646 h 486"/>
                <a:gd name="T106" fmla="*/ 2147483646 w 664"/>
                <a:gd name="T107" fmla="*/ 2147483646 h 486"/>
                <a:gd name="T108" fmla="*/ 2147483646 w 664"/>
                <a:gd name="T109" fmla="*/ 2147483646 h 486"/>
                <a:gd name="T110" fmla="*/ 2147483646 w 664"/>
                <a:gd name="T111" fmla="*/ 2147483646 h 486"/>
                <a:gd name="T112" fmla="*/ 2147483646 w 664"/>
                <a:gd name="T113" fmla="*/ 2147483646 h 486"/>
                <a:gd name="T114" fmla="*/ 2147483646 w 664"/>
                <a:gd name="T115" fmla="*/ 2147483646 h 486"/>
                <a:gd name="T116" fmla="*/ 2147483646 w 664"/>
                <a:gd name="T117" fmla="*/ 2147483646 h 486"/>
                <a:gd name="T118" fmla="*/ 2147483646 w 664"/>
                <a:gd name="T119" fmla="*/ 2147483646 h 486"/>
                <a:gd name="T120" fmla="*/ 2147483646 w 664"/>
                <a:gd name="T121" fmla="*/ 2147483646 h 4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4" h="486">
                  <a:moveTo>
                    <a:pt x="323" y="471"/>
                  </a:moveTo>
                  <a:cubicBezTo>
                    <a:pt x="326" y="467"/>
                    <a:pt x="329" y="462"/>
                    <a:pt x="332" y="458"/>
                  </a:cubicBezTo>
                  <a:cubicBezTo>
                    <a:pt x="352" y="431"/>
                    <a:pt x="338" y="391"/>
                    <a:pt x="302" y="385"/>
                  </a:cubicBezTo>
                  <a:cubicBezTo>
                    <a:pt x="301" y="385"/>
                    <a:pt x="300" y="384"/>
                    <a:pt x="299" y="384"/>
                  </a:cubicBezTo>
                  <a:cubicBezTo>
                    <a:pt x="306" y="366"/>
                    <a:pt x="304" y="349"/>
                    <a:pt x="293" y="334"/>
                  </a:cubicBezTo>
                  <a:cubicBezTo>
                    <a:pt x="282" y="319"/>
                    <a:pt x="267" y="312"/>
                    <a:pt x="248" y="312"/>
                  </a:cubicBezTo>
                  <a:cubicBezTo>
                    <a:pt x="250" y="285"/>
                    <a:pt x="239" y="264"/>
                    <a:pt x="212" y="256"/>
                  </a:cubicBezTo>
                  <a:cubicBezTo>
                    <a:pt x="185" y="247"/>
                    <a:pt x="165" y="258"/>
                    <a:pt x="150" y="282"/>
                  </a:cubicBezTo>
                  <a:cubicBezTo>
                    <a:pt x="132" y="246"/>
                    <a:pt x="87" y="242"/>
                    <a:pt x="63" y="271"/>
                  </a:cubicBezTo>
                  <a:cubicBezTo>
                    <a:pt x="56" y="262"/>
                    <a:pt x="50" y="254"/>
                    <a:pt x="44" y="246"/>
                  </a:cubicBezTo>
                  <a:cubicBezTo>
                    <a:pt x="30" y="227"/>
                    <a:pt x="16" y="209"/>
                    <a:pt x="2" y="191"/>
                  </a:cubicBezTo>
                  <a:cubicBezTo>
                    <a:pt x="0" y="188"/>
                    <a:pt x="0" y="186"/>
                    <a:pt x="2" y="183"/>
                  </a:cubicBezTo>
                  <a:cubicBezTo>
                    <a:pt x="24" y="149"/>
                    <a:pt x="45" y="115"/>
                    <a:pt x="67" y="80"/>
                  </a:cubicBezTo>
                  <a:cubicBezTo>
                    <a:pt x="83" y="54"/>
                    <a:pt x="99" y="29"/>
                    <a:pt x="116" y="3"/>
                  </a:cubicBezTo>
                  <a:cubicBezTo>
                    <a:pt x="118" y="0"/>
                    <a:pt x="120" y="1"/>
                    <a:pt x="122" y="2"/>
                  </a:cubicBezTo>
                  <a:cubicBezTo>
                    <a:pt x="133" y="8"/>
                    <a:pt x="143" y="14"/>
                    <a:pt x="155" y="19"/>
                  </a:cubicBezTo>
                  <a:cubicBezTo>
                    <a:pt x="163" y="22"/>
                    <a:pt x="172" y="24"/>
                    <a:pt x="181" y="26"/>
                  </a:cubicBezTo>
                  <a:cubicBezTo>
                    <a:pt x="193" y="28"/>
                    <a:pt x="205" y="30"/>
                    <a:pt x="217" y="32"/>
                  </a:cubicBezTo>
                  <a:cubicBezTo>
                    <a:pt x="219" y="32"/>
                    <a:pt x="220" y="32"/>
                    <a:pt x="223" y="33"/>
                  </a:cubicBezTo>
                  <a:cubicBezTo>
                    <a:pt x="220" y="37"/>
                    <a:pt x="217" y="41"/>
                    <a:pt x="214" y="44"/>
                  </a:cubicBezTo>
                  <a:cubicBezTo>
                    <a:pt x="199" y="64"/>
                    <a:pt x="184" y="83"/>
                    <a:pt x="170" y="102"/>
                  </a:cubicBezTo>
                  <a:cubicBezTo>
                    <a:pt x="159" y="117"/>
                    <a:pt x="160" y="137"/>
                    <a:pt x="171" y="151"/>
                  </a:cubicBezTo>
                  <a:cubicBezTo>
                    <a:pt x="181" y="165"/>
                    <a:pt x="202" y="172"/>
                    <a:pt x="217" y="166"/>
                  </a:cubicBezTo>
                  <a:cubicBezTo>
                    <a:pt x="226" y="162"/>
                    <a:pt x="236" y="157"/>
                    <a:pt x="245" y="152"/>
                  </a:cubicBezTo>
                  <a:cubicBezTo>
                    <a:pt x="266" y="141"/>
                    <a:pt x="287" y="130"/>
                    <a:pt x="308" y="119"/>
                  </a:cubicBezTo>
                  <a:cubicBezTo>
                    <a:pt x="323" y="111"/>
                    <a:pt x="338" y="104"/>
                    <a:pt x="353" y="96"/>
                  </a:cubicBezTo>
                  <a:cubicBezTo>
                    <a:pt x="360" y="92"/>
                    <a:pt x="366" y="93"/>
                    <a:pt x="372" y="97"/>
                  </a:cubicBezTo>
                  <a:cubicBezTo>
                    <a:pt x="428" y="133"/>
                    <a:pt x="483" y="169"/>
                    <a:pt x="538" y="205"/>
                  </a:cubicBezTo>
                  <a:cubicBezTo>
                    <a:pt x="575" y="228"/>
                    <a:pt x="611" y="252"/>
                    <a:pt x="647" y="275"/>
                  </a:cubicBezTo>
                  <a:cubicBezTo>
                    <a:pt x="659" y="283"/>
                    <a:pt x="664" y="294"/>
                    <a:pt x="663" y="308"/>
                  </a:cubicBezTo>
                  <a:cubicBezTo>
                    <a:pt x="662" y="320"/>
                    <a:pt x="655" y="329"/>
                    <a:pt x="643" y="334"/>
                  </a:cubicBezTo>
                  <a:cubicBezTo>
                    <a:pt x="632" y="339"/>
                    <a:pt x="622" y="337"/>
                    <a:pt x="612" y="331"/>
                  </a:cubicBezTo>
                  <a:cubicBezTo>
                    <a:pt x="569" y="306"/>
                    <a:pt x="526" y="280"/>
                    <a:pt x="483" y="254"/>
                  </a:cubicBezTo>
                  <a:cubicBezTo>
                    <a:pt x="477" y="250"/>
                    <a:pt x="470" y="246"/>
                    <a:pt x="463" y="242"/>
                  </a:cubicBezTo>
                  <a:cubicBezTo>
                    <a:pt x="457" y="239"/>
                    <a:pt x="451" y="241"/>
                    <a:pt x="448" y="247"/>
                  </a:cubicBezTo>
                  <a:cubicBezTo>
                    <a:pt x="445" y="252"/>
                    <a:pt x="446" y="259"/>
                    <a:pt x="451" y="262"/>
                  </a:cubicBezTo>
                  <a:cubicBezTo>
                    <a:pt x="466" y="271"/>
                    <a:pt x="481" y="280"/>
                    <a:pt x="496" y="289"/>
                  </a:cubicBezTo>
                  <a:cubicBezTo>
                    <a:pt x="506" y="295"/>
                    <a:pt x="516" y="301"/>
                    <a:pt x="527" y="307"/>
                  </a:cubicBezTo>
                  <a:cubicBezTo>
                    <a:pt x="541" y="316"/>
                    <a:pt x="556" y="325"/>
                    <a:pt x="571" y="333"/>
                  </a:cubicBezTo>
                  <a:cubicBezTo>
                    <a:pt x="577" y="337"/>
                    <a:pt x="583" y="340"/>
                    <a:pt x="588" y="344"/>
                  </a:cubicBezTo>
                  <a:cubicBezTo>
                    <a:pt x="600" y="354"/>
                    <a:pt x="601" y="372"/>
                    <a:pt x="586" y="384"/>
                  </a:cubicBezTo>
                  <a:cubicBezTo>
                    <a:pt x="573" y="394"/>
                    <a:pt x="559" y="396"/>
                    <a:pt x="544" y="388"/>
                  </a:cubicBezTo>
                  <a:cubicBezTo>
                    <a:pt x="514" y="372"/>
                    <a:pt x="484" y="355"/>
                    <a:pt x="455" y="339"/>
                  </a:cubicBezTo>
                  <a:cubicBezTo>
                    <a:pt x="446" y="334"/>
                    <a:pt x="437" y="329"/>
                    <a:pt x="428" y="325"/>
                  </a:cubicBezTo>
                  <a:cubicBezTo>
                    <a:pt x="421" y="321"/>
                    <a:pt x="414" y="323"/>
                    <a:pt x="411" y="329"/>
                  </a:cubicBezTo>
                  <a:cubicBezTo>
                    <a:pt x="407" y="335"/>
                    <a:pt x="410" y="341"/>
                    <a:pt x="416" y="345"/>
                  </a:cubicBezTo>
                  <a:cubicBezTo>
                    <a:pt x="438" y="357"/>
                    <a:pt x="460" y="369"/>
                    <a:pt x="482" y="381"/>
                  </a:cubicBezTo>
                  <a:cubicBezTo>
                    <a:pt x="496" y="389"/>
                    <a:pt x="509" y="396"/>
                    <a:pt x="522" y="404"/>
                  </a:cubicBezTo>
                  <a:cubicBezTo>
                    <a:pt x="531" y="410"/>
                    <a:pt x="534" y="423"/>
                    <a:pt x="529" y="433"/>
                  </a:cubicBezTo>
                  <a:cubicBezTo>
                    <a:pt x="519" y="449"/>
                    <a:pt x="503" y="456"/>
                    <a:pt x="486" y="450"/>
                  </a:cubicBezTo>
                  <a:cubicBezTo>
                    <a:pt x="478" y="447"/>
                    <a:pt x="469" y="442"/>
                    <a:pt x="461" y="438"/>
                  </a:cubicBezTo>
                  <a:cubicBezTo>
                    <a:pt x="443" y="429"/>
                    <a:pt x="425" y="419"/>
                    <a:pt x="407" y="410"/>
                  </a:cubicBezTo>
                  <a:cubicBezTo>
                    <a:pt x="402" y="408"/>
                    <a:pt x="398" y="406"/>
                    <a:pt x="393" y="403"/>
                  </a:cubicBezTo>
                  <a:cubicBezTo>
                    <a:pt x="386" y="400"/>
                    <a:pt x="379" y="401"/>
                    <a:pt x="376" y="407"/>
                  </a:cubicBezTo>
                  <a:cubicBezTo>
                    <a:pt x="372" y="413"/>
                    <a:pt x="375" y="420"/>
                    <a:pt x="382" y="424"/>
                  </a:cubicBezTo>
                  <a:cubicBezTo>
                    <a:pt x="399" y="433"/>
                    <a:pt x="417" y="442"/>
                    <a:pt x="435" y="451"/>
                  </a:cubicBezTo>
                  <a:cubicBezTo>
                    <a:pt x="445" y="456"/>
                    <a:pt x="454" y="461"/>
                    <a:pt x="464" y="466"/>
                  </a:cubicBezTo>
                  <a:cubicBezTo>
                    <a:pt x="457" y="472"/>
                    <a:pt x="449" y="476"/>
                    <a:pt x="441" y="479"/>
                  </a:cubicBezTo>
                  <a:cubicBezTo>
                    <a:pt x="423" y="486"/>
                    <a:pt x="405" y="484"/>
                    <a:pt x="387" y="481"/>
                  </a:cubicBezTo>
                  <a:cubicBezTo>
                    <a:pt x="370" y="479"/>
                    <a:pt x="352" y="476"/>
                    <a:pt x="335" y="473"/>
                  </a:cubicBezTo>
                  <a:cubicBezTo>
                    <a:pt x="331" y="473"/>
                    <a:pt x="327" y="472"/>
                    <a:pt x="323" y="4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p:cNvSpPr>
            <p:nvPr/>
          </p:nvSpPr>
          <p:spPr bwMode="auto">
            <a:xfrm>
              <a:off x="3367316" y="2975716"/>
              <a:ext cx="2582974" cy="1376771"/>
            </a:xfrm>
            <a:custGeom>
              <a:avLst/>
              <a:gdLst>
                <a:gd name="T0" fmla="*/ 486 w 561"/>
                <a:gd name="T1" fmla="*/ 275 h 275"/>
                <a:gd name="T2" fmla="*/ 413 w 561"/>
                <a:gd name="T3" fmla="*/ 228 h 275"/>
                <a:gd name="T4" fmla="*/ 330 w 561"/>
                <a:gd name="T5" fmla="*/ 174 h 275"/>
                <a:gd name="T6" fmla="*/ 229 w 561"/>
                <a:gd name="T7" fmla="*/ 109 h 275"/>
                <a:gd name="T8" fmla="*/ 203 w 561"/>
                <a:gd name="T9" fmla="*/ 92 h 275"/>
                <a:gd name="T10" fmla="*/ 154 w 561"/>
                <a:gd name="T11" fmla="*/ 90 h 275"/>
                <a:gd name="T12" fmla="*/ 78 w 561"/>
                <a:gd name="T13" fmla="*/ 130 h 275"/>
                <a:gd name="T14" fmla="*/ 32 w 561"/>
                <a:gd name="T15" fmla="*/ 154 h 275"/>
                <a:gd name="T16" fmla="*/ 7 w 561"/>
                <a:gd name="T17" fmla="*/ 151 h 275"/>
                <a:gd name="T18" fmla="*/ 7 w 561"/>
                <a:gd name="T19" fmla="*/ 126 h 275"/>
                <a:gd name="T20" fmla="*/ 57 w 561"/>
                <a:gd name="T21" fmla="*/ 61 h 275"/>
                <a:gd name="T22" fmla="*/ 82 w 561"/>
                <a:gd name="T23" fmla="*/ 33 h 275"/>
                <a:gd name="T24" fmla="*/ 117 w 561"/>
                <a:gd name="T25" fmla="*/ 20 h 275"/>
                <a:gd name="T26" fmla="*/ 158 w 561"/>
                <a:gd name="T27" fmla="*/ 12 h 275"/>
                <a:gd name="T28" fmla="*/ 260 w 561"/>
                <a:gd name="T29" fmla="*/ 3 h 275"/>
                <a:gd name="T30" fmla="*/ 309 w 561"/>
                <a:gd name="T31" fmla="*/ 11 h 275"/>
                <a:gd name="T32" fmla="*/ 380 w 561"/>
                <a:gd name="T33" fmla="*/ 25 h 275"/>
                <a:gd name="T34" fmla="*/ 405 w 561"/>
                <a:gd name="T35" fmla="*/ 22 h 275"/>
                <a:gd name="T36" fmla="*/ 432 w 561"/>
                <a:gd name="T37" fmla="*/ 10 h 275"/>
                <a:gd name="T38" fmla="*/ 440 w 561"/>
                <a:gd name="T39" fmla="*/ 12 h 275"/>
                <a:gd name="T40" fmla="*/ 481 w 561"/>
                <a:gd name="T41" fmla="*/ 78 h 275"/>
                <a:gd name="T42" fmla="*/ 535 w 561"/>
                <a:gd name="T43" fmla="*/ 164 h 275"/>
                <a:gd name="T44" fmla="*/ 559 w 561"/>
                <a:gd name="T45" fmla="*/ 201 h 275"/>
                <a:gd name="T46" fmla="*/ 559 w 561"/>
                <a:gd name="T47" fmla="*/ 207 h 275"/>
                <a:gd name="T48" fmla="*/ 487 w 561"/>
                <a:gd name="T49" fmla="*/ 275 h 275"/>
                <a:gd name="T50" fmla="*/ 486 w 561"/>
                <a:gd name="T51"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1" h="275">
                  <a:moveTo>
                    <a:pt x="486" y="275"/>
                  </a:moveTo>
                  <a:cubicBezTo>
                    <a:pt x="461" y="259"/>
                    <a:pt x="437" y="244"/>
                    <a:pt x="413" y="228"/>
                  </a:cubicBezTo>
                  <a:cubicBezTo>
                    <a:pt x="385" y="210"/>
                    <a:pt x="357" y="192"/>
                    <a:pt x="330" y="174"/>
                  </a:cubicBezTo>
                  <a:cubicBezTo>
                    <a:pt x="296" y="152"/>
                    <a:pt x="263" y="131"/>
                    <a:pt x="229" y="109"/>
                  </a:cubicBezTo>
                  <a:cubicBezTo>
                    <a:pt x="220" y="103"/>
                    <a:pt x="211" y="98"/>
                    <a:pt x="203" y="92"/>
                  </a:cubicBezTo>
                  <a:cubicBezTo>
                    <a:pt x="187" y="81"/>
                    <a:pt x="171" y="81"/>
                    <a:pt x="154" y="90"/>
                  </a:cubicBezTo>
                  <a:cubicBezTo>
                    <a:pt x="129" y="104"/>
                    <a:pt x="103" y="117"/>
                    <a:pt x="78" y="130"/>
                  </a:cubicBezTo>
                  <a:cubicBezTo>
                    <a:pt x="63" y="138"/>
                    <a:pt x="47" y="146"/>
                    <a:pt x="32" y="154"/>
                  </a:cubicBezTo>
                  <a:cubicBezTo>
                    <a:pt x="23" y="159"/>
                    <a:pt x="13" y="158"/>
                    <a:pt x="7" y="151"/>
                  </a:cubicBezTo>
                  <a:cubicBezTo>
                    <a:pt x="0" y="144"/>
                    <a:pt x="0" y="134"/>
                    <a:pt x="7" y="126"/>
                  </a:cubicBezTo>
                  <a:cubicBezTo>
                    <a:pt x="23" y="104"/>
                    <a:pt x="40" y="83"/>
                    <a:pt x="57" y="61"/>
                  </a:cubicBezTo>
                  <a:cubicBezTo>
                    <a:pt x="64" y="51"/>
                    <a:pt x="72" y="41"/>
                    <a:pt x="82" y="33"/>
                  </a:cubicBezTo>
                  <a:cubicBezTo>
                    <a:pt x="93" y="26"/>
                    <a:pt x="105" y="22"/>
                    <a:pt x="117" y="20"/>
                  </a:cubicBezTo>
                  <a:cubicBezTo>
                    <a:pt x="131" y="18"/>
                    <a:pt x="145" y="15"/>
                    <a:pt x="158" y="12"/>
                  </a:cubicBezTo>
                  <a:cubicBezTo>
                    <a:pt x="192" y="5"/>
                    <a:pt x="225" y="0"/>
                    <a:pt x="260" y="3"/>
                  </a:cubicBezTo>
                  <a:cubicBezTo>
                    <a:pt x="276" y="5"/>
                    <a:pt x="293" y="8"/>
                    <a:pt x="309" y="11"/>
                  </a:cubicBezTo>
                  <a:cubicBezTo>
                    <a:pt x="332" y="15"/>
                    <a:pt x="356" y="21"/>
                    <a:pt x="380" y="25"/>
                  </a:cubicBezTo>
                  <a:cubicBezTo>
                    <a:pt x="388" y="27"/>
                    <a:pt x="397" y="26"/>
                    <a:pt x="405" y="22"/>
                  </a:cubicBezTo>
                  <a:cubicBezTo>
                    <a:pt x="414" y="18"/>
                    <a:pt x="423" y="14"/>
                    <a:pt x="432" y="10"/>
                  </a:cubicBezTo>
                  <a:cubicBezTo>
                    <a:pt x="435" y="8"/>
                    <a:pt x="438" y="9"/>
                    <a:pt x="440" y="12"/>
                  </a:cubicBezTo>
                  <a:cubicBezTo>
                    <a:pt x="454" y="34"/>
                    <a:pt x="468" y="56"/>
                    <a:pt x="481" y="78"/>
                  </a:cubicBezTo>
                  <a:cubicBezTo>
                    <a:pt x="499" y="107"/>
                    <a:pt x="517" y="135"/>
                    <a:pt x="535" y="164"/>
                  </a:cubicBezTo>
                  <a:cubicBezTo>
                    <a:pt x="543" y="176"/>
                    <a:pt x="551" y="188"/>
                    <a:pt x="559" y="201"/>
                  </a:cubicBezTo>
                  <a:cubicBezTo>
                    <a:pt x="560" y="203"/>
                    <a:pt x="561" y="205"/>
                    <a:pt x="559" y="207"/>
                  </a:cubicBezTo>
                  <a:cubicBezTo>
                    <a:pt x="535" y="230"/>
                    <a:pt x="511" y="252"/>
                    <a:pt x="487" y="275"/>
                  </a:cubicBezTo>
                  <a:cubicBezTo>
                    <a:pt x="486" y="275"/>
                    <a:pt x="486" y="275"/>
                    <a:pt x="486" y="275"/>
                  </a:cubicBezTo>
                  <a:close/>
                </a:path>
              </a:pathLst>
            </a:custGeom>
            <a:solidFill>
              <a:schemeClr val="accent4"/>
            </a:solidFill>
            <a:ln>
              <a:noFill/>
            </a:ln>
          </p:spPr>
          <p:txBody>
            <a:bodyPr/>
            <a:lstStyle/>
            <a:p>
              <a:pPr eaLnBrk="1" fontAlgn="auto" hangingPunct="1">
                <a:spcBef>
                  <a:spcPts val="0"/>
                </a:spcBef>
                <a:spcAft>
                  <a:spcPts val="0"/>
                </a:spcAft>
                <a:defRPr/>
              </a:pPr>
              <a:endParaRPr lang="en-US" dirty="0">
                <a:solidFill>
                  <a:srgbClr val="282F39"/>
                </a:solidFill>
                <a:latin typeface="Calibri" panose="020F0502020204030204"/>
              </a:endParaRPr>
            </a:p>
          </p:txBody>
        </p:sp>
        <p:sp>
          <p:nvSpPr>
            <p:cNvPr id="13" name="Freeform 8"/>
            <p:cNvSpPr>
              <a:spLocks/>
            </p:cNvSpPr>
            <p:nvPr/>
          </p:nvSpPr>
          <p:spPr bwMode="auto">
            <a:xfrm>
              <a:off x="5377168" y="2488979"/>
              <a:ext cx="1165873" cy="1543652"/>
            </a:xfrm>
            <a:custGeom>
              <a:avLst/>
              <a:gdLst>
                <a:gd name="T0" fmla="*/ 99 w 254"/>
                <a:gd name="T1" fmla="*/ 0 h 309"/>
                <a:gd name="T2" fmla="*/ 254 w 254"/>
                <a:gd name="T3" fmla="*/ 246 h 309"/>
                <a:gd name="T4" fmla="*/ 234 w 254"/>
                <a:gd name="T5" fmla="*/ 259 h 309"/>
                <a:gd name="T6" fmla="*/ 160 w 254"/>
                <a:gd name="T7" fmla="*/ 307 h 309"/>
                <a:gd name="T8" fmla="*/ 154 w 254"/>
                <a:gd name="T9" fmla="*/ 306 h 309"/>
                <a:gd name="T10" fmla="*/ 71 w 254"/>
                <a:gd name="T11" fmla="*/ 175 h 309"/>
                <a:gd name="T12" fmla="*/ 22 w 254"/>
                <a:gd name="T13" fmla="*/ 96 h 309"/>
                <a:gd name="T14" fmla="*/ 2 w 254"/>
                <a:gd name="T15" fmla="*/ 66 h 309"/>
                <a:gd name="T16" fmla="*/ 3 w 254"/>
                <a:gd name="T17" fmla="*/ 60 h 309"/>
                <a:gd name="T18" fmla="*/ 52 w 254"/>
                <a:gd name="T19" fmla="*/ 29 h 309"/>
                <a:gd name="T20" fmla="*/ 90 w 254"/>
                <a:gd name="T21" fmla="*/ 4 h 309"/>
                <a:gd name="T22" fmla="*/ 99 w 254"/>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309">
                  <a:moveTo>
                    <a:pt x="99" y="0"/>
                  </a:moveTo>
                  <a:cubicBezTo>
                    <a:pt x="151" y="82"/>
                    <a:pt x="203" y="164"/>
                    <a:pt x="254" y="246"/>
                  </a:cubicBezTo>
                  <a:cubicBezTo>
                    <a:pt x="248" y="250"/>
                    <a:pt x="241" y="255"/>
                    <a:pt x="234" y="259"/>
                  </a:cubicBezTo>
                  <a:cubicBezTo>
                    <a:pt x="210" y="275"/>
                    <a:pt x="185" y="291"/>
                    <a:pt x="160" y="307"/>
                  </a:cubicBezTo>
                  <a:cubicBezTo>
                    <a:pt x="157" y="308"/>
                    <a:pt x="156" y="309"/>
                    <a:pt x="154" y="306"/>
                  </a:cubicBezTo>
                  <a:cubicBezTo>
                    <a:pt x="126" y="262"/>
                    <a:pt x="99" y="219"/>
                    <a:pt x="71" y="175"/>
                  </a:cubicBezTo>
                  <a:cubicBezTo>
                    <a:pt x="55" y="149"/>
                    <a:pt x="38" y="123"/>
                    <a:pt x="22" y="96"/>
                  </a:cubicBezTo>
                  <a:cubicBezTo>
                    <a:pt x="15" y="86"/>
                    <a:pt x="9" y="76"/>
                    <a:pt x="2" y="66"/>
                  </a:cubicBezTo>
                  <a:cubicBezTo>
                    <a:pt x="0" y="63"/>
                    <a:pt x="1" y="62"/>
                    <a:pt x="3" y="60"/>
                  </a:cubicBezTo>
                  <a:cubicBezTo>
                    <a:pt x="19" y="50"/>
                    <a:pt x="36" y="39"/>
                    <a:pt x="52" y="29"/>
                  </a:cubicBezTo>
                  <a:cubicBezTo>
                    <a:pt x="65" y="21"/>
                    <a:pt x="77" y="13"/>
                    <a:pt x="90" y="4"/>
                  </a:cubicBezTo>
                  <a:cubicBezTo>
                    <a:pt x="93" y="3"/>
                    <a:pt x="96" y="1"/>
                    <a:pt x="99" y="0"/>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18459" name="Freeform 9"/>
            <p:cNvSpPr>
              <a:spLocks/>
            </p:cNvSpPr>
            <p:nvPr/>
          </p:nvSpPr>
          <p:spPr bwMode="auto">
            <a:xfrm>
              <a:off x="1875629" y="2528392"/>
              <a:ext cx="1177275" cy="1542666"/>
            </a:xfrm>
            <a:custGeom>
              <a:avLst/>
              <a:gdLst>
                <a:gd name="T0" fmla="*/ 2147483646 w 254"/>
                <a:gd name="T1" fmla="*/ 0 h 309"/>
                <a:gd name="T2" fmla="*/ 2147483646 w 254"/>
                <a:gd name="T3" fmla="*/ 2147483646 h 309"/>
                <a:gd name="T4" fmla="*/ 2147483646 w 254"/>
                <a:gd name="T5" fmla="*/ 2147483646 h 309"/>
                <a:gd name="T6" fmla="*/ 0 w 254"/>
                <a:gd name="T7" fmla="*/ 2147483646 h 309"/>
                <a:gd name="T8" fmla="*/ 2147483646 w 254"/>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9">
                  <a:moveTo>
                    <a:pt x="156" y="0"/>
                  </a:moveTo>
                  <a:cubicBezTo>
                    <a:pt x="189" y="21"/>
                    <a:pt x="221" y="41"/>
                    <a:pt x="254" y="62"/>
                  </a:cubicBezTo>
                  <a:cubicBezTo>
                    <a:pt x="202" y="144"/>
                    <a:pt x="150" y="226"/>
                    <a:pt x="98" y="309"/>
                  </a:cubicBezTo>
                  <a:cubicBezTo>
                    <a:pt x="65" y="288"/>
                    <a:pt x="33" y="268"/>
                    <a:pt x="0" y="247"/>
                  </a:cubicBezTo>
                  <a:cubicBezTo>
                    <a:pt x="52" y="165"/>
                    <a:pt x="104" y="83"/>
                    <a:pt x="1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0"/>
            <p:cNvSpPr>
              <a:spLocks/>
            </p:cNvSpPr>
            <p:nvPr/>
          </p:nvSpPr>
          <p:spPr bwMode="auto">
            <a:xfrm>
              <a:off x="2959065" y="4408114"/>
              <a:ext cx="604526" cy="806593"/>
            </a:xfrm>
            <a:custGeom>
              <a:avLst/>
              <a:gdLst>
                <a:gd name="T0" fmla="*/ 30 w 132"/>
                <a:gd name="T1" fmla="*/ 162 h 162"/>
                <a:gd name="T2" fmla="*/ 6 w 132"/>
                <a:gd name="T3" fmla="*/ 147 h 162"/>
                <a:gd name="T4" fmla="*/ 7 w 132"/>
                <a:gd name="T5" fmla="*/ 119 h 162"/>
                <a:gd name="T6" fmla="*/ 78 w 132"/>
                <a:gd name="T7" fmla="*/ 16 h 162"/>
                <a:gd name="T8" fmla="*/ 117 w 132"/>
                <a:gd name="T9" fmla="*/ 8 h 162"/>
                <a:gd name="T10" fmla="*/ 124 w 132"/>
                <a:gd name="T11" fmla="*/ 46 h 162"/>
                <a:gd name="T12" fmla="*/ 70 w 132"/>
                <a:gd name="T13" fmla="*/ 125 h 162"/>
                <a:gd name="T14" fmla="*/ 54 w 132"/>
                <a:gd name="T15" fmla="*/ 149 h 162"/>
                <a:gd name="T16" fmla="*/ 30 w 132"/>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2">
                  <a:moveTo>
                    <a:pt x="30" y="162"/>
                  </a:moveTo>
                  <a:cubicBezTo>
                    <a:pt x="19" y="162"/>
                    <a:pt x="11" y="156"/>
                    <a:pt x="6" y="147"/>
                  </a:cubicBezTo>
                  <a:cubicBezTo>
                    <a:pt x="0" y="138"/>
                    <a:pt x="1" y="128"/>
                    <a:pt x="7" y="119"/>
                  </a:cubicBezTo>
                  <a:cubicBezTo>
                    <a:pt x="31" y="85"/>
                    <a:pt x="54" y="50"/>
                    <a:pt x="78" y="16"/>
                  </a:cubicBezTo>
                  <a:cubicBezTo>
                    <a:pt x="86" y="3"/>
                    <a:pt x="104" y="0"/>
                    <a:pt x="117" y="8"/>
                  </a:cubicBezTo>
                  <a:cubicBezTo>
                    <a:pt x="129" y="17"/>
                    <a:pt x="132" y="34"/>
                    <a:pt x="124" y="46"/>
                  </a:cubicBezTo>
                  <a:cubicBezTo>
                    <a:pt x="106" y="73"/>
                    <a:pt x="88" y="99"/>
                    <a:pt x="70" y="125"/>
                  </a:cubicBezTo>
                  <a:cubicBezTo>
                    <a:pt x="65" y="133"/>
                    <a:pt x="59" y="141"/>
                    <a:pt x="54" y="149"/>
                  </a:cubicBezTo>
                  <a:cubicBezTo>
                    <a:pt x="48" y="157"/>
                    <a:pt x="41" y="162"/>
                    <a:pt x="30" y="162"/>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16" name="Freeform 11"/>
            <p:cNvSpPr>
              <a:spLocks/>
            </p:cNvSpPr>
            <p:nvPr/>
          </p:nvSpPr>
          <p:spPr bwMode="auto">
            <a:xfrm>
              <a:off x="3269180" y="4721014"/>
              <a:ext cx="545642" cy="653618"/>
            </a:xfrm>
            <a:custGeom>
              <a:avLst/>
              <a:gdLst>
                <a:gd name="T0" fmla="*/ 36 w 118"/>
                <a:gd name="T1" fmla="*/ 133 h 133"/>
                <a:gd name="T2" fmla="*/ 8 w 118"/>
                <a:gd name="T3" fmla="*/ 95 h 133"/>
                <a:gd name="T4" fmla="*/ 20 w 118"/>
                <a:gd name="T5" fmla="*/ 77 h 133"/>
                <a:gd name="T6" fmla="*/ 65 w 118"/>
                <a:gd name="T7" fmla="*/ 12 h 133"/>
                <a:gd name="T8" fmla="*/ 88 w 118"/>
                <a:gd name="T9" fmla="*/ 1 h 133"/>
                <a:gd name="T10" fmla="*/ 112 w 118"/>
                <a:gd name="T11" fmla="*/ 18 h 133"/>
                <a:gd name="T12" fmla="*/ 105 w 118"/>
                <a:gd name="T13" fmla="*/ 51 h 133"/>
                <a:gd name="T14" fmla="*/ 67 w 118"/>
                <a:gd name="T15" fmla="*/ 105 h 133"/>
                <a:gd name="T16" fmla="*/ 57 w 118"/>
                <a:gd name="T17" fmla="*/ 121 h 133"/>
                <a:gd name="T18" fmla="*/ 36 w 118"/>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3">
                  <a:moveTo>
                    <a:pt x="36" y="133"/>
                  </a:moveTo>
                  <a:cubicBezTo>
                    <a:pt x="13" y="133"/>
                    <a:pt x="0" y="113"/>
                    <a:pt x="8" y="95"/>
                  </a:cubicBezTo>
                  <a:cubicBezTo>
                    <a:pt x="11" y="88"/>
                    <a:pt x="16" y="83"/>
                    <a:pt x="20" y="77"/>
                  </a:cubicBezTo>
                  <a:cubicBezTo>
                    <a:pt x="35" y="55"/>
                    <a:pt x="50" y="34"/>
                    <a:pt x="65" y="12"/>
                  </a:cubicBezTo>
                  <a:cubicBezTo>
                    <a:pt x="70" y="4"/>
                    <a:pt x="79" y="0"/>
                    <a:pt x="88" y="1"/>
                  </a:cubicBezTo>
                  <a:cubicBezTo>
                    <a:pt x="99" y="2"/>
                    <a:pt x="107" y="8"/>
                    <a:pt x="112" y="18"/>
                  </a:cubicBezTo>
                  <a:cubicBezTo>
                    <a:pt x="118" y="31"/>
                    <a:pt x="112" y="41"/>
                    <a:pt x="105" y="51"/>
                  </a:cubicBezTo>
                  <a:cubicBezTo>
                    <a:pt x="93" y="69"/>
                    <a:pt x="80" y="87"/>
                    <a:pt x="67" y="105"/>
                  </a:cubicBezTo>
                  <a:cubicBezTo>
                    <a:pt x="64" y="110"/>
                    <a:pt x="61" y="116"/>
                    <a:pt x="57" y="121"/>
                  </a:cubicBezTo>
                  <a:cubicBezTo>
                    <a:pt x="51" y="129"/>
                    <a:pt x="44" y="133"/>
                    <a:pt x="36" y="133"/>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17" name="Freeform 12"/>
            <p:cNvSpPr>
              <a:spLocks/>
            </p:cNvSpPr>
            <p:nvPr/>
          </p:nvSpPr>
          <p:spPr bwMode="auto">
            <a:xfrm>
              <a:off x="2699982" y="4408114"/>
              <a:ext cx="416102" cy="535409"/>
            </a:xfrm>
            <a:custGeom>
              <a:avLst/>
              <a:gdLst>
                <a:gd name="T0" fmla="*/ 91 w 92"/>
                <a:gd name="T1" fmla="*/ 28 h 107"/>
                <a:gd name="T2" fmla="*/ 84 w 92"/>
                <a:gd name="T3" fmla="*/ 47 h 107"/>
                <a:gd name="T4" fmla="*/ 53 w 92"/>
                <a:gd name="T5" fmla="*/ 92 h 107"/>
                <a:gd name="T6" fmla="*/ 19 w 92"/>
                <a:gd name="T7" fmla="*/ 101 h 107"/>
                <a:gd name="T8" fmla="*/ 4 w 92"/>
                <a:gd name="T9" fmla="*/ 70 h 107"/>
                <a:gd name="T10" fmla="*/ 17 w 92"/>
                <a:gd name="T11" fmla="*/ 48 h 107"/>
                <a:gd name="T12" fmla="*/ 41 w 92"/>
                <a:gd name="T13" fmla="*/ 13 h 107"/>
                <a:gd name="T14" fmla="*/ 67 w 92"/>
                <a:gd name="T15" fmla="*/ 1 h 107"/>
                <a:gd name="T16" fmla="*/ 90 w 92"/>
                <a:gd name="T17" fmla="*/ 21 h 107"/>
                <a:gd name="T18" fmla="*/ 91 w 92"/>
                <a:gd name="T1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7">
                  <a:moveTo>
                    <a:pt x="91" y="28"/>
                  </a:moveTo>
                  <a:cubicBezTo>
                    <a:pt x="92" y="35"/>
                    <a:pt x="88" y="41"/>
                    <a:pt x="84" y="47"/>
                  </a:cubicBezTo>
                  <a:cubicBezTo>
                    <a:pt x="74" y="62"/>
                    <a:pt x="64" y="77"/>
                    <a:pt x="53" y="92"/>
                  </a:cubicBezTo>
                  <a:cubicBezTo>
                    <a:pt x="46" y="103"/>
                    <a:pt x="32" y="107"/>
                    <a:pt x="19" y="101"/>
                  </a:cubicBezTo>
                  <a:cubicBezTo>
                    <a:pt x="8" y="96"/>
                    <a:pt x="0" y="82"/>
                    <a:pt x="4" y="70"/>
                  </a:cubicBezTo>
                  <a:cubicBezTo>
                    <a:pt x="7" y="62"/>
                    <a:pt x="12" y="55"/>
                    <a:pt x="17" y="48"/>
                  </a:cubicBezTo>
                  <a:cubicBezTo>
                    <a:pt x="24" y="36"/>
                    <a:pt x="33" y="25"/>
                    <a:pt x="41" y="13"/>
                  </a:cubicBezTo>
                  <a:cubicBezTo>
                    <a:pt x="48" y="4"/>
                    <a:pt x="56" y="0"/>
                    <a:pt x="67" y="1"/>
                  </a:cubicBezTo>
                  <a:cubicBezTo>
                    <a:pt x="79" y="3"/>
                    <a:pt x="87" y="10"/>
                    <a:pt x="90" y="21"/>
                  </a:cubicBezTo>
                  <a:cubicBezTo>
                    <a:pt x="91" y="24"/>
                    <a:pt x="91" y="26"/>
                    <a:pt x="91" y="28"/>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18" name="Freeform 13"/>
            <p:cNvSpPr>
              <a:spLocks/>
            </p:cNvSpPr>
            <p:nvPr/>
          </p:nvSpPr>
          <p:spPr bwMode="auto">
            <a:xfrm>
              <a:off x="3646027" y="5068683"/>
              <a:ext cx="333666" cy="438066"/>
            </a:xfrm>
            <a:custGeom>
              <a:avLst/>
              <a:gdLst>
                <a:gd name="T0" fmla="*/ 72 w 73"/>
                <a:gd name="T1" fmla="*/ 26 h 88"/>
                <a:gd name="T2" fmla="*/ 63 w 73"/>
                <a:gd name="T3" fmla="*/ 45 h 88"/>
                <a:gd name="T4" fmla="*/ 43 w 73"/>
                <a:gd name="T5" fmla="*/ 74 h 88"/>
                <a:gd name="T6" fmla="*/ 5 w 73"/>
                <a:gd name="T7" fmla="*/ 72 h 88"/>
                <a:gd name="T8" fmla="*/ 6 w 73"/>
                <a:gd name="T9" fmla="*/ 48 h 88"/>
                <a:gd name="T10" fmla="*/ 32 w 73"/>
                <a:gd name="T11" fmla="*/ 12 h 88"/>
                <a:gd name="T12" fmla="*/ 56 w 73"/>
                <a:gd name="T13" fmla="*/ 3 h 88"/>
                <a:gd name="T14" fmla="*/ 72 w 73"/>
                <a:gd name="T15" fmla="*/ 2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2" y="26"/>
                  </a:moveTo>
                  <a:cubicBezTo>
                    <a:pt x="73" y="33"/>
                    <a:pt x="67" y="39"/>
                    <a:pt x="63" y="45"/>
                  </a:cubicBezTo>
                  <a:cubicBezTo>
                    <a:pt x="57" y="55"/>
                    <a:pt x="50" y="64"/>
                    <a:pt x="43" y="74"/>
                  </a:cubicBezTo>
                  <a:cubicBezTo>
                    <a:pt x="33" y="88"/>
                    <a:pt x="13" y="87"/>
                    <a:pt x="5" y="72"/>
                  </a:cubicBezTo>
                  <a:cubicBezTo>
                    <a:pt x="0" y="64"/>
                    <a:pt x="1" y="56"/>
                    <a:pt x="6" y="48"/>
                  </a:cubicBezTo>
                  <a:cubicBezTo>
                    <a:pt x="15" y="36"/>
                    <a:pt x="23" y="24"/>
                    <a:pt x="32" y="12"/>
                  </a:cubicBezTo>
                  <a:cubicBezTo>
                    <a:pt x="38" y="3"/>
                    <a:pt x="47" y="0"/>
                    <a:pt x="56" y="3"/>
                  </a:cubicBezTo>
                  <a:cubicBezTo>
                    <a:pt x="67" y="6"/>
                    <a:pt x="72" y="14"/>
                    <a:pt x="72" y="26"/>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grpSp>
      <p:sp>
        <p:nvSpPr>
          <p:cNvPr id="7" name="Oval 6"/>
          <p:cNvSpPr/>
          <p:nvPr/>
        </p:nvSpPr>
        <p:spPr>
          <a:xfrm>
            <a:off x="9604375" y="5849938"/>
            <a:ext cx="506413" cy="5064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b="1" dirty="0" smtClean="0">
                <a:solidFill>
                  <a:srgbClr val="FFFFFF"/>
                </a:solidFill>
              </a:rPr>
              <a:t>4</a:t>
            </a:r>
            <a:endParaRPr lang="en-US" b="1" dirty="0">
              <a:solidFill>
                <a:srgbClr val="FFFFFF"/>
              </a:solidFill>
            </a:endParaRPr>
          </a:p>
        </p:txBody>
      </p:sp>
      <p:sp>
        <p:nvSpPr>
          <p:cNvPr id="8" name="Oval 7"/>
          <p:cNvSpPr/>
          <p:nvPr/>
        </p:nvSpPr>
        <p:spPr>
          <a:xfrm>
            <a:off x="5467350" y="5868988"/>
            <a:ext cx="407988" cy="5635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b="1" dirty="0" smtClean="0">
                <a:solidFill>
                  <a:srgbClr val="FFFFFF"/>
                </a:solidFill>
              </a:rPr>
              <a:t>5</a:t>
            </a:r>
            <a:endParaRPr lang="en-US" b="1" dirty="0">
              <a:solidFill>
                <a:srgbClr val="FFFFFF"/>
              </a:solidFill>
            </a:endParaRPr>
          </a:p>
        </p:txBody>
      </p:sp>
      <p:sp>
        <p:nvSpPr>
          <p:cNvPr id="9" name="Oval 8"/>
          <p:cNvSpPr/>
          <p:nvPr/>
        </p:nvSpPr>
        <p:spPr>
          <a:xfrm>
            <a:off x="1865313" y="5854700"/>
            <a:ext cx="506412" cy="5064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b="1" dirty="0" smtClean="0">
                <a:solidFill>
                  <a:srgbClr val="FFFFFF"/>
                </a:solidFill>
              </a:rPr>
              <a:t>6</a:t>
            </a:r>
            <a:endParaRPr lang="en-US" b="1" dirty="0">
              <a:solidFill>
                <a:srgbClr val="FFFFFF"/>
              </a:solidFill>
            </a:endParaRPr>
          </a:p>
        </p:txBody>
      </p:sp>
    </p:spTree>
    <p:extLst>
      <p:ext uri="{BB962C8B-B14F-4D97-AF65-F5344CB8AC3E}">
        <p14:creationId xmlns:p14="http://schemas.microsoft.com/office/powerpoint/2010/main" val="6554488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extBox 11">
            <a:extLst>
              <a:ext uri="{FF2B5EF4-FFF2-40B4-BE49-F238E27FC236}">
                <a16:creationId xmlns:a16="http://schemas.microsoft.com/office/drawing/2014/main" id="{D097D5DF-BF0B-60EF-5962-D4243C0E4CFA}"/>
              </a:ext>
            </a:extLst>
          </p:cNvPr>
          <p:cNvSpPr txBox="1">
            <a:spLocks noChangeArrowheads="1"/>
          </p:cNvSpPr>
          <p:nvPr/>
        </p:nvSpPr>
        <p:spPr bwMode="auto">
          <a:xfrm>
            <a:off x="715627" y="316209"/>
            <a:ext cx="10412412" cy="66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50000"/>
              </a:lnSpc>
              <a:spcBef>
                <a:spcPct val="0"/>
              </a:spcBef>
              <a:buFontTx/>
              <a:buNone/>
            </a:pPr>
            <a:r>
              <a:rPr lang="ar-EG" altLang="ar-EG" b="1" dirty="0" smtClean="0">
                <a:solidFill>
                  <a:srgbClr val="0070C0"/>
                </a:solidFill>
                <a:latin typeface="Century Gothic" panose="020B0502020202020204" pitchFamily="34" charset="0"/>
                <a:cs typeface="PT Bold Heading" panose="02010400000000000000" pitchFamily="2" charset="-78"/>
              </a:rPr>
              <a:t>جهات أخرى استفادت </a:t>
            </a:r>
            <a:r>
              <a:rPr lang="ar-EG" altLang="ar-EG" b="1" dirty="0">
                <a:solidFill>
                  <a:srgbClr val="0070C0"/>
                </a:solidFill>
                <a:latin typeface="Century Gothic" panose="020B0502020202020204" pitchFamily="34" charset="0"/>
                <a:cs typeface="PT Bold Heading" panose="02010400000000000000" pitchFamily="2" charset="-78"/>
              </a:rPr>
              <a:t>من </a:t>
            </a:r>
            <a:r>
              <a:rPr lang="ar-EG" altLang="ar-EG" b="1" dirty="0" smtClean="0">
                <a:solidFill>
                  <a:srgbClr val="0070C0"/>
                </a:solidFill>
                <a:latin typeface="Century Gothic" panose="020B0502020202020204" pitchFamily="34" charset="0"/>
                <a:cs typeface="PT Bold Heading" panose="02010400000000000000" pitchFamily="2" charset="-78"/>
              </a:rPr>
              <a:t>ميكنة نظام </a:t>
            </a:r>
            <a:r>
              <a:rPr lang="ar-EG" altLang="ar-EG" b="1" dirty="0">
                <a:solidFill>
                  <a:srgbClr val="0070C0"/>
                </a:solidFill>
                <a:latin typeface="Century Gothic" panose="020B0502020202020204" pitchFamily="34" charset="0"/>
                <a:cs typeface="PT Bold Heading" panose="02010400000000000000" pitchFamily="2" charset="-78"/>
              </a:rPr>
              <a:t>تسجيل المواليد والوفيات </a:t>
            </a:r>
          </a:p>
        </p:txBody>
      </p:sp>
      <p:sp>
        <p:nvSpPr>
          <p:cNvPr id="36" name="TextBox 7">
            <a:extLst>
              <a:ext uri="{FF2B5EF4-FFF2-40B4-BE49-F238E27FC236}">
                <a16:creationId xmlns:a16="http://schemas.microsoft.com/office/drawing/2014/main" id="{43F2860C-8815-56E9-084A-1F25F82386BA}"/>
              </a:ext>
            </a:extLst>
          </p:cNvPr>
          <p:cNvSpPr txBox="1">
            <a:spLocks noChangeArrowheads="1"/>
          </p:cNvSpPr>
          <p:nvPr/>
        </p:nvSpPr>
        <p:spPr bwMode="auto">
          <a:xfrm>
            <a:off x="7541872" y="1994284"/>
            <a:ext cx="3240087" cy="1077218"/>
          </a:xfrm>
          <a:prstGeom prst="rect">
            <a:avLst/>
          </a:prstGeom>
          <a:solidFill>
            <a:srgbClr val="FF0000"/>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3200" b="1" dirty="0">
                <a:solidFill>
                  <a:schemeClr val="bg1"/>
                </a:solidFill>
                <a:latin typeface="Noto Sans" panose="020B0502040504020204" pitchFamily="34" charset="0"/>
                <a:cs typeface="PT Bold Heading" panose="02010400000000000000"/>
              </a:rPr>
              <a:t>وزارة </a:t>
            </a:r>
          </a:p>
          <a:p>
            <a:pPr algn="ctr" eaLnBrk="1" hangingPunct="1">
              <a:lnSpc>
                <a:spcPct val="100000"/>
              </a:lnSpc>
              <a:spcBef>
                <a:spcPct val="0"/>
              </a:spcBef>
              <a:buFontTx/>
              <a:buNone/>
            </a:pPr>
            <a:r>
              <a:rPr lang="ar-EG" altLang="ar-EG" sz="3200" b="1" dirty="0">
                <a:solidFill>
                  <a:schemeClr val="bg1"/>
                </a:solidFill>
                <a:latin typeface="Noto Sans" panose="020B0502040504020204" pitchFamily="34" charset="0"/>
                <a:cs typeface="PT Bold Heading" panose="02010400000000000000"/>
              </a:rPr>
              <a:t>التربية والتعليم</a:t>
            </a:r>
            <a:endParaRPr lang="en-GB" altLang="ar-EG" sz="3200" b="1" dirty="0">
              <a:solidFill>
                <a:schemeClr val="bg1"/>
              </a:solidFill>
              <a:latin typeface="Noto Sans" panose="020B0502040504020204" pitchFamily="34" charset="0"/>
              <a:cs typeface="PT Bold Heading" panose="02010400000000000000"/>
            </a:endParaRPr>
          </a:p>
        </p:txBody>
      </p:sp>
      <p:sp>
        <p:nvSpPr>
          <p:cNvPr id="40" name="TextBox 7">
            <a:extLst>
              <a:ext uri="{FF2B5EF4-FFF2-40B4-BE49-F238E27FC236}">
                <a16:creationId xmlns:a16="http://schemas.microsoft.com/office/drawing/2014/main" id="{43F2860C-8815-56E9-084A-1F25F82386BA}"/>
              </a:ext>
            </a:extLst>
          </p:cNvPr>
          <p:cNvSpPr txBox="1">
            <a:spLocks noChangeArrowheads="1"/>
          </p:cNvSpPr>
          <p:nvPr/>
        </p:nvSpPr>
        <p:spPr bwMode="auto">
          <a:xfrm>
            <a:off x="2349001" y="4252713"/>
            <a:ext cx="3240087" cy="1077218"/>
          </a:xfrm>
          <a:prstGeom prst="rect">
            <a:avLst/>
          </a:prstGeom>
          <a:solidFill>
            <a:srgbClr val="3D25CD"/>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00000"/>
              </a:lnSpc>
              <a:spcBef>
                <a:spcPct val="0"/>
              </a:spcBef>
              <a:buFontTx/>
              <a:buNone/>
            </a:pPr>
            <a:r>
              <a:rPr lang="ar-EG" altLang="ar-EG" sz="3200" b="1" dirty="0" smtClean="0">
                <a:solidFill>
                  <a:schemeClr val="bg1"/>
                </a:solidFill>
                <a:latin typeface="Noto Sans" panose="020B0502040504020204" pitchFamily="34" charset="0"/>
                <a:cs typeface="PT Bold Heading" panose="02010400000000000000"/>
              </a:rPr>
              <a:t>البنك المركزي والبنوك الأخرى</a:t>
            </a:r>
            <a:endParaRPr lang="en-GB" altLang="ar-EG" sz="3200" b="1" dirty="0">
              <a:solidFill>
                <a:schemeClr val="bg1"/>
              </a:solidFill>
              <a:latin typeface="Noto Sans" panose="020B0502040504020204" pitchFamily="34" charset="0"/>
              <a:cs typeface="PT Bold Heading" panose="02010400000000000000"/>
            </a:endParaRPr>
          </a:p>
        </p:txBody>
      </p:sp>
      <p:sp>
        <p:nvSpPr>
          <p:cNvPr id="41" name="TextBox 7">
            <a:extLst>
              <a:ext uri="{FF2B5EF4-FFF2-40B4-BE49-F238E27FC236}">
                <a16:creationId xmlns:a16="http://schemas.microsoft.com/office/drawing/2014/main" id="{43F2860C-8815-56E9-084A-1F25F82386BA}"/>
              </a:ext>
            </a:extLst>
          </p:cNvPr>
          <p:cNvSpPr txBox="1">
            <a:spLocks noChangeArrowheads="1"/>
          </p:cNvSpPr>
          <p:nvPr/>
        </p:nvSpPr>
        <p:spPr bwMode="auto">
          <a:xfrm>
            <a:off x="2349000" y="1994284"/>
            <a:ext cx="3240087" cy="1077218"/>
          </a:xfrm>
          <a:prstGeom prst="rect">
            <a:avLst/>
          </a:prstGeom>
          <a:solidFill>
            <a:srgbClr val="30C07F"/>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3200" b="1" dirty="0">
                <a:solidFill>
                  <a:schemeClr val="bg1"/>
                </a:solidFill>
                <a:latin typeface="Noto Sans" panose="020B0502040504020204" pitchFamily="34" charset="0"/>
                <a:cs typeface="PT Bold Heading" panose="02010400000000000000"/>
              </a:rPr>
              <a:t>وزارة </a:t>
            </a:r>
          </a:p>
          <a:p>
            <a:pPr algn="ctr" eaLnBrk="1" hangingPunct="1">
              <a:lnSpc>
                <a:spcPct val="100000"/>
              </a:lnSpc>
              <a:spcBef>
                <a:spcPct val="0"/>
              </a:spcBef>
              <a:buFontTx/>
              <a:buNone/>
            </a:pPr>
            <a:r>
              <a:rPr lang="ar-EG" altLang="ar-EG" sz="3200" b="1" dirty="0" smtClean="0">
                <a:solidFill>
                  <a:schemeClr val="bg1"/>
                </a:solidFill>
                <a:latin typeface="Noto Sans" panose="020B0502040504020204" pitchFamily="34" charset="0"/>
                <a:cs typeface="PT Bold Heading" panose="02010400000000000000"/>
              </a:rPr>
              <a:t>الخارجية</a:t>
            </a:r>
            <a:endParaRPr lang="en-GB" altLang="ar-EG" sz="3200" b="1" dirty="0">
              <a:solidFill>
                <a:schemeClr val="bg1"/>
              </a:solidFill>
              <a:latin typeface="Noto Sans" panose="020B0502040504020204" pitchFamily="34" charset="0"/>
              <a:cs typeface="PT Bold Heading" panose="02010400000000000000"/>
            </a:endParaRPr>
          </a:p>
        </p:txBody>
      </p:sp>
      <p:sp>
        <p:nvSpPr>
          <p:cNvPr id="42" name="TextBox 7">
            <a:extLst>
              <a:ext uri="{FF2B5EF4-FFF2-40B4-BE49-F238E27FC236}">
                <a16:creationId xmlns:a16="http://schemas.microsoft.com/office/drawing/2014/main" id="{43F2860C-8815-56E9-084A-1F25F82386BA}"/>
              </a:ext>
            </a:extLst>
          </p:cNvPr>
          <p:cNvSpPr txBox="1">
            <a:spLocks noChangeArrowheads="1"/>
          </p:cNvSpPr>
          <p:nvPr/>
        </p:nvSpPr>
        <p:spPr bwMode="auto">
          <a:xfrm>
            <a:off x="7541872" y="4252713"/>
            <a:ext cx="3240087" cy="1077218"/>
          </a:xfrm>
          <a:prstGeom prst="rect">
            <a:avLst/>
          </a:prstGeom>
          <a:solidFill>
            <a:schemeClr val="accent3">
              <a:lumMod val="60000"/>
              <a:lumOff val="4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3200" b="1" dirty="0">
                <a:solidFill>
                  <a:schemeClr val="bg1"/>
                </a:solidFill>
                <a:latin typeface="Noto Sans" panose="020B0502040504020204" pitchFamily="34" charset="0"/>
                <a:cs typeface="PT Bold Heading" panose="02010400000000000000"/>
              </a:rPr>
              <a:t>وزارة </a:t>
            </a:r>
          </a:p>
          <a:p>
            <a:pPr algn="ctr" eaLnBrk="1" hangingPunct="1">
              <a:lnSpc>
                <a:spcPct val="100000"/>
              </a:lnSpc>
              <a:spcBef>
                <a:spcPct val="0"/>
              </a:spcBef>
              <a:buFontTx/>
              <a:buNone/>
            </a:pPr>
            <a:r>
              <a:rPr lang="ar-EG" altLang="ar-EG" sz="3200" b="1" dirty="0" smtClean="0">
                <a:solidFill>
                  <a:schemeClr val="bg1"/>
                </a:solidFill>
                <a:latin typeface="Noto Sans" panose="020B0502040504020204" pitchFamily="34" charset="0"/>
                <a:cs typeface="PT Bold Heading" panose="02010400000000000000"/>
              </a:rPr>
              <a:t>التموين</a:t>
            </a:r>
            <a:endParaRPr lang="en-GB" altLang="ar-EG" sz="3200" b="1" dirty="0">
              <a:solidFill>
                <a:schemeClr val="bg1"/>
              </a:solidFill>
              <a:latin typeface="Noto Sans" panose="020B0502040504020204" pitchFamily="34" charset="0"/>
              <a:cs typeface="PT Bold Heading" panose="02010400000000000000"/>
            </a:endParaRPr>
          </a:p>
        </p:txBody>
      </p:sp>
      <p:grpSp>
        <p:nvGrpSpPr>
          <p:cNvPr id="43" name="Group 12">
            <a:extLst>
              <a:ext uri="{FF2B5EF4-FFF2-40B4-BE49-F238E27FC236}">
                <a16:creationId xmlns:a16="http://schemas.microsoft.com/office/drawing/2014/main" id="{1C031149-6085-BC87-714D-625DAA0D934A}"/>
              </a:ext>
            </a:extLst>
          </p:cNvPr>
          <p:cNvGrpSpPr>
            <a:grpSpLocks/>
          </p:cNvGrpSpPr>
          <p:nvPr/>
        </p:nvGrpSpPr>
        <p:grpSpPr bwMode="auto">
          <a:xfrm>
            <a:off x="461462" y="985944"/>
            <a:ext cx="1887538" cy="688975"/>
            <a:chOff x="1875629" y="2488979"/>
            <a:chExt cx="4667412" cy="3017770"/>
          </a:xfrm>
        </p:grpSpPr>
        <p:sp>
          <p:nvSpPr>
            <p:cNvPr id="44" name="Freeform 6">
              <a:extLst>
                <a:ext uri="{FF2B5EF4-FFF2-40B4-BE49-F238E27FC236}">
                  <a16:creationId xmlns:a16="http://schemas.microsoft.com/office/drawing/2014/main" id="{5CBC0CFE-CA2C-6369-3AD7-6E66C3EC2416}"/>
                </a:ext>
              </a:extLst>
            </p:cNvPr>
            <p:cNvSpPr>
              <a:spLocks/>
            </p:cNvSpPr>
            <p:nvPr/>
          </p:nvSpPr>
          <p:spPr bwMode="auto">
            <a:xfrm>
              <a:off x="2511150" y="3040735"/>
              <a:ext cx="3062989" cy="2426604"/>
            </a:xfrm>
            <a:custGeom>
              <a:avLst/>
              <a:gdLst>
                <a:gd name="T0" fmla="*/ 2147483646 w 664"/>
                <a:gd name="T1" fmla="*/ 2147483646 h 486"/>
                <a:gd name="T2" fmla="*/ 2147483646 w 664"/>
                <a:gd name="T3" fmla="*/ 2147483646 h 486"/>
                <a:gd name="T4" fmla="*/ 2147483646 w 664"/>
                <a:gd name="T5" fmla="*/ 2147483646 h 486"/>
                <a:gd name="T6" fmla="*/ 2147483646 w 664"/>
                <a:gd name="T7" fmla="*/ 2147483646 h 486"/>
                <a:gd name="T8" fmla="*/ 2147483646 w 664"/>
                <a:gd name="T9" fmla="*/ 2147483646 h 486"/>
                <a:gd name="T10" fmla="*/ 2147483646 w 664"/>
                <a:gd name="T11" fmla="*/ 2147483646 h 486"/>
                <a:gd name="T12" fmla="*/ 2147483646 w 664"/>
                <a:gd name="T13" fmla="*/ 2147483646 h 486"/>
                <a:gd name="T14" fmla="*/ 2147483646 w 664"/>
                <a:gd name="T15" fmla="*/ 2147483646 h 486"/>
                <a:gd name="T16" fmla="*/ 2147483646 w 664"/>
                <a:gd name="T17" fmla="*/ 2147483646 h 486"/>
                <a:gd name="T18" fmla="*/ 2147483646 w 664"/>
                <a:gd name="T19" fmla="*/ 2147483646 h 486"/>
                <a:gd name="T20" fmla="*/ 2147483646 w 664"/>
                <a:gd name="T21" fmla="*/ 2147483646 h 486"/>
                <a:gd name="T22" fmla="*/ 2147483646 w 664"/>
                <a:gd name="T23" fmla="*/ 2147483646 h 486"/>
                <a:gd name="T24" fmla="*/ 2147483646 w 664"/>
                <a:gd name="T25" fmla="*/ 2147483646 h 486"/>
                <a:gd name="T26" fmla="*/ 2147483646 w 664"/>
                <a:gd name="T27" fmla="*/ 2147483646 h 486"/>
                <a:gd name="T28" fmla="*/ 2147483646 w 664"/>
                <a:gd name="T29" fmla="*/ 2147483646 h 486"/>
                <a:gd name="T30" fmla="*/ 2147483646 w 664"/>
                <a:gd name="T31" fmla="*/ 2147483646 h 486"/>
                <a:gd name="T32" fmla="*/ 2147483646 w 664"/>
                <a:gd name="T33" fmla="*/ 2147483646 h 486"/>
                <a:gd name="T34" fmla="*/ 2147483646 w 664"/>
                <a:gd name="T35" fmla="*/ 2147483646 h 486"/>
                <a:gd name="T36" fmla="*/ 2147483646 w 664"/>
                <a:gd name="T37" fmla="*/ 2147483646 h 486"/>
                <a:gd name="T38" fmla="*/ 2147483646 w 664"/>
                <a:gd name="T39" fmla="*/ 2147483646 h 486"/>
                <a:gd name="T40" fmla="*/ 2147483646 w 664"/>
                <a:gd name="T41" fmla="*/ 2147483646 h 486"/>
                <a:gd name="T42" fmla="*/ 2147483646 w 664"/>
                <a:gd name="T43" fmla="*/ 2147483646 h 486"/>
                <a:gd name="T44" fmla="*/ 2147483646 w 664"/>
                <a:gd name="T45" fmla="*/ 2147483646 h 486"/>
                <a:gd name="T46" fmla="*/ 2147483646 w 664"/>
                <a:gd name="T47" fmla="*/ 2147483646 h 486"/>
                <a:gd name="T48" fmla="*/ 2147483646 w 664"/>
                <a:gd name="T49" fmla="*/ 2147483646 h 486"/>
                <a:gd name="T50" fmla="*/ 2147483646 w 664"/>
                <a:gd name="T51" fmla="*/ 2147483646 h 486"/>
                <a:gd name="T52" fmla="*/ 2147483646 w 664"/>
                <a:gd name="T53" fmla="*/ 2147483646 h 486"/>
                <a:gd name="T54" fmla="*/ 2147483646 w 664"/>
                <a:gd name="T55" fmla="*/ 2147483646 h 486"/>
                <a:gd name="T56" fmla="*/ 2147483646 w 664"/>
                <a:gd name="T57" fmla="*/ 2147483646 h 486"/>
                <a:gd name="T58" fmla="*/ 2147483646 w 664"/>
                <a:gd name="T59" fmla="*/ 2147483646 h 486"/>
                <a:gd name="T60" fmla="*/ 2147483646 w 664"/>
                <a:gd name="T61" fmla="*/ 2147483646 h 486"/>
                <a:gd name="T62" fmla="*/ 2147483646 w 664"/>
                <a:gd name="T63" fmla="*/ 2147483646 h 486"/>
                <a:gd name="T64" fmla="*/ 2147483646 w 664"/>
                <a:gd name="T65" fmla="*/ 2147483646 h 486"/>
                <a:gd name="T66" fmla="*/ 2147483646 w 664"/>
                <a:gd name="T67" fmla="*/ 2147483646 h 486"/>
                <a:gd name="T68" fmla="*/ 2147483646 w 664"/>
                <a:gd name="T69" fmla="*/ 2147483646 h 486"/>
                <a:gd name="T70" fmla="*/ 2147483646 w 664"/>
                <a:gd name="T71" fmla="*/ 2147483646 h 486"/>
                <a:gd name="T72" fmla="*/ 2147483646 w 664"/>
                <a:gd name="T73" fmla="*/ 2147483646 h 486"/>
                <a:gd name="T74" fmla="*/ 2147483646 w 664"/>
                <a:gd name="T75" fmla="*/ 2147483646 h 486"/>
                <a:gd name="T76" fmla="*/ 2147483646 w 664"/>
                <a:gd name="T77" fmla="*/ 2147483646 h 486"/>
                <a:gd name="T78" fmla="*/ 2147483646 w 664"/>
                <a:gd name="T79" fmla="*/ 2147483646 h 486"/>
                <a:gd name="T80" fmla="*/ 2147483646 w 664"/>
                <a:gd name="T81" fmla="*/ 2147483646 h 486"/>
                <a:gd name="T82" fmla="*/ 2147483646 w 664"/>
                <a:gd name="T83" fmla="*/ 2147483646 h 486"/>
                <a:gd name="T84" fmla="*/ 2147483646 w 664"/>
                <a:gd name="T85" fmla="*/ 2147483646 h 486"/>
                <a:gd name="T86" fmla="*/ 2147483646 w 664"/>
                <a:gd name="T87" fmla="*/ 2147483646 h 486"/>
                <a:gd name="T88" fmla="*/ 2147483646 w 664"/>
                <a:gd name="T89" fmla="*/ 2147483646 h 486"/>
                <a:gd name="T90" fmla="*/ 2147483646 w 664"/>
                <a:gd name="T91" fmla="*/ 2147483646 h 486"/>
                <a:gd name="T92" fmla="*/ 2147483646 w 664"/>
                <a:gd name="T93" fmla="*/ 2147483646 h 486"/>
                <a:gd name="T94" fmla="*/ 2147483646 w 664"/>
                <a:gd name="T95" fmla="*/ 2147483646 h 486"/>
                <a:gd name="T96" fmla="*/ 2147483646 w 664"/>
                <a:gd name="T97" fmla="*/ 2147483646 h 486"/>
                <a:gd name="T98" fmla="*/ 2147483646 w 664"/>
                <a:gd name="T99" fmla="*/ 2147483646 h 486"/>
                <a:gd name="T100" fmla="*/ 2147483646 w 664"/>
                <a:gd name="T101" fmla="*/ 2147483646 h 486"/>
                <a:gd name="T102" fmla="*/ 2147483646 w 664"/>
                <a:gd name="T103" fmla="*/ 2147483646 h 486"/>
                <a:gd name="T104" fmla="*/ 2147483646 w 664"/>
                <a:gd name="T105" fmla="*/ 2147483646 h 486"/>
                <a:gd name="T106" fmla="*/ 2147483646 w 664"/>
                <a:gd name="T107" fmla="*/ 2147483646 h 486"/>
                <a:gd name="T108" fmla="*/ 2147483646 w 664"/>
                <a:gd name="T109" fmla="*/ 2147483646 h 486"/>
                <a:gd name="T110" fmla="*/ 2147483646 w 664"/>
                <a:gd name="T111" fmla="*/ 2147483646 h 486"/>
                <a:gd name="T112" fmla="*/ 2147483646 w 664"/>
                <a:gd name="T113" fmla="*/ 2147483646 h 486"/>
                <a:gd name="T114" fmla="*/ 2147483646 w 664"/>
                <a:gd name="T115" fmla="*/ 2147483646 h 486"/>
                <a:gd name="T116" fmla="*/ 2147483646 w 664"/>
                <a:gd name="T117" fmla="*/ 2147483646 h 486"/>
                <a:gd name="T118" fmla="*/ 2147483646 w 664"/>
                <a:gd name="T119" fmla="*/ 2147483646 h 486"/>
                <a:gd name="T120" fmla="*/ 2147483646 w 664"/>
                <a:gd name="T121" fmla="*/ 2147483646 h 4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4" h="486">
                  <a:moveTo>
                    <a:pt x="323" y="471"/>
                  </a:moveTo>
                  <a:cubicBezTo>
                    <a:pt x="326" y="467"/>
                    <a:pt x="329" y="462"/>
                    <a:pt x="332" y="458"/>
                  </a:cubicBezTo>
                  <a:cubicBezTo>
                    <a:pt x="352" y="431"/>
                    <a:pt x="338" y="391"/>
                    <a:pt x="302" y="385"/>
                  </a:cubicBezTo>
                  <a:cubicBezTo>
                    <a:pt x="301" y="385"/>
                    <a:pt x="300" y="384"/>
                    <a:pt x="299" y="384"/>
                  </a:cubicBezTo>
                  <a:cubicBezTo>
                    <a:pt x="306" y="366"/>
                    <a:pt x="304" y="349"/>
                    <a:pt x="293" y="334"/>
                  </a:cubicBezTo>
                  <a:cubicBezTo>
                    <a:pt x="282" y="319"/>
                    <a:pt x="267" y="312"/>
                    <a:pt x="248" y="312"/>
                  </a:cubicBezTo>
                  <a:cubicBezTo>
                    <a:pt x="250" y="285"/>
                    <a:pt x="239" y="264"/>
                    <a:pt x="212" y="256"/>
                  </a:cubicBezTo>
                  <a:cubicBezTo>
                    <a:pt x="185" y="247"/>
                    <a:pt x="165" y="258"/>
                    <a:pt x="150" y="282"/>
                  </a:cubicBezTo>
                  <a:cubicBezTo>
                    <a:pt x="132" y="246"/>
                    <a:pt x="87" y="242"/>
                    <a:pt x="63" y="271"/>
                  </a:cubicBezTo>
                  <a:cubicBezTo>
                    <a:pt x="56" y="262"/>
                    <a:pt x="50" y="254"/>
                    <a:pt x="44" y="246"/>
                  </a:cubicBezTo>
                  <a:cubicBezTo>
                    <a:pt x="30" y="227"/>
                    <a:pt x="16" y="209"/>
                    <a:pt x="2" y="191"/>
                  </a:cubicBezTo>
                  <a:cubicBezTo>
                    <a:pt x="0" y="188"/>
                    <a:pt x="0" y="186"/>
                    <a:pt x="2" y="183"/>
                  </a:cubicBezTo>
                  <a:cubicBezTo>
                    <a:pt x="24" y="149"/>
                    <a:pt x="45" y="115"/>
                    <a:pt x="67" y="80"/>
                  </a:cubicBezTo>
                  <a:cubicBezTo>
                    <a:pt x="83" y="54"/>
                    <a:pt x="99" y="29"/>
                    <a:pt x="116" y="3"/>
                  </a:cubicBezTo>
                  <a:cubicBezTo>
                    <a:pt x="118" y="0"/>
                    <a:pt x="120" y="1"/>
                    <a:pt x="122" y="2"/>
                  </a:cubicBezTo>
                  <a:cubicBezTo>
                    <a:pt x="133" y="8"/>
                    <a:pt x="143" y="14"/>
                    <a:pt x="155" y="19"/>
                  </a:cubicBezTo>
                  <a:cubicBezTo>
                    <a:pt x="163" y="22"/>
                    <a:pt x="172" y="24"/>
                    <a:pt x="181" y="26"/>
                  </a:cubicBezTo>
                  <a:cubicBezTo>
                    <a:pt x="193" y="28"/>
                    <a:pt x="205" y="30"/>
                    <a:pt x="217" y="32"/>
                  </a:cubicBezTo>
                  <a:cubicBezTo>
                    <a:pt x="219" y="32"/>
                    <a:pt x="220" y="32"/>
                    <a:pt x="223" y="33"/>
                  </a:cubicBezTo>
                  <a:cubicBezTo>
                    <a:pt x="220" y="37"/>
                    <a:pt x="217" y="41"/>
                    <a:pt x="214" y="44"/>
                  </a:cubicBezTo>
                  <a:cubicBezTo>
                    <a:pt x="199" y="64"/>
                    <a:pt x="184" y="83"/>
                    <a:pt x="170" y="102"/>
                  </a:cubicBezTo>
                  <a:cubicBezTo>
                    <a:pt x="159" y="117"/>
                    <a:pt x="160" y="137"/>
                    <a:pt x="171" y="151"/>
                  </a:cubicBezTo>
                  <a:cubicBezTo>
                    <a:pt x="181" y="165"/>
                    <a:pt x="202" y="172"/>
                    <a:pt x="217" y="166"/>
                  </a:cubicBezTo>
                  <a:cubicBezTo>
                    <a:pt x="226" y="162"/>
                    <a:pt x="236" y="157"/>
                    <a:pt x="245" y="152"/>
                  </a:cubicBezTo>
                  <a:cubicBezTo>
                    <a:pt x="266" y="141"/>
                    <a:pt x="287" y="130"/>
                    <a:pt x="308" y="119"/>
                  </a:cubicBezTo>
                  <a:cubicBezTo>
                    <a:pt x="323" y="111"/>
                    <a:pt x="338" y="104"/>
                    <a:pt x="353" y="96"/>
                  </a:cubicBezTo>
                  <a:cubicBezTo>
                    <a:pt x="360" y="92"/>
                    <a:pt x="366" y="93"/>
                    <a:pt x="372" y="97"/>
                  </a:cubicBezTo>
                  <a:cubicBezTo>
                    <a:pt x="428" y="133"/>
                    <a:pt x="483" y="169"/>
                    <a:pt x="538" y="205"/>
                  </a:cubicBezTo>
                  <a:cubicBezTo>
                    <a:pt x="575" y="228"/>
                    <a:pt x="611" y="252"/>
                    <a:pt x="647" y="275"/>
                  </a:cubicBezTo>
                  <a:cubicBezTo>
                    <a:pt x="659" y="283"/>
                    <a:pt x="664" y="294"/>
                    <a:pt x="663" y="308"/>
                  </a:cubicBezTo>
                  <a:cubicBezTo>
                    <a:pt x="662" y="320"/>
                    <a:pt x="655" y="329"/>
                    <a:pt x="643" y="334"/>
                  </a:cubicBezTo>
                  <a:cubicBezTo>
                    <a:pt x="632" y="339"/>
                    <a:pt x="622" y="337"/>
                    <a:pt x="612" y="331"/>
                  </a:cubicBezTo>
                  <a:cubicBezTo>
                    <a:pt x="569" y="306"/>
                    <a:pt x="526" y="280"/>
                    <a:pt x="483" y="254"/>
                  </a:cubicBezTo>
                  <a:cubicBezTo>
                    <a:pt x="477" y="250"/>
                    <a:pt x="470" y="246"/>
                    <a:pt x="463" y="242"/>
                  </a:cubicBezTo>
                  <a:cubicBezTo>
                    <a:pt x="457" y="239"/>
                    <a:pt x="451" y="241"/>
                    <a:pt x="448" y="247"/>
                  </a:cubicBezTo>
                  <a:cubicBezTo>
                    <a:pt x="445" y="252"/>
                    <a:pt x="446" y="259"/>
                    <a:pt x="451" y="262"/>
                  </a:cubicBezTo>
                  <a:cubicBezTo>
                    <a:pt x="466" y="271"/>
                    <a:pt x="481" y="280"/>
                    <a:pt x="496" y="289"/>
                  </a:cubicBezTo>
                  <a:cubicBezTo>
                    <a:pt x="506" y="295"/>
                    <a:pt x="516" y="301"/>
                    <a:pt x="527" y="307"/>
                  </a:cubicBezTo>
                  <a:cubicBezTo>
                    <a:pt x="541" y="316"/>
                    <a:pt x="556" y="325"/>
                    <a:pt x="571" y="333"/>
                  </a:cubicBezTo>
                  <a:cubicBezTo>
                    <a:pt x="577" y="337"/>
                    <a:pt x="583" y="340"/>
                    <a:pt x="588" y="344"/>
                  </a:cubicBezTo>
                  <a:cubicBezTo>
                    <a:pt x="600" y="354"/>
                    <a:pt x="601" y="372"/>
                    <a:pt x="586" y="384"/>
                  </a:cubicBezTo>
                  <a:cubicBezTo>
                    <a:pt x="573" y="394"/>
                    <a:pt x="559" y="396"/>
                    <a:pt x="544" y="388"/>
                  </a:cubicBezTo>
                  <a:cubicBezTo>
                    <a:pt x="514" y="372"/>
                    <a:pt x="484" y="355"/>
                    <a:pt x="455" y="339"/>
                  </a:cubicBezTo>
                  <a:cubicBezTo>
                    <a:pt x="446" y="334"/>
                    <a:pt x="437" y="329"/>
                    <a:pt x="428" y="325"/>
                  </a:cubicBezTo>
                  <a:cubicBezTo>
                    <a:pt x="421" y="321"/>
                    <a:pt x="414" y="323"/>
                    <a:pt x="411" y="329"/>
                  </a:cubicBezTo>
                  <a:cubicBezTo>
                    <a:pt x="407" y="335"/>
                    <a:pt x="410" y="341"/>
                    <a:pt x="416" y="345"/>
                  </a:cubicBezTo>
                  <a:cubicBezTo>
                    <a:pt x="438" y="357"/>
                    <a:pt x="460" y="369"/>
                    <a:pt x="482" y="381"/>
                  </a:cubicBezTo>
                  <a:cubicBezTo>
                    <a:pt x="496" y="389"/>
                    <a:pt x="509" y="396"/>
                    <a:pt x="522" y="404"/>
                  </a:cubicBezTo>
                  <a:cubicBezTo>
                    <a:pt x="531" y="410"/>
                    <a:pt x="534" y="423"/>
                    <a:pt x="529" y="433"/>
                  </a:cubicBezTo>
                  <a:cubicBezTo>
                    <a:pt x="519" y="449"/>
                    <a:pt x="503" y="456"/>
                    <a:pt x="486" y="450"/>
                  </a:cubicBezTo>
                  <a:cubicBezTo>
                    <a:pt x="478" y="447"/>
                    <a:pt x="469" y="442"/>
                    <a:pt x="461" y="438"/>
                  </a:cubicBezTo>
                  <a:cubicBezTo>
                    <a:pt x="443" y="429"/>
                    <a:pt x="425" y="419"/>
                    <a:pt x="407" y="410"/>
                  </a:cubicBezTo>
                  <a:cubicBezTo>
                    <a:pt x="402" y="408"/>
                    <a:pt x="398" y="406"/>
                    <a:pt x="393" y="403"/>
                  </a:cubicBezTo>
                  <a:cubicBezTo>
                    <a:pt x="386" y="400"/>
                    <a:pt x="379" y="401"/>
                    <a:pt x="376" y="407"/>
                  </a:cubicBezTo>
                  <a:cubicBezTo>
                    <a:pt x="372" y="413"/>
                    <a:pt x="375" y="420"/>
                    <a:pt x="382" y="424"/>
                  </a:cubicBezTo>
                  <a:cubicBezTo>
                    <a:pt x="399" y="433"/>
                    <a:pt x="417" y="442"/>
                    <a:pt x="435" y="451"/>
                  </a:cubicBezTo>
                  <a:cubicBezTo>
                    <a:pt x="445" y="456"/>
                    <a:pt x="454" y="461"/>
                    <a:pt x="464" y="466"/>
                  </a:cubicBezTo>
                  <a:cubicBezTo>
                    <a:pt x="457" y="472"/>
                    <a:pt x="449" y="476"/>
                    <a:pt x="441" y="479"/>
                  </a:cubicBezTo>
                  <a:cubicBezTo>
                    <a:pt x="423" y="486"/>
                    <a:pt x="405" y="484"/>
                    <a:pt x="387" y="481"/>
                  </a:cubicBezTo>
                  <a:cubicBezTo>
                    <a:pt x="370" y="479"/>
                    <a:pt x="352" y="476"/>
                    <a:pt x="335" y="473"/>
                  </a:cubicBezTo>
                  <a:cubicBezTo>
                    <a:pt x="331" y="473"/>
                    <a:pt x="327" y="472"/>
                    <a:pt x="323" y="4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7">
              <a:extLst>
                <a:ext uri="{FF2B5EF4-FFF2-40B4-BE49-F238E27FC236}">
                  <a16:creationId xmlns:a16="http://schemas.microsoft.com/office/drawing/2014/main" id="{D8E839FD-3A73-6C32-7137-1220FF3A173F}"/>
                </a:ext>
              </a:extLst>
            </p:cNvPr>
            <p:cNvSpPr>
              <a:spLocks/>
            </p:cNvSpPr>
            <p:nvPr/>
          </p:nvSpPr>
          <p:spPr bwMode="auto">
            <a:xfrm>
              <a:off x="3367316" y="2975716"/>
              <a:ext cx="2582974" cy="1376771"/>
            </a:xfrm>
            <a:custGeom>
              <a:avLst/>
              <a:gdLst>
                <a:gd name="T0" fmla="*/ 486 w 561"/>
                <a:gd name="T1" fmla="*/ 275 h 275"/>
                <a:gd name="T2" fmla="*/ 413 w 561"/>
                <a:gd name="T3" fmla="*/ 228 h 275"/>
                <a:gd name="T4" fmla="*/ 330 w 561"/>
                <a:gd name="T5" fmla="*/ 174 h 275"/>
                <a:gd name="T6" fmla="*/ 229 w 561"/>
                <a:gd name="T7" fmla="*/ 109 h 275"/>
                <a:gd name="T8" fmla="*/ 203 w 561"/>
                <a:gd name="T9" fmla="*/ 92 h 275"/>
                <a:gd name="T10" fmla="*/ 154 w 561"/>
                <a:gd name="T11" fmla="*/ 90 h 275"/>
                <a:gd name="T12" fmla="*/ 78 w 561"/>
                <a:gd name="T13" fmla="*/ 130 h 275"/>
                <a:gd name="T14" fmla="*/ 32 w 561"/>
                <a:gd name="T15" fmla="*/ 154 h 275"/>
                <a:gd name="T16" fmla="*/ 7 w 561"/>
                <a:gd name="T17" fmla="*/ 151 h 275"/>
                <a:gd name="T18" fmla="*/ 7 w 561"/>
                <a:gd name="T19" fmla="*/ 126 h 275"/>
                <a:gd name="T20" fmla="*/ 57 w 561"/>
                <a:gd name="T21" fmla="*/ 61 h 275"/>
                <a:gd name="T22" fmla="*/ 82 w 561"/>
                <a:gd name="T23" fmla="*/ 33 h 275"/>
                <a:gd name="T24" fmla="*/ 117 w 561"/>
                <a:gd name="T25" fmla="*/ 20 h 275"/>
                <a:gd name="T26" fmla="*/ 158 w 561"/>
                <a:gd name="T27" fmla="*/ 12 h 275"/>
                <a:gd name="T28" fmla="*/ 260 w 561"/>
                <a:gd name="T29" fmla="*/ 3 h 275"/>
                <a:gd name="T30" fmla="*/ 309 w 561"/>
                <a:gd name="T31" fmla="*/ 11 h 275"/>
                <a:gd name="T32" fmla="*/ 380 w 561"/>
                <a:gd name="T33" fmla="*/ 25 h 275"/>
                <a:gd name="T34" fmla="*/ 405 w 561"/>
                <a:gd name="T35" fmla="*/ 22 h 275"/>
                <a:gd name="T36" fmla="*/ 432 w 561"/>
                <a:gd name="T37" fmla="*/ 10 h 275"/>
                <a:gd name="T38" fmla="*/ 440 w 561"/>
                <a:gd name="T39" fmla="*/ 12 h 275"/>
                <a:gd name="T40" fmla="*/ 481 w 561"/>
                <a:gd name="T41" fmla="*/ 78 h 275"/>
                <a:gd name="T42" fmla="*/ 535 w 561"/>
                <a:gd name="T43" fmla="*/ 164 h 275"/>
                <a:gd name="T44" fmla="*/ 559 w 561"/>
                <a:gd name="T45" fmla="*/ 201 h 275"/>
                <a:gd name="T46" fmla="*/ 559 w 561"/>
                <a:gd name="T47" fmla="*/ 207 h 275"/>
                <a:gd name="T48" fmla="*/ 487 w 561"/>
                <a:gd name="T49" fmla="*/ 275 h 275"/>
                <a:gd name="T50" fmla="*/ 486 w 561"/>
                <a:gd name="T51"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1" h="275">
                  <a:moveTo>
                    <a:pt x="486" y="275"/>
                  </a:moveTo>
                  <a:cubicBezTo>
                    <a:pt x="461" y="259"/>
                    <a:pt x="437" y="244"/>
                    <a:pt x="413" y="228"/>
                  </a:cubicBezTo>
                  <a:cubicBezTo>
                    <a:pt x="385" y="210"/>
                    <a:pt x="357" y="192"/>
                    <a:pt x="330" y="174"/>
                  </a:cubicBezTo>
                  <a:cubicBezTo>
                    <a:pt x="296" y="152"/>
                    <a:pt x="263" y="131"/>
                    <a:pt x="229" y="109"/>
                  </a:cubicBezTo>
                  <a:cubicBezTo>
                    <a:pt x="220" y="103"/>
                    <a:pt x="211" y="98"/>
                    <a:pt x="203" y="92"/>
                  </a:cubicBezTo>
                  <a:cubicBezTo>
                    <a:pt x="187" y="81"/>
                    <a:pt x="171" y="81"/>
                    <a:pt x="154" y="90"/>
                  </a:cubicBezTo>
                  <a:cubicBezTo>
                    <a:pt x="129" y="104"/>
                    <a:pt x="103" y="117"/>
                    <a:pt x="78" y="130"/>
                  </a:cubicBezTo>
                  <a:cubicBezTo>
                    <a:pt x="63" y="138"/>
                    <a:pt x="47" y="146"/>
                    <a:pt x="32" y="154"/>
                  </a:cubicBezTo>
                  <a:cubicBezTo>
                    <a:pt x="23" y="159"/>
                    <a:pt x="13" y="158"/>
                    <a:pt x="7" y="151"/>
                  </a:cubicBezTo>
                  <a:cubicBezTo>
                    <a:pt x="0" y="144"/>
                    <a:pt x="0" y="134"/>
                    <a:pt x="7" y="126"/>
                  </a:cubicBezTo>
                  <a:cubicBezTo>
                    <a:pt x="23" y="104"/>
                    <a:pt x="40" y="83"/>
                    <a:pt x="57" y="61"/>
                  </a:cubicBezTo>
                  <a:cubicBezTo>
                    <a:pt x="64" y="51"/>
                    <a:pt x="72" y="41"/>
                    <a:pt x="82" y="33"/>
                  </a:cubicBezTo>
                  <a:cubicBezTo>
                    <a:pt x="93" y="26"/>
                    <a:pt x="105" y="22"/>
                    <a:pt x="117" y="20"/>
                  </a:cubicBezTo>
                  <a:cubicBezTo>
                    <a:pt x="131" y="18"/>
                    <a:pt x="145" y="15"/>
                    <a:pt x="158" y="12"/>
                  </a:cubicBezTo>
                  <a:cubicBezTo>
                    <a:pt x="192" y="5"/>
                    <a:pt x="225" y="0"/>
                    <a:pt x="260" y="3"/>
                  </a:cubicBezTo>
                  <a:cubicBezTo>
                    <a:pt x="276" y="5"/>
                    <a:pt x="293" y="8"/>
                    <a:pt x="309" y="11"/>
                  </a:cubicBezTo>
                  <a:cubicBezTo>
                    <a:pt x="332" y="15"/>
                    <a:pt x="356" y="21"/>
                    <a:pt x="380" y="25"/>
                  </a:cubicBezTo>
                  <a:cubicBezTo>
                    <a:pt x="388" y="27"/>
                    <a:pt x="397" y="26"/>
                    <a:pt x="405" y="22"/>
                  </a:cubicBezTo>
                  <a:cubicBezTo>
                    <a:pt x="414" y="18"/>
                    <a:pt x="423" y="14"/>
                    <a:pt x="432" y="10"/>
                  </a:cubicBezTo>
                  <a:cubicBezTo>
                    <a:pt x="435" y="8"/>
                    <a:pt x="438" y="9"/>
                    <a:pt x="440" y="12"/>
                  </a:cubicBezTo>
                  <a:cubicBezTo>
                    <a:pt x="454" y="34"/>
                    <a:pt x="468" y="56"/>
                    <a:pt x="481" y="78"/>
                  </a:cubicBezTo>
                  <a:cubicBezTo>
                    <a:pt x="499" y="107"/>
                    <a:pt x="517" y="135"/>
                    <a:pt x="535" y="164"/>
                  </a:cubicBezTo>
                  <a:cubicBezTo>
                    <a:pt x="543" y="176"/>
                    <a:pt x="551" y="188"/>
                    <a:pt x="559" y="201"/>
                  </a:cubicBezTo>
                  <a:cubicBezTo>
                    <a:pt x="560" y="203"/>
                    <a:pt x="561" y="205"/>
                    <a:pt x="559" y="207"/>
                  </a:cubicBezTo>
                  <a:cubicBezTo>
                    <a:pt x="535" y="230"/>
                    <a:pt x="511" y="252"/>
                    <a:pt x="487" y="275"/>
                  </a:cubicBezTo>
                  <a:cubicBezTo>
                    <a:pt x="486" y="275"/>
                    <a:pt x="486" y="275"/>
                    <a:pt x="486" y="275"/>
                  </a:cubicBezTo>
                  <a:close/>
                </a:path>
              </a:pathLst>
            </a:custGeom>
            <a:solidFill>
              <a:schemeClr val="accent4"/>
            </a:solidFill>
            <a:ln>
              <a:noFill/>
            </a:ln>
          </p:spPr>
          <p:txBody>
            <a:bodyPr/>
            <a:lstStyle/>
            <a:p>
              <a:pPr eaLnBrk="1" fontAlgn="auto" hangingPunct="1">
                <a:spcBef>
                  <a:spcPts val="0"/>
                </a:spcBef>
                <a:spcAft>
                  <a:spcPts val="0"/>
                </a:spcAft>
                <a:defRPr/>
              </a:pPr>
              <a:endParaRPr lang="en-US" dirty="0">
                <a:solidFill>
                  <a:srgbClr val="282F39"/>
                </a:solidFill>
                <a:latin typeface="Calibri" panose="020F0502020204030204"/>
              </a:endParaRPr>
            </a:p>
          </p:txBody>
        </p:sp>
        <p:sp>
          <p:nvSpPr>
            <p:cNvPr id="46" name="Freeform 8">
              <a:extLst>
                <a:ext uri="{FF2B5EF4-FFF2-40B4-BE49-F238E27FC236}">
                  <a16:creationId xmlns:a16="http://schemas.microsoft.com/office/drawing/2014/main" id="{4869BD66-AD9F-2519-FF25-53BE0EF16526}"/>
                </a:ext>
              </a:extLst>
            </p:cNvPr>
            <p:cNvSpPr>
              <a:spLocks/>
            </p:cNvSpPr>
            <p:nvPr/>
          </p:nvSpPr>
          <p:spPr bwMode="auto">
            <a:xfrm>
              <a:off x="5377168" y="2488979"/>
              <a:ext cx="1165873" cy="1543652"/>
            </a:xfrm>
            <a:custGeom>
              <a:avLst/>
              <a:gdLst>
                <a:gd name="T0" fmla="*/ 99 w 254"/>
                <a:gd name="T1" fmla="*/ 0 h 309"/>
                <a:gd name="T2" fmla="*/ 254 w 254"/>
                <a:gd name="T3" fmla="*/ 246 h 309"/>
                <a:gd name="T4" fmla="*/ 234 w 254"/>
                <a:gd name="T5" fmla="*/ 259 h 309"/>
                <a:gd name="T6" fmla="*/ 160 w 254"/>
                <a:gd name="T7" fmla="*/ 307 h 309"/>
                <a:gd name="T8" fmla="*/ 154 w 254"/>
                <a:gd name="T9" fmla="*/ 306 h 309"/>
                <a:gd name="T10" fmla="*/ 71 w 254"/>
                <a:gd name="T11" fmla="*/ 175 h 309"/>
                <a:gd name="T12" fmla="*/ 22 w 254"/>
                <a:gd name="T13" fmla="*/ 96 h 309"/>
                <a:gd name="T14" fmla="*/ 2 w 254"/>
                <a:gd name="T15" fmla="*/ 66 h 309"/>
                <a:gd name="T16" fmla="*/ 3 w 254"/>
                <a:gd name="T17" fmla="*/ 60 h 309"/>
                <a:gd name="T18" fmla="*/ 52 w 254"/>
                <a:gd name="T19" fmla="*/ 29 h 309"/>
                <a:gd name="T20" fmla="*/ 90 w 254"/>
                <a:gd name="T21" fmla="*/ 4 h 309"/>
                <a:gd name="T22" fmla="*/ 99 w 254"/>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309">
                  <a:moveTo>
                    <a:pt x="99" y="0"/>
                  </a:moveTo>
                  <a:cubicBezTo>
                    <a:pt x="151" y="82"/>
                    <a:pt x="203" y="164"/>
                    <a:pt x="254" y="246"/>
                  </a:cubicBezTo>
                  <a:cubicBezTo>
                    <a:pt x="248" y="250"/>
                    <a:pt x="241" y="255"/>
                    <a:pt x="234" y="259"/>
                  </a:cubicBezTo>
                  <a:cubicBezTo>
                    <a:pt x="210" y="275"/>
                    <a:pt x="185" y="291"/>
                    <a:pt x="160" y="307"/>
                  </a:cubicBezTo>
                  <a:cubicBezTo>
                    <a:pt x="157" y="308"/>
                    <a:pt x="156" y="309"/>
                    <a:pt x="154" y="306"/>
                  </a:cubicBezTo>
                  <a:cubicBezTo>
                    <a:pt x="126" y="262"/>
                    <a:pt x="99" y="219"/>
                    <a:pt x="71" y="175"/>
                  </a:cubicBezTo>
                  <a:cubicBezTo>
                    <a:pt x="55" y="149"/>
                    <a:pt x="38" y="123"/>
                    <a:pt x="22" y="96"/>
                  </a:cubicBezTo>
                  <a:cubicBezTo>
                    <a:pt x="15" y="86"/>
                    <a:pt x="9" y="76"/>
                    <a:pt x="2" y="66"/>
                  </a:cubicBezTo>
                  <a:cubicBezTo>
                    <a:pt x="0" y="63"/>
                    <a:pt x="1" y="62"/>
                    <a:pt x="3" y="60"/>
                  </a:cubicBezTo>
                  <a:cubicBezTo>
                    <a:pt x="19" y="50"/>
                    <a:pt x="36" y="39"/>
                    <a:pt x="52" y="29"/>
                  </a:cubicBezTo>
                  <a:cubicBezTo>
                    <a:pt x="65" y="21"/>
                    <a:pt x="77" y="13"/>
                    <a:pt x="90" y="4"/>
                  </a:cubicBezTo>
                  <a:cubicBezTo>
                    <a:pt x="93" y="3"/>
                    <a:pt x="96" y="1"/>
                    <a:pt x="99" y="0"/>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47" name="Freeform 9">
              <a:extLst>
                <a:ext uri="{FF2B5EF4-FFF2-40B4-BE49-F238E27FC236}">
                  <a16:creationId xmlns:a16="http://schemas.microsoft.com/office/drawing/2014/main" id="{EF4C8E4D-FE4E-14CF-CCBB-516F54C11847}"/>
                </a:ext>
              </a:extLst>
            </p:cNvPr>
            <p:cNvSpPr>
              <a:spLocks/>
            </p:cNvSpPr>
            <p:nvPr/>
          </p:nvSpPr>
          <p:spPr bwMode="auto">
            <a:xfrm>
              <a:off x="1875629" y="2528392"/>
              <a:ext cx="1177275" cy="1542666"/>
            </a:xfrm>
            <a:custGeom>
              <a:avLst/>
              <a:gdLst>
                <a:gd name="T0" fmla="*/ 2147483646 w 254"/>
                <a:gd name="T1" fmla="*/ 0 h 309"/>
                <a:gd name="T2" fmla="*/ 2147483646 w 254"/>
                <a:gd name="T3" fmla="*/ 2147483646 h 309"/>
                <a:gd name="T4" fmla="*/ 2147483646 w 254"/>
                <a:gd name="T5" fmla="*/ 2147483646 h 309"/>
                <a:gd name="T6" fmla="*/ 0 w 254"/>
                <a:gd name="T7" fmla="*/ 2147483646 h 309"/>
                <a:gd name="T8" fmla="*/ 2147483646 w 254"/>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9">
                  <a:moveTo>
                    <a:pt x="156" y="0"/>
                  </a:moveTo>
                  <a:cubicBezTo>
                    <a:pt x="189" y="21"/>
                    <a:pt x="221" y="41"/>
                    <a:pt x="254" y="62"/>
                  </a:cubicBezTo>
                  <a:cubicBezTo>
                    <a:pt x="202" y="144"/>
                    <a:pt x="150" y="226"/>
                    <a:pt x="98" y="309"/>
                  </a:cubicBezTo>
                  <a:cubicBezTo>
                    <a:pt x="65" y="288"/>
                    <a:pt x="33" y="268"/>
                    <a:pt x="0" y="247"/>
                  </a:cubicBezTo>
                  <a:cubicBezTo>
                    <a:pt x="52" y="165"/>
                    <a:pt x="104" y="83"/>
                    <a:pt x="1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10">
              <a:extLst>
                <a:ext uri="{FF2B5EF4-FFF2-40B4-BE49-F238E27FC236}">
                  <a16:creationId xmlns:a16="http://schemas.microsoft.com/office/drawing/2014/main" id="{FA77F7B7-4353-9B76-4304-829D74BBBDFC}"/>
                </a:ext>
              </a:extLst>
            </p:cNvPr>
            <p:cNvSpPr>
              <a:spLocks/>
            </p:cNvSpPr>
            <p:nvPr/>
          </p:nvSpPr>
          <p:spPr bwMode="auto">
            <a:xfrm>
              <a:off x="2959065" y="4408114"/>
              <a:ext cx="604526" cy="806593"/>
            </a:xfrm>
            <a:custGeom>
              <a:avLst/>
              <a:gdLst>
                <a:gd name="T0" fmla="*/ 30 w 132"/>
                <a:gd name="T1" fmla="*/ 162 h 162"/>
                <a:gd name="T2" fmla="*/ 6 w 132"/>
                <a:gd name="T3" fmla="*/ 147 h 162"/>
                <a:gd name="T4" fmla="*/ 7 w 132"/>
                <a:gd name="T5" fmla="*/ 119 h 162"/>
                <a:gd name="T6" fmla="*/ 78 w 132"/>
                <a:gd name="T7" fmla="*/ 16 h 162"/>
                <a:gd name="T8" fmla="*/ 117 w 132"/>
                <a:gd name="T9" fmla="*/ 8 h 162"/>
                <a:gd name="T10" fmla="*/ 124 w 132"/>
                <a:gd name="T11" fmla="*/ 46 h 162"/>
                <a:gd name="T12" fmla="*/ 70 w 132"/>
                <a:gd name="T13" fmla="*/ 125 h 162"/>
                <a:gd name="T14" fmla="*/ 54 w 132"/>
                <a:gd name="T15" fmla="*/ 149 h 162"/>
                <a:gd name="T16" fmla="*/ 30 w 132"/>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2">
                  <a:moveTo>
                    <a:pt x="30" y="162"/>
                  </a:moveTo>
                  <a:cubicBezTo>
                    <a:pt x="19" y="162"/>
                    <a:pt x="11" y="156"/>
                    <a:pt x="6" y="147"/>
                  </a:cubicBezTo>
                  <a:cubicBezTo>
                    <a:pt x="0" y="138"/>
                    <a:pt x="1" y="128"/>
                    <a:pt x="7" y="119"/>
                  </a:cubicBezTo>
                  <a:cubicBezTo>
                    <a:pt x="31" y="85"/>
                    <a:pt x="54" y="50"/>
                    <a:pt x="78" y="16"/>
                  </a:cubicBezTo>
                  <a:cubicBezTo>
                    <a:pt x="86" y="3"/>
                    <a:pt x="104" y="0"/>
                    <a:pt x="117" y="8"/>
                  </a:cubicBezTo>
                  <a:cubicBezTo>
                    <a:pt x="129" y="17"/>
                    <a:pt x="132" y="34"/>
                    <a:pt x="124" y="46"/>
                  </a:cubicBezTo>
                  <a:cubicBezTo>
                    <a:pt x="106" y="73"/>
                    <a:pt x="88" y="99"/>
                    <a:pt x="70" y="125"/>
                  </a:cubicBezTo>
                  <a:cubicBezTo>
                    <a:pt x="65" y="133"/>
                    <a:pt x="59" y="141"/>
                    <a:pt x="54" y="149"/>
                  </a:cubicBezTo>
                  <a:cubicBezTo>
                    <a:pt x="48" y="157"/>
                    <a:pt x="41" y="162"/>
                    <a:pt x="30" y="162"/>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49" name="Freeform 11">
              <a:extLst>
                <a:ext uri="{FF2B5EF4-FFF2-40B4-BE49-F238E27FC236}">
                  <a16:creationId xmlns:a16="http://schemas.microsoft.com/office/drawing/2014/main" id="{05CE9030-7067-1E28-F360-2F3D2C1DD85C}"/>
                </a:ext>
              </a:extLst>
            </p:cNvPr>
            <p:cNvSpPr>
              <a:spLocks/>
            </p:cNvSpPr>
            <p:nvPr/>
          </p:nvSpPr>
          <p:spPr bwMode="auto">
            <a:xfrm>
              <a:off x="3269180" y="4721014"/>
              <a:ext cx="545642" cy="653618"/>
            </a:xfrm>
            <a:custGeom>
              <a:avLst/>
              <a:gdLst>
                <a:gd name="T0" fmla="*/ 36 w 118"/>
                <a:gd name="T1" fmla="*/ 133 h 133"/>
                <a:gd name="T2" fmla="*/ 8 w 118"/>
                <a:gd name="T3" fmla="*/ 95 h 133"/>
                <a:gd name="T4" fmla="*/ 20 w 118"/>
                <a:gd name="T5" fmla="*/ 77 h 133"/>
                <a:gd name="T6" fmla="*/ 65 w 118"/>
                <a:gd name="T7" fmla="*/ 12 h 133"/>
                <a:gd name="T8" fmla="*/ 88 w 118"/>
                <a:gd name="T9" fmla="*/ 1 h 133"/>
                <a:gd name="T10" fmla="*/ 112 w 118"/>
                <a:gd name="T11" fmla="*/ 18 h 133"/>
                <a:gd name="T12" fmla="*/ 105 w 118"/>
                <a:gd name="T13" fmla="*/ 51 h 133"/>
                <a:gd name="T14" fmla="*/ 67 w 118"/>
                <a:gd name="T15" fmla="*/ 105 h 133"/>
                <a:gd name="T16" fmla="*/ 57 w 118"/>
                <a:gd name="T17" fmla="*/ 121 h 133"/>
                <a:gd name="T18" fmla="*/ 36 w 118"/>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3">
                  <a:moveTo>
                    <a:pt x="36" y="133"/>
                  </a:moveTo>
                  <a:cubicBezTo>
                    <a:pt x="13" y="133"/>
                    <a:pt x="0" y="113"/>
                    <a:pt x="8" y="95"/>
                  </a:cubicBezTo>
                  <a:cubicBezTo>
                    <a:pt x="11" y="88"/>
                    <a:pt x="16" y="83"/>
                    <a:pt x="20" y="77"/>
                  </a:cubicBezTo>
                  <a:cubicBezTo>
                    <a:pt x="35" y="55"/>
                    <a:pt x="50" y="34"/>
                    <a:pt x="65" y="12"/>
                  </a:cubicBezTo>
                  <a:cubicBezTo>
                    <a:pt x="70" y="4"/>
                    <a:pt x="79" y="0"/>
                    <a:pt x="88" y="1"/>
                  </a:cubicBezTo>
                  <a:cubicBezTo>
                    <a:pt x="99" y="2"/>
                    <a:pt x="107" y="8"/>
                    <a:pt x="112" y="18"/>
                  </a:cubicBezTo>
                  <a:cubicBezTo>
                    <a:pt x="118" y="31"/>
                    <a:pt x="112" y="41"/>
                    <a:pt x="105" y="51"/>
                  </a:cubicBezTo>
                  <a:cubicBezTo>
                    <a:pt x="93" y="69"/>
                    <a:pt x="80" y="87"/>
                    <a:pt x="67" y="105"/>
                  </a:cubicBezTo>
                  <a:cubicBezTo>
                    <a:pt x="64" y="110"/>
                    <a:pt x="61" y="116"/>
                    <a:pt x="57" y="121"/>
                  </a:cubicBezTo>
                  <a:cubicBezTo>
                    <a:pt x="51" y="129"/>
                    <a:pt x="44" y="133"/>
                    <a:pt x="36" y="133"/>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50" name="Freeform 12">
              <a:extLst>
                <a:ext uri="{FF2B5EF4-FFF2-40B4-BE49-F238E27FC236}">
                  <a16:creationId xmlns:a16="http://schemas.microsoft.com/office/drawing/2014/main" id="{D267F234-07C4-7B1F-6B68-2F0C00E1CE16}"/>
                </a:ext>
              </a:extLst>
            </p:cNvPr>
            <p:cNvSpPr>
              <a:spLocks/>
            </p:cNvSpPr>
            <p:nvPr/>
          </p:nvSpPr>
          <p:spPr bwMode="auto">
            <a:xfrm>
              <a:off x="2699982" y="4408114"/>
              <a:ext cx="416102" cy="535409"/>
            </a:xfrm>
            <a:custGeom>
              <a:avLst/>
              <a:gdLst>
                <a:gd name="T0" fmla="*/ 91 w 92"/>
                <a:gd name="T1" fmla="*/ 28 h 107"/>
                <a:gd name="T2" fmla="*/ 84 w 92"/>
                <a:gd name="T3" fmla="*/ 47 h 107"/>
                <a:gd name="T4" fmla="*/ 53 w 92"/>
                <a:gd name="T5" fmla="*/ 92 h 107"/>
                <a:gd name="T6" fmla="*/ 19 w 92"/>
                <a:gd name="T7" fmla="*/ 101 h 107"/>
                <a:gd name="T8" fmla="*/ 4 w 92"/>
                <a:gd name="T9" fmla="*/ 70 h 107"/>
                <a:gd name="T10" fmla="*/ 17 w 92"/>
                <a:gd name="T11" fmla="*/ 48 h 107"/>
                <a:gd name="T12" fmla="*/ 41 w 92"/>
                <a:gd name="T13" fmla="*/ 13 h 107"/>
                <a:gd name="T14" fmla="*/ 67 w 92"/>
                <a:gd name="T15" fmla="*/ 1 h 107"/>
                <a:gd name="T16" fmla="*/ 90 w 92"/>
                <a:gd name="T17" fmla="*/ 21 h 107"/>
                <a:gd name="T18" fmla="*/ 91 w 92"/>
                <a:gd name="T1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7">
                  <a:moveTo>
                    <a:pt x="91" y="28"/>
                  </a:moveTo>
                  <a:cubicBezTo>
                    <a:pt x="92" y="35"/>
                    <a:pt x="88" y="41"/>
                    <a:pt x="84" y="47"/>
                  </a:cubicBezTo>
                  <a:cubicBezTo>
                    <a:pt x="74" y="62"/>
                    <a:pt x="64" y="77"/>
                    <a:pt x="53" y="92"/>
                  </a:cubicBezTo>
                  <a:cubicBezTo>
                    <a:pt x="46" y="103"/>
                    <a:pt x="32" y="107"/>
                    <a:pt x="19" y="101"/>
                  </a:cubicBezTo>
                  <a:cubicBezTo>
                    <a:pt x="8" y="96"/>
                    <a:pt x="0" y="82"/>
                    <a:pt x="4" y="70"/>
                  </a:cubicBezTo>
                  <a:cubicBezTo>
                    <a:pt x="7" y="62"/>
                    <a:pt x="12" y="55"/>
                    <a:pt x="17" y="48"/>
                  </a:cubicBezTo>
                  <a:cubicBezTo>
                    <a:pt x="24" y="36"/>
                    <a:pt x="33" y="25"/>
                    <a:pt x="41" y="13"/>
                  </a:cubicBezTo>
                  <a:cubicBezTo>
                    <a:pt x="48" y="4"/>
                    <a:pt x="56" y="0"/>
                    <a:pt x="67" y="1"/>
                  </a:cubicBezTo>
                  <a:cubicBezTo>
                    <a:pt x="79" y="3"/>
                    <a:pt x="87" y="10"/>
                    <a:pt x="90" y="21"/>
                  </a:cubicBezTo>
                  <a:cubicBezTo>
                    <a:pt x="91" y="24"/>
                    <a:pt x="91" y="26"/>
                    <a:pt x="91" y="28"/>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51" name="Freeform 13">
              <a:extLst>
                <a:ext uri="{FF2B5EF4-FFF2-40B4-BE49-F238E27FC236}">
                  <a16:creationId xmlns:a16="http://schemas.microsoft.com/office/drawing/2014/main" id="{D404B780-99FD-B929-D25A-78EA6D51110B}"/>
                </a:ext>
              </a:extLst>
            </p:cNvPr>
            <p:cNvSpPr>
              <a:spLocks/>
            </p:cNvSpPr>
            <p:nvPr/>
          </p:nvSpPr>
          <p:spPr bwMode="auto">
            <a:xfrm>
              <a:off x="3646027" y="5068683"/>
              <a:ext cx="333666" cy="438066"/>
            </a:xfrm>
            <a:custGeom>
              <a:avLst/>
              <a:gdLst>
                <a:gd name="T0" fmla="*/ 72 w 73"/>
                <a:gd name="T1" fmla="*/ 26 h 88"/>
                <a:gd name="T2" fmla="*/ 63 w 73"/>
                <a:gd name="T3" fmla="*/ 45 h 88"/>
                <a:gd name="T4" fmla="*/ 43 w 73"/>
                <a:gd name="T5" fmla="*/ 74 h 88"/>
                <a:gd name="T6" fmla="*/ 5 w 73"/>
                <a:gd name="T7" fmla="*/ 72 h 88"/>
                <a:gd name="T8" fmla="*/ 6 w 73"/>
                <a:gd name="T9" fmla="*/ 48 h 88"/>
                <a:gd name="T10" fmla="*/ 32 w 73"/>
                <a:gd name="T11" fmla="*/ 12 h 88"/>
                <a:gd name="T12" fmla="*/ 56 w 73"/>
                <a:gd name="T13" fmla="*/ 3 h 88"/>
                <a:gd name="T14" fmla="*/ 72 w 73"/>
                <a:gd name="T15" fmla="*/ 2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2" y="26"/>
                  </a:moveTo>
                  <a:cubicBezTo>
                    <a:pt x="73" y="33"/>
                    <a:pt x="67" y="39"/>
                    <a:pt x="63" y="45"/>
                  </a:cubicBezTo>
                  <a:cubicBezTo>
                    <a:pt x="57" y="55"/>
                    <a:pt x="50" y="64"/>
                    <a:pt x="43" y="74"/>
                  </a:cubicBezTo>
                  <a:cubicBezTo>
                    <a:pt x="33" y="88"/>
                    <a:pt x="13" y="87"/>
                    <a:pt x="5" y="72"/>
                  </a:cubicBezTo>
                  <a:cubicBezTo>
                    <a:pt x="0" y="64"/>
                    <a:pt x="1" y="56"/>
                    <a:pt x="6" y="48"/>
                  </a:cubicBezTo>
                  <a:cubicBezTo>
                    <a:pt x="15" y="36"/>
                    <a:pt x="23" y="24"/>
                    <a:pt x="32" y="12"/>
                  </a:cubicBezTo>
                  <a:cubicBezTo>
                    <a:pt x="38" y="3"/>
                    <a:pt x="47" y="0"/>
                    <a:pt x="56" y="3"/>
                  </a:cubicBezTo>
                  <a:cubicBezTo>
                    <a:pt x="67" y="6"/>
                    <a:pt x="72" y="14"/>
                    <a:pt x="72" y="26"/>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gr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8"/>
          <p:cNvSpPr txBox="1">
            <a:spLocks noChangeArrowheads="1"/>
          </p:cNvSpPr>
          <p:nvPr/>
        </p:nvSpPr>
        <p:spPr bwMode="auto">
          <a:xfrm>
            <a:off x="6791325" y="2540000"/>
            <a:ext cx="1768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eaLnBrk="1" hangingPunct="1">
              <a:lnSpc>
                <a:spcPct val="100000"/>
              </a:lnSpc>
              <a:spcBef>
                <a:spcPct val="0"/>
              </a:spcBef>
              <a:buFontTx/>
              <a:buNone/>
            </a:pPr>
            <a:r>
              <a:rPr lang="ar-EG" altLang="en-US" sz="2000" b="1">
                <a:solidFill>
                  <a:srgbClr val="000000"/>
                </a:solidFill>
                <a:latin typeface="Arial" panose="020B0604020202020204" pitchFamily="34" charset="0"/>
                <a:cs typeface="PT Bold Heading" panose="02010400000000000000" pitchFamily="2" charset="0"/>
              </a:rPr>
              <a:t>وزارة </a:t>
            </a:r>
          </a:p>
          <a:p>
            <a:pPr algn="ctr" eaLnBrk="1" hangingPunct="1">
              <a:lnSpc>
                <a:spcPct val="100000"/>
              </a:lnSpc>
              <a:spcBef>
                <a:spcPct val="0"/>
              </a:spcBef>
              <a:buFontTx/>
              <a:buNone/>
            </a:pPr>
            <a:r>
              <a:rPr lang="ar-EG" altLang="en-US" sz="2000" b="1">
                <a:solidFill>
                  <a:srgbClr val="000000"/>
                </a:solidFill>
                <a:latin typeface="Arial" panose="020B0604020202020204" pitchFamily="34" charset="0"/>
                <a:cs typeface="PT Bold Heading" panose="02010400000000000000" pitchFamily="2" charset="0"/>
              </a:rPr>
              <a:t>التموين</a:t>
            </a:r>
            <a:r>
              <a:rPr lang="en-US" altLang="en-US" sz="2000" b="1">
                <a:solidFill>
                  <a:srgbClr val="000000"/>
                </a:solidFill>
                <a:latin typeface="Arial" panose="020B0604020202020204" pitchFamily="34" charset="0"/>
                <a:cs typeface="PT Bold Heading" panose="02010400000000000000" pitchFamily="2" charset="0"/>
              </a:rPr>
              <a:t> </a:t>
            </a:r>
            <a:endParaRPr lang="ar-EG" altLang="en-US" sz="2000" b="1">
              <a:solidFill>
                <a:srgbClr val="000000"/>
              </a:solidFill>
              <a:latin typeface="Arial" panose="020B0604020202020204" pitchFamily="34" charset="0"/>
              <a:cs typeface="PT Bold Heading" panose="02010400000000000000" pitchFamily="2" charset="0"/>
            </a:endParaRPr>
          </a:p>
        </p:txBody>
      </p:sp>
      <p:sp>
        <p:nvSpPr>
          <p:cNvPr id="20484" name="TextBox 28"/>
          <p:cNvSpPr txBox="1">
            <a:spLocks noChangeArrowheads="1"/>
          </p:cNvSpPr>
          <p:nvPr/>
        </p:nvSpPr>
        <p:spPr bwMode="auto">
          <a:xfrm>
            <a:off x="290513" y="4129088"/>
            <a:ext cx="16716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just" eaLnBrk="1" hangingPunct="1">
              <a:lnSpc>
                <a:spcPct val="100000"/>
              </a:lnSpc>
              <a:spcBef>
                <a:spcPct val="0"/>
              </a:spcBef>
              <a:buFontTx/>
              <a:buNone/>
            </a:pPr>
            <a:endParaRPr lang="en-GB" altLang="ar-EG" sz="1300">
              <a:latin typeface="Noto Sans" pitchFamily="34" charset="0"/>
              <a:cs typeface="Noto Sans" pitchFamily="34" charset="0"/>
            </a:endParaRPr>
          </a:p>
        </p:txBody>
      </p:sp>
      <p:sp>
        <p:nvSpPr>
          <p:cNvPr id="20485" name="TextBox 29"/>
          <p:cNvSpPr txBox="1">
            <a:spLocks noChangeArrowheads="1"/>
          </p:cNvSpPr>
          <p:nvPr/>
        </p:nvSpPr>
        <p:spPr bwMode="auto">
          <a:xfrm>
            <a:off x="2414588" y="4065588"/>
            <a:ext cx="1670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just" eaLnBrk="1" hangingPunct="1">
              <a:lnSpc>
                <a:spcPct val="100000"/>
              </a:lnSpc>
              <a:spcBef>
                <a:spcPct val="0"/>
              </a:spcBef>
              <a:buFontTx/>
              <a:buNone/>
            </a:pPr>
            <a:endParaRPr lang="en-GB" altLang="ar-EG" sz="1300">
              <a:latin typeface="Noto Sans" pitchFamily="34" charset="0"/>
              <a:cs typeface="Noto Sans" pitchFamily="34" charset="0"/>
            </a:endParaRPr>
          </a:p>
        </p:txBody>
      </p:sp>
      <p:sp>
        <p:nvSpPr>
          <p:cNvPr id="20486" name="TextBox 30"/>
          <p:cNvSpPr txBox="1">
            <a:spLocks noChangeArrowheads="1"/>
          </p:cNvSpPr>
          <p:nvPr/>
        </p:nvSpPr>
        <p:spPr bwMode="auto">
          <a:xfrm>
            <a:off x="4724400" y="4527550"/>
            <a:ext cx="167005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eaLnBrk="1" hangingPunct="1">
              <a:lnSpc>
                <a:spcPct val="100000"/>
              </a:lnSpc>
              <a:spcBef>
                <a:spcPct val="0"/>
              </a:spcBef>
              <a:buFontTx/>
              <a:buNone/>
            </a:pPr>
            <a:r>
              <a:rPr lang="ar-EG" altLang="en-US" sz="2000" b="1">
                <a:solidFill>
                  <a:srgbClr val="000000"/>
                </a:solidFill>
                <a:latin typeface="Times New Roman" panose="02020603050405020304" pitchFamily="18" charset="0"/>
                <a:cs typeface="Times New Roman" panose="02020603050405020304" pitchFamily="18" charset="0"/>
              </a:rPr>
              <a:t>حذف الوفيات</a:t>
            </a:r>
          </a:p>
          <a:p>
            <a:pPr algn="ctr" eaLnBrk="1" hangingPunct="1">
              <a:lnSpc>
                <a:spcPct val="100000"/>
              </a:lnSpc>
              <a:spcBef>
                <a:spcPct val="0"/>
              </a:spcBef>
              <a:buFontTx/>
              <a:buNone/>
            </a:pPr>
            <a:r>
              <a:rPr lang="ar-EG" altLang="en-US" sz="2000" b="1">
                <a:solidFill>
                  <a:srgbClr val="000000"/>
                </a:solidFill>
                <a:latin typeface="Times New Roman" panose="02020603050405020304" pitchFamily="18" charset="0"/>
                <a:cs typeface="Times New Roman" panose="02020603050405020304" pitchFamily="18" charset="0"/>
              </a:rPr>
              <a:t> </a:t>
            </a:r>
          </a:p>
          <a:p>
            <a:pPr algn="ctr" eaLnBrk="1" hangingPunct="1">
              <a:lnSpc>
                <a:spcPct val="100000"/>
              </a:lnSpc>
              <a:spcBef>
                <a:spcPct val="0"/>
              </a:spcBef>
              <a:buFontTx/>
              <a:buNone/>
            </a:pPr>
            <a:r>
              <a:rPr lang="ar-EG" altLang="en-US" sz="1800" b="1">
                <a:solidFill>
                  <a:srgbClr val="FF0000"/>
                </a:solidFill>
                <a:latin typeface="Times New Roman" panose="02020603050405020304" pitchFamily="18" charset="0"/>
                <a:cs typeface="Times New Roman" panose="02020603050405020304" pitchFamily="18" charset="0"/>
              </a:rPr>
              <a:t>( 48 بنك حكومى ) </a:t>
            </a:r>
          </a:p>
        </p:txBody>
      </p:sp>
      <p:sp>
        <p:nvSpPr>
          <p:cNvPr id="20487" name="TextBox 31"/>
          <p:cNvSpPr txBox="1">
            <a:spLocks noChangeArrowheads="1"/>
          </p:cNvSpPr>
          <p:nvPr/>
        </p:nvSpPr>
        <p:spPr bwMode="auto">
          <a:xfrm>
            <a:off x="6388100" y="4462463"/>
            <a:ext cx="28432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eaLnBrk="1" hangingPunct="1">
              <a:lnSpc>
                <a:spcPct val="100000"/>
              </a:lnSpc>
              <a:spcBef>
                <a:spcPct val="0"/>
              </a:spcBef>
              <a:buFontTx/>
              <a:buNone/>
            </a:pPr>
            <a:r>
              <a:rPr lang="ar-EG" altLang="en-US" sz="2000" b="1" dirty="0">
                <a:solidFill>
                  <a:srgbClr val="000000"/>
                </a:solidFill>
                <a:latin typeface="Times New Roman" panose="02020603050405020304" pitchFamily="18" charset="0"/>
                <a:cs typeface="Times New Roman" panose="02020603050405020304" pitchFamily="18" charset="0"/>
              </a:rPr>
              <a:t>اضافة</a:t>
            </a:r>
            <a:r>
              <a:rPr lang="ar-EG" altLang="en-US" sz="1800" b="1" dirty="0">
                <a:solidFill>
                  <a:srgbClr val="000000"/>
                </a:solidFill>
                <a:latin typeface="Times New Roman" panose="02020603050405020304" pitchFamily="18" charset="0"/>
                <a:cs typeface="Times New Roman" panose="02020603050405020304" pitchFamily="18" charset="0"/>
              </a:rPr>
              <a:t> </a:t>
            </a:r>
            <a:r>
              <a:rPr lang="ar-EG" altLang="en-US" sz="2000" b="1" dirty="0">
                <a:solidFill>
                  <a:srgbClr val="000000"/>
                </a:solidFill>
                <a:latin typeface="Times New Roman" panose="02020603050405020304" pitchFamily="18" charset="0"/>
                <a:cs typeface="Times New Roman" panose="02020603050405020304" pitchFamily="18" charset="0"/>
              </a:rPr>
              <a:t>المواليد</a:t>
            </a:r>
            <a:r>
              <a:rPr lang="ar-EG" altLang="en-US" sz="1800" b="1" dirty="0">
                <a:solidFill>
                  <a:srgbClr val="000000"/>
                </a:solidFill>
                <a:latin typeface="Times New Roman" panose="02020603050405020304" pitchFamily="18" charset="0"/>
                <a:cs typeface="Times New Roman" panose="02020603050405020304" pitchFamily="18" charset="0"/>
              </a:rPr>
              <a:t> </a:t>
            </a:r>
            <a:endParaRPr lang="ar-EG" altLang="en-US" sz="2000" b="1" dirty="0">
              <a:solidFill>
                <a:srgbClr val="00000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ar-EG" altLang="en-US" sz="2000" b="1" dirty="0">
                <a:solidFill>
                  <a:srgbClr val="000000"/>
                </a:solidFill>
                <a:latin typeface="Times New Roman" panose="02020603050405020304" pitchFamily="18" charset="0"/>
                <a:cs typeface="Times New Roman" panose="02020603050405020304" pitchFamily="18" charset="0"/>
              </a:rPr>
              <a:t>وحذف الوفيات</a:t>
            </a:r>
          </a:p>
          <a:p>
            <a:pPr algn="ctr" rtl="1" eaLnBrk="1" hangingPunct="1">
              <a:lnSpc>
                <a:spcPct val="100000"/>
              </a:lnSpc>
              <a:spcBef>
                <a:spcPct val="0"/>
              </a:spcBef>
              <a:buFontTx/>
              <a:buNone/>
            </a:pPr>
            <a:r>
              <a:rPr lang="ar-EG" altLang="en-US" sz="1600" b="1" dirty="0">
                <a:solidFill>
                  <a:srgbClr val="C00000"/>
                </a:solidFill>
                <a:latin typeface="Times New Roman" panose="02020603050405020304" pitchFamily="18" charset="0"/>
                <a:cs typeface="Times New Roman" panose="02020603050405020304" pitchFamily="18" charset="0"/>
              </a:rPr>
              <a:t>  </a:t>
            </a:r>
          </a:p>
        </p:txBody>
      </p:sp>
      <p:sp>
        <p:nvSpPr>
          <p:cNvPr id="2" name="Rectangle: Rounded Corners 1"/>
          <p:cNvSpPr/>
          <p:nvPr/>
        </p:nvSpPr>
        <p:spPr>
          <a:xfrm>
            <a:off x="9020175" y="995363"/>
            <a:ext cx="1757363" cy="4968875"/>
          </a:xfrm>
          <a:prstGeom prst="roundRect">
            <a:avLst>
              <a:gd name="adj" fmla="val 10059"/>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3" name="Block Arc 2"/>
          <p:cNvSpPr/>
          <p:nvPr/>
        </p:nvSpPr>
        <p:spPr>
          <a:xfrm>
            <a:off x="2492375" y="1906588"/>
            <a:ext cx="1857375" cy="1857375"/>
          </a:xfrm>
          <a:prstGeom prst="blockArc">
            <a:avLst>
              <a:gd name="adj1" fmla="val 17592716"/>
              <a:gd name="adj2" fmla="val 17581411"/>
              <a:gd name="adj3" fmla="val 1058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282F39"/>
              </a:solidFill>
              <a:latin typeface="Calibri" panose="020F0502020204030204"/>
            </a:endParaRPr>
          </a:p>
        </p:txBody>
      </p:sp>
      <p:sp>
        <p:nvSpPr>
          <p:cNvPr id="8" name="Block Arc 7"/>
          <p:cNvSpPr/>
          <p:nvPr/>
        </p:nvSpPr>
        <p:spPr>
          <a:xfrm>
            <a:off x="4724400" y="1965325"/>
            <a:ext cx="1855788" cy="1855788"/>
          </a:xfrm>
          <a:prstGeom prst="blockArc">
            <a:avLst>
              <a:gd name="adj1" fmla="val 17592716"/>
              <a:gd name="adj2" fmla="val 17581411"/>
              <a:gd name="adj3" fmla="val 1058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282F39"/>
              </a:solidFill>
              <a:latin typeface="Calibri" panose="020F0502020204030204"/>
            </a:endParaRPr>
          </a:p>
        </p:txBody>
      </p:sp>
      <p:sp>
        <p:nvSpPr>
          <p:cNvPr id="9" name="Block Arc 8"/>
          <p:cNvSpPr/>
          <p:nvPr/>
        </p:nvSpPr>
        <p:spPr>
          <a:xfrm>
            <a:off x="6789738" y="1922463"/>
            <a:ext cx="1857375" cy="1857375"/>
          </a:xfrm>
          <a:prstGeom prst="blockArc">
            <a:avLst>
              <a:gd name="adj1" fmla="val 17592716"/>
              <a:gd name="adj2" fmla="val 17581411"/>
              <a:gd name="adj3" fmla="val 105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282F39"/>
              </a:solidFill>
              <a:latin typeface="Calibri" panose="020F0502020204030204"/>
            </a:endParaRPr>
          </a:p>
        </p:txBody>
      </p:sp>
      <p:sp>
        <p:nvSpPr>
          <p:cNvPr id="20492" name="TextBox 29"/>
          <p:cNvSpPr txBox="1">
            <a:spLocks noChangeArrowheads="1"/>
          </p:cNvSpPr>
          <p:nvPr/>
        </p:nvSpPr>
        <p:spPr bwMode="auto">
          <a:xfrm>
            <a:off x="8791575" y="1901825"/>
            <a:ext cx="2027238"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eaLnBrk="1" hangingPunct="1">
              <a:lnSpc>
                <a:spcPct val="200000"/>
              </a:lnSpc>
              <a:spcBef>
                <a:spcPct val="0"/>
              </a:spcBef>
              <a:buFontTx/>
              <a:buNone/>
            </a:pPr>
            <a:r>
              <a:rPr lang="ar-EG" altLang="en-US" sz="2400" b="1">
                <a:solidFill>
                  <a:srgbClr val="002060"/>
                </a:solidFill>
                <a:latin typeface="Arial" panose="020B0604020202020204" pitchFamily="34" charset="0"/>
                <a:cs typeface="PT Bold Heading" panose="02010400000000000000" pitchFamily="2" charset="0"/>
              </a:rPr>
              <a:t>قاعدة بيانات</a:t>
            </a:r>
          </a:p>
          <a:p>
            <a:pPr algn="ctr" eaLnBrk="1" hangingPunct="1">
              <a:lnSpc>
                <a:spcPct val="200000"/>
              </a:lnSpc>
              <a:spcBef>
                <a:spcPct val="0"/>
              </a:spcBef>
              <a:buFontTx/>
              <a:buNone/>
            </a:pPr>
            <a:r>
              <a:rPr lang="ar-EG" altLang="en-US" sz="2400" b="1">
                <a:solidFill>
                  <a:srgbClr val="002060"/>
                </a:solidFill>
                <a:latin typeface="Arial" panose="020B0604020202020204" pitchFamily="34" charset="0"/>
                <a:cs typeface="PT Bold Heading" panose="02010400000000000000" pitchFamily="2" charset="0"/>
              </a:rPr>
              <a:t> المواليد والوفيات </a:t>
            </a:r>
          </a:p>
          <a:p>
            <a:pPr algn="ctr" eaLnBrk="1" hangingPunct="1">
              <a:lnSpc>
                <a:spcPct val="200000"/>
              </a:lnSpc>
              <a:spcBef>
                <a:spcPct val="0"/>
              </a:spcBef>
              <a:buFontTx/>
              <a:buNone/>
            </a:pPr>
            <a:r>
              <a:rPr lang="ar-EG" altLang="en-US" sz="2400" b="1">
                <a:solidFill>
                  <a:srgbClr val="002060"/>
                </a:solidFill>
                <a:latin typeface="Arial" panose="020B0604020202020204" pitchFamily="34" charset="0"/>
                <a:cs typeface="PT Bold Heading" panose="02010400000000000000" pitchFamily="2" charset="0"/>
              </a:rPr>
              <a:t>وزارة الصحة</a:t>
            </a:r>
          </a:p>
        </p:txBody>
      </p:sp>
      <p:sp>
        <p:nvSpPr>
          <p:cNvPr id="20493" name="Google Shape;46;p15"/>
          <p:cNvSpPr txBox="1">
            <a:spLocks noChangeArrowheads="1"/>
          </p:cNvSpPr>
          <p:nvPr/>
        </p:nvSpPr>
        <p:spPr bwMode="auto">
          <a:xfrm>
            <a:off x="468313" y="41275"/>
            <a:ext cx="115919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rtl="1" eaLnBrk="1" hangingPunct="1">
              <a:lnSpc>
                <a:spcPct val="150000"/>
              </a:lnSpc>
              <a:spcBef>
                <a:spcPct val="0"/>
              </a:spcBef>
              <a:buFontTx/>
              <a:buNone/>
            </a:pPr>
            <a:r>
              <a:rPr lang="ar-EG" altLang="ar-EG" b="1">
                <a:solidFill>
                  <a:srgbClr val="002060"/>
                </a:solidFill>
                <a:latin typeface="Century Gothic" panose="020B0502020202020204" pitchFamily="34" charset="0"/>
                <a:cs typeface="PT Bold Heading" panose="02010400000000000000" pitchFamily="2" charset="0"/>
              </a:rPr>
              <a:t>امثلة من الاستفادة من قاعدة البيانات المميكنة</a:t>
            </a:r>
            <a:endParaRPr lang="en-US" altLang="ar-EG" b="1">
              <a:solidFill>
                <a:srgbClr val="002060"/>
              </a:solidFill>
              <a:latin typeface="Century Gothic" panose="020B0502020202020204" pitchFamily="34" charset="0"/>
              <a:cs typeface="PT Bold Heading" panose="02010400000000000000" pitchFamily="2" charset="0"/>
            </a:endParaRPr>
          </a:p>
        </p:txBody>
      </p:sp>
      <p:pic>
        <p:nvPicPr>
          <p:cNvPr id="20494"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95643"/>
            <a:ext cx="14382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Box 24"/>
          <p:cNvSpPr txBox="1">
            <a:spLocks noChangeArrowheads="1"/>
          </p:cNvSpPr>
          <p:nvPr/>
        </p:nvSpPr>
        <p:spPr bwMode="auto">
          <a:xfrm>
            <a:off x="4837113" y="2630488"/>
            <a:ext cx="1504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eaLnBrk="1" hangingPunct="1">
              <a:lnSpc>
                <a:spcPct val="100000"/>
              </a:lnSpc>
              <a:spcBef>
                <a:spcPct val="0"/>
              </a:spcBef>
              <a:buFontTx/>
              <a:buNone/>
            </a:pPr>
            <a:r>
              <a:rPr lang="ar-EG" altLang="en-US" sz="2000" b="1">
                <a:solidFill>
                  <a:srgbClr val="000000"/>
                </a:solidFill>
                <a:latin typeface="Arial" panose="020B0604020202020204" pitchFamily="34" charset="0"/>
                <a:cs typeface="PT Bold Heading" panose="02010400000000000000" pitchFamily="2" charset="0"/>
              </a:rPr>
              <a:t>البنك المركزى</a:t>
            </a:r>
          </a:p>
          <a:p>
            <a:pPr algn="ctr" eaLnBrk="1" hangingPunct="1">
              <a:lnSpc>
                <a:spcPct val="100000"/>
              </a:lnSpc>
              <a:spcBef>
                <a:spcPct val="0"/>
              </a:spcBef>
              <a:buFontTx/>
              <a:buNone/>
            </a:pPr>
            <a:r>
              <a:rPr lang="en-US" altLang="en-US" sz="2000" b="1">
                <a:solidFill>
                  <a:srgbClr val="0070C0"/>
                </a:solidFill>
                <a:latin typeface="Arial" panose="020B0604020202020204" pitchFamily="34" charset="0"/>
                <a:cs typeface="PT Bold Heading" panose="02010400000000000000" pitchFamily="2" charset="0"/>
              </a:rPr>
              <a:t>I-Score</a:t>
            </a:r>
            <a:endParaRPr lang="ar-EG" altLang="en-US" sz="2000" b="1">
              <a:solidFill>
                <a:srgbClr val="0070C0"/>
              </a:solidFill>
              <a:latin typeface="Arial" panose="020B0604020202020204" pitchFamily="34" charset="0"/>
              <a:cs typeface="PT Bold Heading" panose="02010400000000000000" pitchFamily="2" charset="0"/>
            </a:endParaRPr>
          </a:p>
        </p:txBody>
      </p:sp>
      <p:pic>
        <p:nvPicPr>
          <p:cNvPr id="20496"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85500" y="2198688"/>
            <a:ext cx="635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5813" y="3355975"/>
            <a:ext cx="633412"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20463" y="2798763"/>
            <a:ext cx="6334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3175" y="3570288"/>
            <a:ext cx="6334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68038" y="4130675"/>
            <a:ext cx="6334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29"/>
          <p:cNvSpPr txBox="1">
            <a:spLocks noChangeArrowheads="1"/>
          </p:cNvSpPr>
          <p:nvPr/>
        </p:nvSpPr>
        <p:spPr bwMode="auto">
          <a:xfrm>
            <a:off x="10968038" y="4926013"/>
            <a:ext cx="1155700" cy="5651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Palatino Linotype" panose="02040502050505030304" pitchFamily="18" charset="0"/>
              </a:defRPr>
            </a:lvl1pPr>
            <a:lvl2pPr marL="742950" indent="-285750">
              <a:spcBef>
                <a:spcPct val="20000"/>
              </a:spcBef>
              <a:buFont typeface="Arial" panose="020B0604020202020204" pitchFamily="34" charset="0"/>
              <a:buChar char="–"/>
              <a:defRPr sz="2800">
                <a:solidFill>
                  <a:schemeClr val="tx1"/>
                </a:solidFill>
                <a:latin typeface="Palatino Linotype" panose="02040502050505030304" pitchFamily="18" charset="0"/>
              </a:defRPr>
            </a:lvl2pPr>
            <a:lvl3pPr marL="1143000" indent="-228600">
              <a:spcBef>
                <a:spcPct val="20000"/>
              </a:spcBef>
              <a:buFont typeface="Arial" panose="020B0604020202020204" pitchFamily="34" charset="0"/>
              <a:buChar char="•"/>
              <a:defRPr sz="2400">
                <a:solidFill>
                  <a:schemeClr val="tx1"/>
                </a:solidFill>
                <a:latin typeface="Palatino Linotype" panose="02040502050505030304" pitchFamily="18" charset="0"/>
              </a:defRPr>
            </a:lvl3pPr>
            <a:lvl4pPr marL="1600200" indent="-228600">
              <a:spcBef>
                <a:spcPct val="20000"/>
              </a:spcBef>
              <a:buFont typeface="Arial" panose="020B0604020202020204" pitchFamily="34" charset="0"/>
              <a:buChar char="–"/>
              <a:defRPr sz="2000">
                <a:solidFill>
                  <a:schemeClr val="tx1"/>
                </a:solidFill>
                <a:latin typeface="Palatino Linotype" panose="02040502050505030304" pitchFamily="18" charset="0"/>
              </a:defRPr>
            </a:lvl4pPr>
            <a:lvl5pPr marL="2057400" indent="-228600">
              <a:spcBef>
                <a:spcPct val="20000"/>
              </a:spcBef>
              <a:buFont typeface="Arial" panose="020B0604020202020204" pitchFamily="34" charset="0"/>
              <a:buChar char="»"/>
              <a:defRPr sz="2000">
                <a:solidFill>
                  <a:schemeClr val="tx1"/>
                </a:solidFill>
                <a:latin typeface="Palatino Linotype" panose="0204050205050503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Palatino Linotype" panose="0204050205050503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Palatino Linotype" panose="0204050205050503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Palatino Linotype" panose="0204050205050503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Palatino Linotype" panose="02040502050505030304" pitchFamily="18" charset="0"/>
              </a:defRPr>
            </a:lvl9pPr>
          </a:lstStyle>
          <a:p>
            <a:pPr algn="ctr" eaLnBrk="1" fontAlgn="auto" hangingPunct="1">
              <a:spcBef>
                <a:spcPct val="0"/>
              </a:spcBef>
              <a:spcAft>
                <a:spcPts val="0"/>
              </a:spcAft>
              <a:buFontTx/>
              <a:buNone/>
              <a:defRPr/>
            </a:pPr>
            <a:r>
              <a:rPr lang="ar-EG" altLang="en-US" sz="1600" b="1" dirty="0">
                <a:solidFill>
                  <a:srgbClr val="C00000"/>
                </a:solidFill>
                <a:latin typeface="Arial" panose="020B0604020202020204" pitchFamily="34" charset="0"/>
                <a:cs typeface="Sultan bold" pitchFamily="2" charset="-78"/>
              </a:rPr>
              <a:t>مكاتب الصحة</a:t>
            </a:r>
          </a:p>
          <a:p>
            <a:pPr algn="ctr" eaLnBrk="1" fontAlgn="auto" hangingPunct="1">
              <a:spcBef>
                <a:spcPct val="0"/>
              </a:spcBef>
              <a:spcAft>
                <a:spcPts val="0"/>
              </a:spcAft>
              <a:buFontTx/>
              <a:buNone/>
              <a:defRPr/>
            </a:pPr>
            <a:endParaRPr lang="ar-EG" altLang="en-US" sz="1477" dirty="0">
              <a:solidFill>
                <a:srgbClr val="000000"/>
              </a:solidFill>
              <a:latin typeface="Arial" panose="020B0604020202020204" pitchFamily="34" charset="0"/>
              <a:cs typeface="Sultan bold" pitchFamily="2" charset="-78"/>
            </a:endParaRPr>
          </a:p>
        </p:txBody>
      </p:sp>
      <p:sp>
        <p:nvSpPr>
          <p:cNvPr id="20502" name="TextBox 29"/>
          <p:cNvSpPr txBox="1">
            <a:spLocks noChangeArrowheads="1"/>
          </p:cNvSpPr>
          <p:nvPr/>
        </p:nvSpPr>
        <p:spPr bwMode="auto">
          <a:xfrm>
            <a:off x="2773363" y="2322513"/>
            <a:ext cx="1277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eaLnBrk="1" hangingPunct="1">
              <a:lnSpc>
                <a:spcPct val="100000"/>
              </a:lnSpc>
              <a:spcBef>
                <a:spcPct val="0"/>
              </a:spcBef>
              <a:buFontTx/>
              <a:buNone/>
            </a:pPr>
            <a:r>
              <a:rPr lang="ar-EG" altLang="en-US" sz="2000" b="1">
                <a:solidFill>
                  <a:srgbClr val="000000"/>
                </a:solidFill>
                <a:latin typeface="Arial" panose="020B0604020202020204" pitchFamily="34" charset="0"/>
                <a:cs typeface="PT Bold Heading" panose="02010400000000000000" pitchFamily="2" charset="0"/>
              </a:rPr>
              <a:t>قاعدة</a:t>
            </a:r>
            <a:r>
              <a:rPr lang="ar-EG" altLang="en-US" sz="2000" b="1">
                <a:solidFill>
                  <a:srgbClr val="000000"/>
                </a:solidFill>
                <a:latin typeface="Arial" panose="020B0604020202020204" pitchFamily="34" charset="0"/>
              </a:rPr>
              <a:t> </a:t>
            </a:r>
            <a:r>
              <a:rPr lang="ar-EG" altLang="en-US" sz="2000" b="1">
                <a:solidFill>
                  <a:srgbClr val="000000"/>
                </a:solidFill>
                <a:latin typeface="Arial" panose="020B0604020202020204" pitchFamily="34" charset="0"/>
                <a:cs typeface="PT Bold Heading" panose="02010400000000000000" pitchFamily="2" charset="0"/>
              </a:rPr>
              <a:t>بيانات التطعيمات</a:t>
            </a:r>
          </a:p>
        </p:txBody>
      </p:sp>
      <p:sp>
        <p:nvSpPr>
          <p:cNvPr id="42" name="Rectangle 41"/>
          <p:cNvSpPr/>
          <p:nvPr/>
        </p:nvSpPr>
        <p:spPr bwMode="auto">
          <a:xfrm>
            <a:off x="409575" y="2343150"/>
            <a:ext cx="1220788" cy="641350"/>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1"/>
          <a:lstStyle/>
          <a:p>
            <a:pPr algn="ctr" eaLnBrk="1" hangingPunct="1">
              <a:defRPr/>
            </a:pPr>
            <a:endParaRPr lang="ar-EG" sz="1600" b="1" dirty="0">
              <a:solidFill>
                <a:srgbClr val="000000"/>
              </a:solidFill>
              <a:latin typeface="Arial" pitchFamily="34" charset="0"/>
              <a:cs typeface="PT Bold Heading" panose="00000400000000000000" pitchFamily="2" charset="-78"/>
            </a:endParaRPr>
          </a:p>
        </p:txBody>
      </p:sp>
      <p:pic>
        <p:nvPicPr>
          <p:cNvPr id="43" name="Picture 42"/>
          <p:cNvPicPr>
            <a:picLocks noChangeAspect="1"/>
          </p:cNvPicPr>
          <p:nvPr/>
        </p:nvPicPr>
        <p:blipFill rotWithShape="1">
          <a:blip r:embed="rId4" cstate="print"/>
          <a:srcRect l="18680"/>
          <a:stretch/>
        </p:blipFill>
        <p:spPr>
          <a:xfrm>
            <a:off x="2950998" y="3668117"/>
            <a:ext cx="986781" cy="793749"/>
          </a:xfrm>
          <a:prstGeom prst="ellipse">
            <a:avLst/>
          </a:prstGeom>
          <a:ln>
            <a:noFill/>
          </a:ln>
          <a:effectLst>
            <a:softEdge rad="112500"/>
          </a:effectLst>
        </p:spPr>
      </p:pic>
      <p:pic>
        <p:nvPicPr>
          <p:cNvPr id="44" name="Picture 43"/>
          <p:cNvPicPr>
            <a:picLocks noChangeAspect="1"/>
          </p:cNvPicPr>
          <p:nvPr/>
        </p:nvPicPr>
        <p:blipFill>
          <a:blip r:embed="rId5"/>
          <a:stretch>
            <a:fillRect/>
          </a:stretch>
        </p:blipFill>
        <p:spPr>
          <a:xfrm>
            <a:off x="8102600" y="3848100"/>
            <a:ext cx="503238" cy="280988"/>
          </a:xfrm>
          <a:prstGeom prst="rect">
            <a:avLst/>
          </a:prstGeom>
          <a:ln>
            <a:noFill/>
          </a:ln>
          <a:effectLst>
            <a:outerShdw blurRad="190500" algn="tl" rotWithShape="0">
              <a:srgbClr val="000000">
                <a:alpha val="70000"/>
              </a:srgbClr>
            </a:outerShdw>
          </a:effectLst>
        </p:spPr>
      </p:pic>
      <p:sp>
        <p:nvSpPr>
          <p:cNvPr id="45" name="TextBox 29"/>
          <p:cNvSpPr txBox="1">
            <a:spLocks noChangeArrowheads="1"/>
          </p:cNvSpPr>
          <p:nvPr/>
        </p:nvSpPr>
        <p:spPr bwMode="auto">
          <a:xfrm>
            <a:off x="2520950" y="4527550"/>
            <a:ext cx="2058988" cy="12001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marL="176213" indent="-176213" algn="r" rtl="1" eaLnBrk="1" hangingPunct="1">
              <a:lnSpc>
                <a:spcPct val="100000"/>
              </a:lnSpc>
              <a:spcBef>
                <a:spcPct val="0"/>
              </a:spcBef>
              <a:buFont typeface="Wingdings" panose="05000000000000000000" pitchFamily="2" charset="2"/>
              <a:buChar char="§"/>
              <a:defRPr/>
            </a:pPr>
            <a:r>
              <a:rPr lang="ar-EG" altLang="en-US" sz="1800" b="1" dirty="0">
                <a:solidFill>
                  <a:srgbClr val="000000"/>
                </a:solidFill>
                <a:latin typeface="Times New Roman" panose="02020603050405020304" pitchFamily="18" charset="0"/>
                <a:cs typeface="Times New Roman" panose="02020603050405020304" pitchFamily="18" charset="0"/>
              </a:rPr>
              <a:t>رفع نسبة التغطية</a:t>
            </a:r>
          </a:p>
          <a:p>
            <a:pPr marL="55563" indent="-55563" algn="r" rtl="1" eaLnBrk="1" hangingPunct="1">
              <a:lnSpc>
                <a:spcPct val="100000"/>
              </a:lnSpc>
              <a:spcBef>
                <a:spcPct val="0"/>
              </a:spcBef>
              <a:buFont typeface="Wingdings" panose="05000000000000000000" pitchFamily="2" charset="2"/>
              <a:buChar char="§"/>
              <a:defRPr/>
            </a:pPr>
            <a:r>
              <a:rPr lang="ar-EG" altLang="en-US" sz="1800" b="1" dirty="0">
                <a:solidFill>
                  <a:srgbClr val="000000"/>
                </a:solidFill>
                <a:latin typeface="Times New Roman" panose="02020603050405020304" pitchFamily="18" charset="0"/>
                <a:cs typeface="Times New Roman" panose="02020603050405020304" pitchFamily="18" charset="0"/>
              </a:rPr>
              <a:t> اضافة وحذف الاطفال </a:t>
            </a:r>
          </a:p>
          <a:p>
            <a:pPr marL="55563" indent="-55563" algn="r" rtl="1" eaLnBrk="1" hangingPunct="1">
              <a:lnSpc>
                <a:spcPct val="100000"/>
              </a:lnSpc>
              <a:spcBef>
                <a:spcPct val="0"/>
              </a:spcBef>
              <a:buFont typeface="Wingdings" panose="05000000000000000000" pitchFamily="2" charset="2"/>
              <a:buChar char="§"/>
              <a:defRPr/>
            </a:pPr>
            <a:r>
              <a:rPr lang="ar-EG" altLang="en-US" sz="1800" b="1" dirty="0">
                <a:solidFill>
                  <a:srgbClr val="000000"/>
                </a:solidFill>
                <a:latin typeface="Times New Roman" panose="02020603050405020304" pitchFamily="18" charset="0"/>
                <a:cs typeface="Times New Roman" panose="02020603050405020304" pitchFamily="18" charset="0"/>
              </a:rPr>
              <a:t> رسائل تنبيهية بمواعيد</a:t>
            </a:r>
          </a:p>
          <a:p>
            <a:pPr algn="ctr" rtl="1" eaLnBrk="1" hangingPunct="1">
              <a:lnSpc>
                <a:spcPct val="100000"/>
              </a:lnSpc>
              <a:spcBef>
                <a:spcPct val="0"/>
              </a:spcBef>
              <a:buFont typeface="Arial" panose="020B0604020202020204" pitchFamily="34" charset="0"/>
              <a:buNone/>
              <a:defRPr/>
            </a:pPr>
            <a:r>
              <a:rPr lang="ar-EG" altLang="en-US" sz="1800" b="1" dirty="0">
                <a:solidFill>
                  <a:srgbClr val="000000"/>
                </a:solidFill>
                <a:latin typeface="Times New Roman" panose="02020603050405020304" pitchFamily="18" charset="0"/>
                <a:cs typeface="Times New Roman" panose="02020603050405020304" pitchFamily="18" charset="0"/>
              </a:rPr>
              <a:t>التطعيمات</a:t>
            </a:r>
          </a:p>
        </p:txBody>
      </p:sp>
      <p:sp>
        <p:nvSpPr>
          <p:cNvPr id="20507" name="Rectangle 53"/>
          <p:cNvSpPr>
            <a:spLocks noChangeArrowheads="1"/>
          </p:cNvSpPr>
          <p:nvPr/>
        </p:nvSpPr>
        <p:spPr bwMode="auto">
          <a:xfrm>
            <a:off x="109538" y="4487863"/>
            <a:ext cx="21542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Segoe UI Light" panose="020B050204020402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Segoe UI Light" panose="020B050204020402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Segoe UI Light" panose="020B050204020402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Light"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Light" panose="020B0502040204020203" pitchFamily="34" charset="0"/>
              </a:defRPr>
            </a:lvl9pPr>
          </a:lstStyle>
          <a:p>
            <a:pPr algn="ctr" eaLnBrk="1" hangingPunct="1">
              <a:lnSpc>
                <a:spcPct val="100000"/>
              </a:lnSpc>
              <a:spcBef>
                <a:spcPct val="0"/>
              </a:spcBef>
              <a:buFontTx/>
              <a:buNone/>
            </a:pPr>
            <a:endParaRPr lang="ar-EG" altLang="ar-EG" sz="2000" b="1" dirty="0">
              <a:solidFill>
                <a:srgbClr val="00000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ar-EG" altLang="ar-EG" sz="1600" b="1" dirty="0">
              <a:solidFill>
                <a:srgbClr val="00000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ar-EG" altLang="ar-EG" sz="1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532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2400" b="1" dirty="0" smtClean="0">
                <a:solidFill>
                  <a:srgbClr val="FF0000"/>
                </a:solidFill>
              </a:rPr>
              <a:t>التحديات التي تواجة منظومة تسجيل المواليد والوفيات </a:t>
            </a:r>
            <a:endParaRPr lang="en-US" sz="2400"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lgn="r">
              <a:lnSpc>
                <a:spcPct val="150000"/>
              </a:lnSpc>
              <a:buNone/>
            </a:pPr>
            <a:r>
              <a:rPr lang="ar-EG" dirty="0" smtClean="0"/>
              <a:t>1- الدوران السريع في حركة الاطباء بمكاتب الصحة( لتنفيذ حركة النيابات ,ترقيات ,الالتحاق بالتجنيد.....)</a:t>
            </a:r>
          </a:p>
          <a:p>
            <a:pPr marL="0" indent="0" algn="r">
              <a:lnSpc>
                <a:spcPct val="150000"/>
              </a:lnSpc>
              <a:buNone/>
            </a:pPr>
            <a:r>
              <a:rPr lang="ar-EG" dirty="0" smtClean="0"/>
              <a:t>2- التطوير المستمر لمنظومة تسجيل المواليد والوفيات طبقا لأي مستجدات</a:t>
            </a:r>
          </a:p>
          <a:p>
            <a:pPr marL="0" indent="0" algn="r">
              <a:lnSpc>
                <a:spcPct val="150000"/>
              </a:lnSpc>
              <a:buNone/>
            </a:pPr>
            <a:r>
              <a:rPr lang="ar-EG" dirty="0" smtClean="0"/>
              <a:t>3 – </a:t>
            </a:r>
            <a:r>
              <a:rPr lang="ar-EG" dirty="0"/>
              <a:t> إدارة جودة أسباب الوفاه لإكتمال وتحسين تسجيل البيانات الصحية طبقا للتصنيف الدولي العاشر للامراض </a:t>
            </a:r>
            <a:endParaRPr lang="ar-EG" dirty="0" smtClean="0"/>
          </a:p>
          <a:p>
            <a:pPr marL="0" indent="0" algn="r">
              <a:lnSpc>
                <a:spcPct val="150000"/>
              </a:lnSpc>
              <a:buNone/>
            </a:pPr>
            <a:r>
              <a:rPr lang="ar-EG" dirty="0" smtClean="0"/>
              <a:t>4 – الحاجة الى التدريب المستمر للقوى البشرية الجديدة على فترات قصيرة ومتتابعة </a:t>
            </a:r>
          </a:p>
          <a:p>
            <a:pPr marL="0" indent="0" algn="r">
              <a:lnSpc>
                <a:spcPct val="150000"/>
              </a:lnSpc>
              <a:buNone/>
            </a:pPr>
            <a:r>
              <a:rPr lang="ar-EG" dirty="0" smtClean="0"/>
              <a:t>5-  تحسين القدرة  على تحليل البيانات  وخاصة اسباب الوفاة لاستكمال التحسين المستمر في التسجيل المدني للمواليد والوفيات </a:t>
            </a:r>
            <a:endParaRPr lang="en-US" dirty="0"/>
          </a:p>
        </p:txBody>
      </p:sp>
    </p:spTree>
    <p:extLst>
      <p:ext uri="{BB962C8B-B14F-4D97-AF65-F5344CB8AC3E}">
        <p14:creationId xmlns:p14="http://schemas.microsoft.com/office/powerpoint/2010/main" val="359869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913" y="442823"/>
            <a:ext cx="11098174" cy="5830114"/>
          </a:xfrm>
          <a:prstGeom prst="rect">
            <a:avLst/>
          </a:prstGeom>
        </p:spPr>
      </p:pic>
    </p:spTree>
    <p:extLst>
      <p:ext uri="{BB962C8B-B14F-4D97-AF65-F5344CB8AC3E}">
        <p14:creationId xmlns:p14="http://schemas.microsoft.com/office/powerpoint/2010/main" val="31865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2400" dirty="0" smtClean="0"/>
              <a:t>بعض نقاط استمرار اتاحة البيانات والربط مع جميع جهات الدولة حتى 2025</a:t>
            </a:r>
            <a:endParaRPr lang="en-US" sz="2400" dirty="0"/>
          </a:p>
        </p:txBody>
      </p:sp>
      <p:pic>
        <p:nvPicPr>
          <p:cNvPr id="4" name="Content Placeholder 3"/>
          <p:cNvPicPr>
            <a:picLocks noGrp="1" noChangeAspect="1"/>
          </p:cNvPicPr>
          <p:nvPr>
            <p:ph idx="1"/>
          </p:nvPr>
        </p:nvPicPr>
        <p:blipFill>
          <a:blip r:embed="rId2"/>
          <a:stretch>
            <a:fillRect/>
          </a:stretch>
        </p:blipFill>
        <p:spPr>
          <a:xfrm>
            <a:off x="895546" y="1583703"/>
            <a:ext cx="10609065" cy="4751109"/>
          </a:xfrm>
          <a:prstGeom prst="rect">
            <a:avLst/>
          </a:prstGeom>
        </p:spPr>
      </p:pic>
    </p:spTree>
    <p:extLst>
      <p:ext uri="{BB962C8B-B14F-4D97-AF65-F5344CB8AC3E}">
        <p14:creationId xmlns:p14="http://schemas.microsoft.com/office/powerpoint/2010/main" val="236735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1176" y="914400"/>
            <a:ext cx="11269648" cy="5477687"/>
          </a:xfrm>
          <a:prstGeom prst="rect">
            <a:avLst/>
          </a:prstGeom>
        </p:spPr>
      </p:pic>
    </p:spTree>
    <p:extLst>
      <p:ext uri="{BB962C8B-B14F-4D97-AF65-F5344CB8AC3E}">
        <p14:creationId xmlns:p14="http://schemas.microsoft.com/office/powerpoint/2010/main" val="429168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45058" name="Group 10">
            <a:extLst>
              <a:ext uri="{FF2B5EF4-FFF2-40B4-BE49-F238E27FC236}">
                <a16:creationId xmlns:a16="http://schemas.microsoft.com/office/drawing/2014/main" id="{D4D89F39-0495-0760-C256-9921668DE2DF}"/>
              </a:ext>
              <a:ext uri="{C183D7F6-B498-43B3-948B-1728B52AA6E4}">
                <adec:decorative xmlns="" xmlns:adec="http://schemas.microsoft.com/office/drawing/2017/decorative" val="1"/>
              </a:ext>
            </a:extLst>
          </p:cNvPr>
          <p:cNvGrpSpPr>
            <a:grpSpLocks/>
          </p:cNvGrpSpPr>
          <p:nvPr/>
        </p:nvGrpSpPr>
        <p:grpSpPr bwMode="auto">
          <a:xfrm>
            <a:off x="4325938" y="1544638"/>
            <a:ext cx="3540125" cy="3768725"/>
            <a:chOff x="4325258" y="1229517"/>
            <a:chExt cx="3541486" cy="3769865"/>
          </a:xfrm>
        </p:grpSpPr>
        <p:sp>
          <p:nvSpPr>
            <p:cNvPr id="12" name="Diamond 11">
              <a:extLst>
                <a:ext uri="{FF2B5EF4-FFF2-40B4-BE49-F238E27FC236}">
                  <a16:creationId xmlns:a16="http://schemas.microsoft.com/office/drawing/2014/main" id="{BAE9F62E-2907-7B13-75FC-6A43CCDFCB8D}"/>
                </a:ext>
              </a:extLst>
            </p:cNvPr>
            <p:cNvSpPr/>
            <p:nvPr/>
          </p:nvSpPr>
          <p:spPr>
            <a:xfrm>
              <a:off x="4792162" y="2391919"/>
              <a:ext cx="2607677" cy="2607463"/>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3" name="Diamond 12">
              <a:extLst>
                <a:ext uri="{FF2B5EF4-FFF2-40B4-BE49-F238E27FC236}">
                  <a16:creationId xmlns:a16="http://schemas.microsoft.com/office/drawing/2014/main" id="{84083A5F-CCEC-094C-82A3-CB0A08D05328}"/>
                </a:ext>
              </a:extLst>
            </p:cNvPr>
            <p:cNvSpPr/>
            <p:nvPr/>
          </p:nvSpPr>
          <p:spPr>
            <a:xfrm>
              <a:off x="4325258" y="1229517"/>
              <a:ext cx="3541486" cy="354119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15" name="Title 1">
            <a:extLst>
              <a:ext uri="{FF2B5EF4-FFF2-40B4-BE49-F238E27FC236}">
                <a16:creationId xmlns:a16="http://schemas.microsoft.com/office/drawing/2014/main" id="{08CC028F-EE18-2888-27EB-6581D8D04237}"/>
              </a:ext>
            </a:extLst>
          </p:cNvPr>
          <p:cNvSpPr>
            <a:spLocks noGrp="1"/>
          </p:cNvSpPr>
          <p:nvPr>
            <p:ph type="ctrTitle"/>
          </p:nvPr>
        </p:nvSpPr>
        <p:spPr>
          <a:xfrm>
            <a:off x="1524000" y="2930525"/>
            <a:ext cx="9144000" cy="996950"/>
          </a:xfrm>
        </p:spPr>
        <p:txBody>
          <a:bodyPr lIns="0" tIns="0" rIns="0" bIns="0" rtlCol="0" anchor="ctr">
            <a:spAutoFit/>
          </a:bodyPr>
          <a:lstStyle/>
          <a:p>
            <a:pPr eaLnBrk="1" fontAlgn="auto" hangingPunct="1">
              <a:spcAft>
                <a:spcPts val="0"/>
              </a:spcAft>
              <a:defRPr/>
            </a:pPr>
            <a:r>
              <a:rPr lang="en-US" sz="7200" b="1" dirty="0">
                <a:solidFill>
                  <a:schemeClr val="bg1"/>
                </a:solidFill>
              </a:rPr>
              <a:t>Thank You</a:t>
            </a:r>
            <a:endParaRPr lang="en-US" sz="7200" dirty="0">
              <a:solidFill>
                <a:schemeClr val="accent4"/>
              </a:solidFill>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F19B944F-48FD-9E1E-6100-F1F447D0E008}"/>
              </a:ext>
            </a:extLst>
          </p:cNvPr>
          <p:cNvSpPr txBox="1">
            <a:spLocks noChangeArrowheads="1"/>
          </p:cNvSpPr>
          <p:nvPr/>
        </p:nvSpPr>
        <p:spPr bwMode="auto">
          <a:xfrm>
            <a:off x="855595" y="253665"/>
            <a:ext cx="96726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4400" b="1" dirty="0" smtClean="0">
                <a:solidFill>
                  <a:srgbClr val="0070C0"/>
                </a:solidFill>
                <a:latin typeface="Arial" panose="020B0604020202020204" pitchFamily="34" charset="0"/>
                <a:cs typeface="PT Bold Heading" panose="02010400000000000000" pitchFamily="2" charset="-78"/>
              </a:rPr>
              <a:t>محتويات العرض</a:t>
            </a:r>
            <a:endParaRPr lang="en-US" altLang="ar-EG" sz="4400" b="1" dirty="0">
              <a:solidFill>
                <a:srgbClr val="0070C0"/>
              </a:solidFill>
              <a:latin typeface="Arial" panose="020B0604020202020204" pitchFamily="34" charset="0"/>
              <a:cs typeface="PT Bold Heading" panose="02010400000000000000" pitchFamily="2" charset="-78"/>
            </a:endParaRPr>
          </a:p>
        </p:txBody>
      </p:sp>
      <p:sp>
        <p:nvSpPr>
          <p:cNvPr id="24" name="Content Placeholder 2"/>
          <p:cNvSpPr txBox="1">
            <a:spLocks/>
          </p:cNvSpPr>
          <p:nvPr/>
        </p:nvSpPr>
        <p:spPr bwMode="auto">
          <a:xfrm>
            <a:off x="855595" y="1113754"/>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rtl="1">
              <a:buFont typeface="+mj-lt"/>
              <a:buAutoNum type="arabicPeriod"/>
            </a:pPr>
            <a:r>
              <a:rPr lang="ar-EG" sz="3600" b="1" dirty="0">
                <a:latin typeface="Century Gothic" panose="020B0502020202020204" pitchFamily="34" charset="0"/>
                <a:cs typeface="PT Bold Heading" panose="02010400000000000000" pitchFamily="2" charset="-78"/>
              </a:rPr>
              <a:t>مقدمة</a:t>
            </a:r>
          </a:p>
          <a:p>
            <a:pPr marL="457200" indent="-457200" algn="just" rtl="1">
              <a:buFont typeface="+mj-lt"/>
              <a:buAutoNum type="arabicPeriod"/>
            </a:pPr>
            <a:r>
              <a:rPr lang="ar-EG" altLang="ar-EG" sz="3600" b="1" dirty="0">
                <a:latin typeface="Century Gothic" panose="020B0502020202020204" pitchFamily="34" charset="0"/>
                <a:cs typeface="PT Bold Heading" panose="02010400000000000000" pitchFamily="2" charset="-78"/>
              </a:rPr>
              <a:t>تسجيل المواليد والوفيات في مصر</a:t>
            </a:r>
          </a:p>
          <a:p>
            <a:pPr marL="457200" indent="-457200" algn="just" rtl="1">
              <a:buFont typeface="+mj-lt"/>
              <a:buAutoNum type="arabicPeriod"/>
            </a:pPr>
            <a:r>
              <a:rPr lang="ar-EG" altLang="ar-EG" sz="3600" b="1" dirty="0">
                <a:latin typeface="Century Gothic" panose="020B0502020202020204" pitchFamily="34" charset="0"/>
                <a:cs typeface="PT Bold Heading" panose="02010400000000000000" pitchFamily="2" charset="-78"/>
              </a:rPr>
              <a:t>ميكنة تسجيل بيانات المواليد </a:t>
            </a:r>
            <a:r>
              <a:rPr lang="ar-EG" altLang="ar-EG" sz="3600" b="1" dirty="0" smtClean="0">
                <a:latin typeface="Century Gothic" panose="020B0502020202020204" pitchFamily="34" charset="0"/>
                <a:cs typeface="PT Bold Heading" panose="02010400000000000000" pitchFamily="2" charset="-78"/>
              </a:rPr>
              <a:t>والوفيات</a:t>
            </a:r>
          </a:p>
          <a:p>
            <a:pPr marL="457200" indent="-457200" algn="just" rtl="1">
              <a:buFont typeface="+mj-lt"/>
              <a:buAutoNum type="arabicPeriod"/>
            </a:pPr>
            <a:r>
              <a:rPr lang="ar-EG" altLang="ar-EG" sz="3600" b="1" dirty="0" smtClean="0">
                <a:latin typeface="Century Gothic" panose="020B0502020202020204" pitchFamily="34" charset="0"/>
                <a:cs typeface="PT Bold Heading" panose="02010400000000000000" pitchFamily="2" charset="-78"/>
              </a:rPr>
              <a:t>معوقات تطويرالمنظومة المميكنة</a:t>
            </a:r>
          </a:p>
          <a:p>
            <a:pPr marL="457200" indent="-457200" algn="just" rtl="1">
              <a:buFont typeface="+mj-lt"/>
              <a:buAutoNum type="arabicPeriod"/>
            </a:pPr>
            <a:r>
              <a:rPr lang="ar-EG" altLang="ar-EG" sz="3600" b="1" dirty="0" smtClean="0">
                <a:latin typeface="Century Gothic" panose="020B0502020202020204" pitchFamily="34" charset="0"/>
                <a:cs typeface="PT Bold Heading" panose="02010400000000000000" pitchFamily="2" charset="-78"/>
              </a:rPr>
              <a:t>الخطة المستقبلية للتطوير.</a:t>
            </a:r>
            <a:endParaRPr lang="ar-EG" altLang="ar-EG" sz="3600" b="1" dirty="0">
              <a:latin typeface="Century Gothic" panose="020B0502020202020204" pitchFamily="34" charset="0"/>
              <a:cs typeface="PT Bold Heading" panose="02010400000000000000" pitchFamily="2" charset="-78"/>
            </a:endParaRPr>
          </a:p>
          <a:p>
            <a:pPr marL="457200" indent="-457200" algn="just" rtl="1">
              <a:buFont typeface="+mj-lt"/>
              <a:buAutoNum type="arabicPeriod"/>
            </a:pPr>
            <a:endParaRPr lang="ar-EG" sz="3600" b="1" dirty="0" smtClean="0"/>
          </a:p>
          <a:p>
            <a:pPr marL="457200" indent="-457200" algn="just" rtl="1">
              <a:buFont typeface="+mj-lt"/>
              <a:buAutoNum type="arabicPeriod"/>
            </a:pPr>
            <a:endParaRPr lang="ar-EG" b="1" dirty="0" smtClean="0"/>
          </a:p>
          <a:p>
            <a:pPr marL="457200" indent="-457200" algn="just" rtl="1">
              <a:buFont typeface="+mj-lt"/>
              <a:buAutoNum type="arabicPeriod"/>
            </a:pPr>
            <a:endParaRPr lang="en-US" b="1" dirty="0"/>
          </a:p>
        </p:txBody>
      </p:sp>
    </p:spTree>
    <p:extLst>
      <p:ext uri="{BB962C8B-B14F-4D97-AF65-F5344CB8AC3E}">
        <p14:creationId xmlns:p14="http://schemas.microsoft.com/office/powerpoint/2010/main" val="28341270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F19B944F-48FD-9E1E-6100-F1F447D0E008}"/>
              </a:ext>
            </a:extLst>
          </p:cNvPr>
          <p:cNvSpPr txBox="1">
            <a:spLocks noChangeArrowheads="1"/>
          </p:cNvSpPr>
          <p:nvPr/>
        </p:nvSpPr>
        <p:spPr bwMode="auto">
          <a:xfrm>
            <a:off x="585139" y="253665"/>
            <a:ext cx="96726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4400" b="1" dirty="0" smtClean="0">
                <a:solidFill>
                  <a:srgbClr val="0070C0"/>
                </a:solidFill>
                <a:latin typeface="Arial" panose="020B0604020202020204" pitchFamily="34" charset="0"/>
                <a:cs typeface="PT Bold Heading" panose="02010400000000000000" pitchFamily="2" charset="-78"/>
              </a:rPr>
              <a:t>مقدمــــــــــــــــة</a:t>
            </a:r>
            <a:endParaRPr lang="en-US" altLang="ar-EG" sz="4400" b="1" dirty="0">
              <a:solidFill>
                <a:srgbClr val="0070C0"/>
              </a:solidFill>
              <a:latin typeface="Arial" panose="020B0604020202020204" pitchFamily="34" charset="0"/>
              <a:cs typeface="PT Bold Heading" panose="02010400000000000000" pitchFamily="2" charset="-78"/>
            </a:endParaRPr>
          </a:p>
        </p:txBody>
      </p:sp>
      <p:sp>
        <p:nvSpPr>
          <p:cNvPr id="24" name="Content Placeholder 2"/>
          <p:cNvSpPr txBox="1">
            <a:spLocks/>
          </p:cNvSpPr>
          <p:nvPr/>
        </p:nvSpPr>
        <p:spPr bwMode="auto">
          <a:xfrm>
            <a:off x="825321" y="946328"/>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rtl="1">
              <a:buFont typeface="Wingdings" panose="05000000000000000000" pitchFamily="2" charset="2"/>
              <a:buChar char="§"/>
            </a:pPr>
            <a:r>
              <a:rPr lang="ar-EG" b="1" dirty="0" smtClean="0">
                <a:cs typeface="PT Bold Heading" panose="02010400000000000000"/>
              </a:rPr>
              <a:t>شهد منتصف القرن الماضي جهوداً كبيرة لتحسين منظومة التسجيل المدني والإحصاءات الحيوية في مصر وكان أهمها على الإطلاق صدور </a:t>
            </a:r>
            <a:r>
              <a:rPr lang="ar-EG" b="1" dirty="0">
                <a:cs typeface="PT Bold Heading" panose="02010400000000000000"/>
              </a:rPr>
              <a:t>قانون رقم 260 لسنة 1960 في شأن الأحوال المدنية والذي ينظم </a:t>
            </a:r>
            <a:r>
              <a:rPr lang="ar-EG" b="1" dirty="0" smtClean="0">
                <a:cs typeface="PT Bold Heading" panose="02010400000000000000"/>
              </a:rPr>
              <a:t>الجهات </a:t>
            </a:r>
            <a:r>
              <a:rPr lang="ar-EG" b="1" dirty="0">
                <a:cs typeface="PT Bold Heading" panose="02010400000000000000"/>
              </a:rPr>
              <a:t>المتخصصة بتلقي التبليغات والقيد والمدة المحددة للتبليغ والقيد </a:t>
            </a:r>
            <a:r>
              <a:rPr lang="ar-EG" b="1" dirty="0" smtClean="0">
                <a:cs typeface="PT Bold Heading" panose="02010400000000000000"/>
              </a:rPr>
              <a:t> </a:t>
            </a:r>
            <a:r>
              <a:rPr lang="ar-EG" b="1" dirty="0">
                <a:cs typeface="PT Bold Heading" panose="02010400000000000000"/>
              </a:rPr>
              <a:t>والأشخاص المكلفون بالتبليغ والبيانات الواجب التبليغ عنها والدورة المستنديه والإخطارات الإحصائية و نماذج التبليغات </a:t>
            </a:r>
            <a:r>
              <a:rPr lang="ar-EG" b="1" dirty="0" smtClean="0">
                <a:cs typeface="PT Bold Heading" panose="02010400000000000000"/>
              </a:rPr>
              <a:t>والإخطارات. </a:t>
            </a:r>
            <a:endParaRPr lang="ar-EG" b="1" dirty="0">
              <a:cs typeface="PT Bold Heading" panose="02010400000000000000"/>
            </a:endParaRPr>
          </a:p>
          <a:p>
            <a:pPr marL="342900" indent="-342900" algn="just" rtl="1">
              <a:buFont typeface="Wingdings" panose="05000000000000000000" pitchFamily="2" charset="2"/>
              <a:buChar char="§"/>
            </a:pPr>
            <a:r>
              <a:rPr lang="ar-EG" b="1" dirty="0" smtClean="0">
                <a:cs typeface="PT Bold Heading" panose="02010400000000000000"/>
              </a:rPr>
              <a:t>قبل نهاية القرن الماضي وتحديداً عام 1994 صدر القانون رقم 143 والذي أسس إصدار رقم قومي وحيد  للفرد يبدأ منذ الميلاد ولا يتكرر هذا الرقم لأي فرد آخر. .</a:t>
            </a:r>
          </a:p>
          <a:p>
            <a:pPr marL="342900" indent="-342900" algn="just" rtl="1">
              <a:buFont typeface="Wingdings" panose="05000000000000000000" pitchFamily="2" charset="2"/>
              <a:buChar char="§"/>
            </a:pPr>
            <a:r>
              <a:rPr lang="ar-EG" b="1" dirty="0" smtClean="0">
                <a:cs typeface="PT Bold Heading" panose="02010400000000000000"/>
              </a:rPr>
              <a:t>في إطار إعادة بناء الإنسان المصري و الدولة المصرية </a:t>
            </a:r>
            <a:r>
              <a:rPr lang="ar-EG" b="1" dirty="0">
                <a:cs typeface="PT Bold Heading" panose="02010400000000000000"/>
              </a:rPr>
              <a:t>تم وضع </a:t>
            </a:r>
            <a:r>
              <a:rPr lang="ar-SA" b="1" dirty="0" smtClean="0">
                <a:cs typeface="PT Bold Heading" panose="02010400000000000000"/>
              </a:rPr>
              <a:t>رؤية </a:t>
            </a:r>
            <a:r>
              <a:rPr lang="ar-SA" b="1" dirty="0">
                <a:cs typeface="PT Bold Heading" panose="02010400000000000000"/>
              </a:rPr>
              <a:t>مصر 2030</a:t>
            </a:r>
            <a:r>
              <a:rPr lang="ar-EG" b="1" dirty="0" smtClean="0">
                <a:cs typeface="PT Bold Heading" panose="02010400000000000000"/>
              </a:rPr>
              <a:t> والتي تعتمد بالأساس على التحول الرقمي في كافة المجالات وأهمها </a:t>
            </a:r>
            <a:r>
              <a:rPr lang="ar-SA" b="1" dirty="0">
                <a:cs typeface="PT Bold Heading" panose="02010400000000000000"/>
              </a:rPr>
              <a:t>نظ</a:t>
            </a:r>
            <a:r>
              <a:rPr lang="ar-EG" b="1" dirty="0">
                <a:cs typeface="PT Bold Heading" panose="02010400000000000000"/>
              </a:rPr>
              <a:t>ام</a:t>
            </a:r>
            <a:r>
              <a:rPr lang="ar-SA" b="1" dirty="0">
                <a:cs typeface="PT Bold Heading" panose="02010400000000000000"/>
              </a:rPr>
              <a:t> تسجيل الاحوال المدنية الإحصاءات الحيوية</a:t>
            </a:r>
            <a:r>
              <a:rPr lang="ar-EG" b="1" dirty="0">
                <a:cs typeface="PT Bold Heading" panose="02010400000000000000"/>
              </a:rPr>
              <a:t> </a:t>
            </a:r>
            <a:r>
              <a:rPr lang="ar-EG" b="1" dirty="0" smtClean="0">
                <a:cs typeface="PT Bold Heading" panose="02010400000000000000"/>
              </a:rPr>
              <a:t>بهدف تحسين جودة النظام ، وإنتاج بيانات إحصائية موثوق بها </a:t>
            </a:r>
            <a:r>
              <a:rPr lang="ar-SA" b="1" dirty="0" smtClean="0">
                <a:cs typeface="PT Bold Heading" panose="02010400000000000000"/>
              </a:rPr>
              <a:t>حيث </a:t>
            </a:r>
            <a:r>
              <a:rPr lang="ar-EG" b="1" dirty="0" smtClean="0">
                <a:cs typeface="PT Bold Heading" panose="02010400000000000000"/>
              </a:rPr>
              <a:t>تم البدء بمنظومة ميكنة تسجيل المواليد والوفيات وإلغاء نظام التسجيل الورقي على عدة مراحل إعتباراً من عام 2016 وصولاً الى اتاحة البيانات لكافة شركاء العمل في ديسمبر 2022 .</a:t>
            </a:r>
          </a:p>
          <a:p>
            <a:pPr marL="342900" indent="-342900" algn="just" rtl="1">
              <a:buFont typeface="Wingdings" panose="05000000000000000000" pitchFamily="2" charset="2"/>
              <a:buChar char="§"/>
            </a:pPr>
            <a:r>
              <a:rPr lang="ar-EG" b="1" dirty="0">
                <a:cs typeface="PT Bold Heading" panose="02010400000000000000"/>
              </a:rPr>
              <a:t>تنفرد مكاتب الصحة بتقديم خدمات تسجيل المواليد والوفيات بجميع انحاء الجمهورية ولا يوجد لها بديل في أي قطاع .</a:t>
            </a:r>
          </a:p>
          <a:p>
            <a:pPr algn="just" rtl="1"/>
            <a:endParaRPr lang="en-US" b="1" dirty="0" smtClean="0">
              <a:cs typeface="PT Bold Heading" panose="02010400000000000000"/>
            </a:endParaRPr>
          </a:p>
          <a:p>
            <a:pPr marL="342900" indent="-342900" algn="r">
              <a:buFont typeface="Wingdings" panose="05000000000000000000" pitchFamily="2" charset="2"/>
              <a:buChar char="§"/>
            </a:pPr>
            <a:endParaRPr lang="en-US" b="1" dirty="0"/>
          </a:p>
        </p:txBody>
      </p:sp>
    </p:spTree>
    <p:extLst>
      <p:ext uri="{BB962C8B-B14F-4D97-AF65-F5344CB8AC3E}">
        <p14:creationId xmlns:p14="http://schemas.microsoft.com/office/powerpoint/2010/main" val="39109145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F19B944F-48FD-9E1E-6100-F1F447D0E008}"/>
              </a:ext>
            </a:extLst>
          </p:cNvPr>
          <p:cNvSpPr txBox="1">
            <a:spLocks noChangeArrowheads="1"/>
          </p:cNvSpPr>
          <p:nvPr/>
        </p:nvSpPr>
        <p:spPr bwMode="auto">
          <a:xfrm>
            <a:off x="1203325" y="163513"/>
            <a:ext cx="96726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4400" b="1" dirty="0" smtClean="0">
                <a:solidFill>
                  <a:srgbClr val="0070C0"/>
                </a:solidFill>
                <a:latin typeface="Arial" panose="020B0604020202020204" pitchFamily="34" charset="0"/>
                <a:cs typeface="PT Bold Heading" panose="02010400000000000000" pitchFamily="2" charset="-78"/>
              </a:rPr>
              <a:t>تسجيل المواليد والوفيات في مصر </a:t>
            </a:r>
            <a:endParaRPr lang="en-US" altLang="ar-EG" sz="4400" b="1" dirty="0">
              <a:solidFill>
                <a:srgbClr val="0070C0"/>
              </a:solidFill>
              <a:latin typeface="Arial" panose="020B0604020202020204" pitchFamily="34" charset="0"/>
              <a:cs typeface="PT Bold Heading" panose="02010400000000000000" pitchFamily="2" charset="-78"/>
            </a:endParaRPr>
          </a:p>
        </p:txBody>
      </p:sp>
      <p:grpSp>
        <p:nvGrpSpPr>
          <p:cNvPr id="8195" name="Group 12">
            <a:extLst>
              <a:ext uri="{FF2B5EF4-FFF2-40B4-BE49-F238E27FC236}">
                <a16:creationId xmlns:a16="http://schemas.microsoft.com/office/drawing/2014/main" id="{53E28DC4-AC26-A78A-217C-C8D4FB3C79A1}"/>
              </a:ext>
            </a:extLst>
          </p:cNvPr>
          <p:cNvGrpSpPr>
            <a:grpSpLocks/>
          </p:cNvGrpSpPr>
          <p:nvPr/>
        </p:nvGrpSpPr>
        <p:grpSpPr bwMode="auto">
          <a:xfrm>
            <a:off x="3841750" y="1801813"/>
            <a:ext cx="4395788" cy="4041775"/>
            <a:chOff x="4308263" y="1974495"/>
            <a:chExt cx="3389211" cy="3117334"/>
          </a:xfrm>
        </p:grpSpPr>
        <p:sp>
          <p:nvSpPr>
            <p:cNvPr id="18" name="Rectangle 17">
              <a:extLst>
                <a:ext uri="{FF2B5EF4-FFF2-40B4-BE49-F238E27FC236}">
                  <a16:creationId xmlns:a16="http://schemas.microsoft.com/office/drawing/2014/main" id="{514E31A8-5F7C-F765-0568-7F288D9D5B9C}"/>
                </a:ext>
              </a:extLst>
            </p:cNvPr>
            <p:cNvSpPr/>
            <p:nvPr/>
          </p:nvSpPr>
          <p:spPr>
            <a:xfrm>
              <a:off x="7118529" y="2551189"/>
              <a:ext cx="388003" cy="96850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nvGrpSpPr>
            <p:cNvPr id="8207" name="Group 13">
              <a:extLst>
                <a:ext uri="{FF2B5EF4-FFF2-40B4-BE49-F238E27FC236}">
                  <a16:creationId xmlns:a16="http://schemas.microsoft.com/office/drawing/2014/main" id="{0BCB9669-E25C-D187-D4DD-35AC556FA0CF}"/>
                </a:ext>
              </a:extLst>
            </p:cNvPr>
            <p:cNvGrpSpPr>
              <a:grpSpLocks/>
            </p:cNvGrpSpPr>
            <p:nvPr/>
          </p:nvGrpSpPr>
          <p:grpSpPr bwMode="auto">
            <a:xfrm rot="10800000">
              <a:off x="5800723" y="3140820"/>
              <a:ext cx="1896751" cy="1756652"/>
              <a:chOff x="6784763" y="2169880"/>
              <a:chExt cx="1896751" cy="1756652"/>
            </a:xfrm>
          </p:grpSpPr>
          <p:sp>
            <p:nvSpPr>
              <p:cNvPr id="15" name="Rectangle 14">
                <a:extLst>
                  <a:ext uri="{FF2B5EF4-FFF2-40B4-BE49-F238E27FC236}">
                    <a16:creationId xmlns:a16="http://schemas.microsoft.com/office/drawing/2014/main" id="{F6AE8642-658C-7537-2A1E-E47AC41AB4BD}"/>
                  </a:ext>
                </a:extLst>
              </p:cNvPr>
              <p:cNvSpPr/>
              <p:nvPr/>
            </p:nvSpPr>
            <p:spPr>
              <a:xfrm rot="16200000">
                <a:off x="7863026" y="1739441"/>
                <a:ext cx="388136" cy="13231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6" name="Arrow: Left 1">
                <a:extLst>
                  <a:ext uri="{FF2B5EF4-FFF2-40B4-BE49-F238E27FC236}">
                    <a16:creationId xmlns:a16="http://schemas.microsoft.com/office/drawing/2014/main" id="{4FAE3174-609E-0326-5F2C-101AD14F21F4}"/>
                  </a:ext>
                </a:extLst>
              </p:cNvPr>
              <p:cNvSpPr/>
              <p:nvPr/>
            </p:nvSpPr>
            <p:spPr>
              <a:xfrm rot="5400000" flipH="1">
                <a:off x="6294868" y="2660099"/>
                <a:ext cx="1755796" cy="77600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grpSp>
          <p:nvGrpSpPr>
            <p:cNvPr id="8208" name="Group 2">
              <a:extLst>
                <a:ext uri="{FF2B5EF4-FFF2-40B4-BE49-F238E27FC236}">
                  <a16:creationId xmlns:a16="http://schemas.microsoft.com/office/drawing/2014/main" id="{D0AE0961-1B55-6E83-6418-CD696ED5A21C}"/>
                </a:ext>
              </a:extLst>
            </p:cNvPr>
            <p:cNvGrpSpPr>
              <a:grpSpLocks/>
            </p:cNvGrpSpPr>
            <p:nvPr/>
          </p:nvGrpSpPr>
          <p:grpSpPr bwMode="auto">
            <a:xfrm rot="-5400000">
              <a:off x="4550228" y="3382088"/>
              <a:ext cx="1662830" cy="1756652"/>
              <a:chOff x="6784763" y="2169880"/>
              <a:chExt cx="1662830" cy="1756652"/>
            </a:xfrm>
          </p:grpSpPr>
          <p:sp>
            <p:nvSpPr>
              <p:cNvPr id="11" name="Rectangle 10">
                <a:extLst>
                  <a:ext uri="{FF2B5EF4-FFF2-40B4-BE49-F238E27FC236}">
                    <a16:creationId xmlns:a16="http://schemas.microsoft.com/office/drawing/2014/main" id="{D30EE63C-8D13-BF73-6909-854196A7BE76}"/>
                  </a:ext>
                </a:extLst>
              </p:cNvPr>
              <p:cNvSpPr/>
              <p:nvPr/>
            </p:nvSpPr>
            <p:spPr>
              <a:xfrm rot="16200000">
                <a:off x="7745988" y="1819193"/>
                <a:ext cx="388002" cy="10884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2" name="Arrow: Left 1">
                <a:extLst>
                  <a:ext uri="{FF2B5EF4-FFF2-40B4-BE49-F238E27FC236}">
                    <a16:creationId xmlns:a16="http://schemas.microsoft.com/office/drawing/2014/main" id="{295B470F-8777-EDD5-3A99-885A01822BE4}"/>
                  </a:ext>
                </a:extLst>
              </p:cNvPr>
              <p:cNvSpPr/>
              <p:nvPr/>
            </p:nvSpPr>
            <p:spPr>
              <a:xfrm rot="5400000" flipH="1">
                <a:off x="6294079" y="2660124"/>
                <a:ext cx="1757640" cy="776272"/>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sp>
          <p:nvSpPr>
            <p:cNvPr id="9" name="Rectangle 8">
              <a:extLst>
                <a:ext uri="{FF2B5EF4-FFF2-40B4-BE49-F238E27FC236}">
                  <a16:creationId xmlns:a16="http://schemas.microsoft.com/office/drawing/2014/main" id="{6D1E7A07-F5A7-ADD5-7E30-727FD60A8B92}"/>
                </a:ext>
              </a:extLst>
            </p:cNvPr>
            <p:cNvSpPr/>
            <p:nvPr/>
          </p:nvSpPr>
          <p:spPr>
            <a:xfrm rot="16200000">
              <a:off x="5344911" y="1707801"/>
              <a:ext cx="388136" cy="131333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9" name="Arrow: Left 1">
              <a:extLst>
                <a:ext uri="{FF2B5EF4-FFF2-40B4-BE49-F238E27FC236}">
                  <a16:creationId xmlns:a16="http://schemas.microsoft.com/office/drawing/2014/main" id="{54D2D50F-7572-0B36-1EC9-CD9303F64D75}"/>
                </a:ext>
              </a:extLst>
            </p:cNvPr>
            <p:cNvSpPr/>
            <p:nvPr/>
          </p:nvSpPr>
          <p:spPr>
            <a:xfrm rot="10800000" flipH="1">
              <a:off x="5752564" y="1974495"/>
              <a:ext cx="1756417" cy="776272"/>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0" name="Arrow: Left 1">
              <a:extLst>
                <a:ext uri="{FF2B5EF4-FFF2-40B4-BE49-F238E27FC236}">
                  <a16:creationId xmlns:a16="http://schemas.microsoft.com/office/drawing/2014/main" id="{98DFEF90-1EFC-E0DA-0AD9-3CAF016DAEF5}"/>
                </a:ext>
              </a:extLst>
            </p:cNvPr>
            <p:cNvSpPr/>
            <p:nvPr/>
          </p:nvSpPr>
          <p:spPr>
            <a:xfrm rot="5400000" flipH="1">
              <a:off x="3818368" y="2660295"/>
              <a:ext cx="1755796" cy="776006"/>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sp>
        <p:nvSpPr>
          <p:cNvPr id="23" name="Rectangle 22">
            <a:extLst>
              <a:ext uri="{FF2B5EF4-FFF2-40B4-BE49-F238E27FC236}">
                <a16:creationId xmlns:a16="http://schemas.microsoft.com/office/drawing/2014/main" id="{E1C88390-9BC7-0A84-33D5-D13FFBBA3E31}"/>
              </a:ext>
            </a:extLst>
          </p:cNvPr>
          <p:cNvSpPr/>
          <p:nvPr/>
        </p:nvSpPr>
        <p:spPr>
          <a:xfrm>
            <a:off x="1281113" y="1604963"/>
            <a:ext cx="2400300" cy="1201737"/>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sz="3200" b="1" dirty="0">
                <a:solidFill>
                  <a:schemeClr val="accent4">
                    <a:lumMod val="75000"/>
                  </a:schemeClr>
                </a:solidFill>
                <a:cs typeface="+mj-cs"/>
              </a:rPr>
              <a:t>266</a:t>
            </a:r>
            <a:endParaRPr lang="ar-EG" sz="2400" b="1" dirty="0">
              <a:solidFill>
                <a:schemeClr val="tx1"/>
              </a:solidFill>
            </a:endParaRPr>
          </a:p>
          <a:p>
            <a:pPr algn="ctr" eaLnBrk="1" fontAlgn="auto" hangingPunct="1">
              <a:spcBef>
                <a:spcPts val="0"/>
              </a:spcBef>
              <a:spcAft>
                <a:spcPts val="0"/>
              </a:spcAft>
              <a:defRPr/>
            </a:pPr>
            <a:r>
              <a:rPr lang="ar-EG" sz="2600" b="1" dirty="0">
                <a:solidFill>
                  <a:schemeClr val="tx1"/>
                </a:solidFill>
                <a:cs typeface="+mj-cs"/>
              </a:rPr>
              <a:t>مكتب صحة مستقل</a:t>
            </a:r>
            <a:endParaRPr lang="en-US" sz="2600" b="1" dirty="0">
              <a:solidFill>
                <a:schemeClr val="tx1"/>
              </a:solidFill>
              <a:cs typeface="+mj-cs"/>
            </a:endParaRPr>
          </a:p>
        </p:txBody>
      </p:sp>
      <p:sp>
        <p:nvSpPr>
          <p:cNvPr id="34" name="Rectangle 33">
            <a:extLst>
              <a:ext uri="{FF2B5EF4-FFF2-40B4-BE49-F238E27FC236}">
                <a16:creationId xmlns:a16="http://schemas.microsoft.com/office/drawing/2014/main" id="{BFE3FE5B-778F-7FED-92EF-74FDEBC48973}"/>
              </a:ext>
            </a:extLst>
          </p:cNvPr>
          <p:cNvSpPr/>
          <p:nvPr/>
        </p:nvSpPr>
        <p:spPr>
          <a:xfrm>
            <a:off x="1209675" y="1533525"/>
            <a:ext cx="71438" cy="12017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39" name="Rectangle 38">
            <a:extLst>
              <a:ext uri="{FF2B5EF4-FFF2-40B4-BE49-F238E27FC236}">
                <a16:creationId xmlns:a16="http://schemas.microsoft.com/office/drawing/2014/main" id="{E9C27A73-8E54-952A-19A0-88BC7959913A}"/>
              </a:ext>
            </a:extLst>
          </p:cNvPr>
          <p:cNvSpPr/>
          <p:nvPr/>
        </p:nvSpPr>
        <p:spPr>
          <a:xfrm>
            <a:off x="1284288" y="4895850"/>
            <a:ext cx="2557462" cy="120015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sz="3600" b="1" dirty="0">
                <a:solidFill>
                  <a:schemeClr val="accent4">
                    <a:lumMod val="75000"/>
                  </a:schemeClr>
                </a:solidFill>
              </a:rPr>
              <a:t>15000</a:t>
            </a:r>
            <a:r>
              <a:rPr lang="ar-EG" sz="3600" dirty="0">
                <a:solidFill>
                  <a:schemeClr val="accent4">
                    <a:lumMod val="75000"/>
                  </a:schemeClr>
                </a:solidFill>
              </a:rPr>
              <a:t> </a:t>
            </a:r>
          </a:p>
          <a:p>
            <a:pPr algn="ctr" eaLnBrk="1" fontAlgn="auto" hangingPunct="1">
              <a:spcBef>
                <a:spcPts val="0"/>
              </a:spcBef>
              <a:spcAft>
                <a:spcPts val="0"/>
              </a:spcAft>
              <a:defRPr/>
            </a:pPr>
            <a:r>
              <a:rPr lang="ar-EG" sz="2800" b="1" dirty="0">
                <a:solidFill>
                  <a:schemeClr val="tx1"/>
                </a:solidFill>
                <a:cs typeface="+mj-cs"/>
              </a:rPr>
              <a:t>طبيب ومدخل بيانات</a:t>
            </a:r>
            <a:endParaRPr lang="en-US" sz="2800" b="1" dirty="0">
              <a:solidFill>
                <a:schemeClr val="tx1"/>
              </a:solidFill>
              <a:cs typeface="+mj-cs"/>
            </a:endParaRPr>
          </a:p>
        </p:txBody>
      </p:sp>
      <p:sp>
        <p:nvSpPr>
          <p:cNvPr id="41" name="Rectangle 40">
            <a:extLst>
              <a:ext uri="{FF2B5EF4-FFF2-40B4-BE49-F238E27FC236}">
                <a16:creationId xmlns:a16="http://schemas.microsoft.com/office/drawing/2014/main" id="{ECA0B82E-82B9-55B4-8358-793C9A6C3AD9}"/>
              </a:ext>
            </a:extLst>
          </p:cNvPr>
          <p:cNvSpPr/>
          <p:nvPr/>
        </p:nvSpPr>
        <p:spPr>
          <a:xfrm>
            <a:off x="1209675" y="4895850"/>
            <a:ext cx="71438"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43" name="Rectangle 42">
            <a:extLst>
              <a:ext uri="{FF2B5EF4-FFF2-40B4-BE49-F238E27FC236}">
                <a16:creationId xmlns:a16="http://schemas.microsoft.com/office/drawing/2014/main" id="{37E923B5-F0AD-9268-BF28-2D867D57BAB7}"/>
              </a:ext>
            </a:extLst>
          </p:cNvPr>
          <p:cNvSpPr/>
          <p:nvPr/>
        </p:nvSpPr>
        <p:spPr>
          <a:xfrm>
            <a:off x="8710613" y="1533525"/>
            <a:ext cx="2533650" cy="1201738"/>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sz="3600" b="1" dirty="0">
                <a:solidFill>
                  <a:schemeClr val="accent4">
                    <a:lumMod val="75000"/>
                  </a:schemeClr>
                </a:solidFill>
                <a:cs typeface="+mj-cs"/>
              </a:rPr>
              <a:t>27</a:t>
            </a:r>
            <a:r>
              <a:rPr lang="ar-EG" sz="2800" b="1" dirty="0">
                <a:solidFill>
                  <a:schemeClr val="tx1"/>
                </a:solidFill>
              </a:rPr>
              <a:t> </a:t>
            </a:r>
          </a:p>
          <a:p>
            <a:pPr algn="ctr" eaLnBrk="1" fontAlgn="auto" hangingPunct="1">
              <a:spcBef>
                <a:spcPts val="0"/>
              </a:spcBef>
              <a:spcAft>
                <a:spcPts val="0"/>
              </a:spcAft>
              <a:defRPr/>
            </a:pPr>
            <a:r>
              <a:rPr lang="ar-EG" sz="2800" b="1" dirty="0">
                <a:solidFill>
                  <a:schemeClr val="tx1"/>
                </a:solidFill>
                <a:cs typeface="+mj-cs"/>
              </a:rPr>
              <a:t>محافظة</a:t>
            </a:r>
            <a:endParaRPr lang="en-US" sz="2800" b="1" dirty="0">
              <a:solidFill>
                <a:schemeClr val="tx1"/>
              </a:solidFill>
              <a:cs typeface="+mj-cs"/>
            </a:endParaRPr>
          </a:p>
        </p:txBody>
      </p:sp>
      <p:sp>
        <p:nvSpPr>
          <p:cNvPr id="45" name="Rectangle 44">
            <a:extLst>
              <a:ext uri="{FF2B5EF4-FFF2-40B4-BE49-F238E27FC236}">
                <a16:creationId xmlns:a16="http://schemas.microsoft.com/office/drawing/2014/main" id="{221B542D-9692-03D4-F613-C4037477C9A7}"/>
              </a:ext>
            </a:extLst>
          </p:cNvPr>
          <p:cNvSpPr/>
          <p:nvPr/>
        </p:nvSpPr>
        <p:spPr>
          <a:xfrm>
            <a:off x="8636000" y="1533525"/>
            <a:ext cx="71438" cy="1201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46" name="Rectangle 45">
            <a:extLst>
              <a:ext uri="{FF2B5EF4-FFF2-40B4-BE49-F238E27FC236}">
                <a16:creationId xmlns:a16="http://schemas.microsoft.com/office/drawing/2014/main" id="{1DCE6205-36FD-B645-73A3-B7C2FF6E6788}"/>
              </a:ext>
            </a:extLst>
          </p:cNvPr>
          <p:cNvSpPr/>
          <p:nvPr/>
        </p:nvSpPr>
        <p:spPr>
          <a:xfrm>
            <a:off x="8710613" y="4895850"/>
            <a:ext cx="2533650" cy="120015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EG" sz="3600" b="1" dirty="0">
                <a:solidFill>
                  <a:schemeClr val="accent4">
                    <a:lumMod val="75000"/>
                  </a:schemeClr>
                </a:solidFill>
              </a:rPr>
              <a:t>286 </a:t>
            </a:r>
          </a:p>
          <a:p>
            <a:pPr algn="ctr" eaLnBrk="1" fontAlgn="auto" hangingPunct="1">
              <a:spcBef>
                <a:spcPts val="0"/>
              </a:spcBef>
              <a:spcAft>
                <a:spcPts val="0"/>
              </a:spcAft>
              <a:defRPr/>
            </a:pPr>
            <a:r>
              <a:rPr lang="ar-EG" sz="2800" b="1" dirty="0">
                <a:solidFill>
                  <a:schemeClr val="tx1"/>
                </a:solidFill>
                <a:cs typeface="+mj-cs"/>
              </a:rPr>
              <a:t>ادارة صحية</a:t>
            </a:r>
            <a:endParaRPr lang="en-US" sz="2800" b="1" dirty="0">
              <a:solidFill>
                <a:schemeClr val="tx1"/>
              </a:solidFill>
              <a:cs typeface="+mj-cs"/>
            </a:endParaRPr>
          </a:p>
        </p:txBody>
      </p:sp>
      <p:sp>
        <p:nvSpPr>
          <p:cNvPr id="48" name="Rectangle 47">
            <a:extLst>
              <a:ext uri="{FF2B5EF4-FFF2-40B4-BE49-F238E27FC236}">
                <a16:creationId xmlns:a16="http://schemas.microsoft.com/office/drawing/2014/main" id="{C035EBED-21AF-C18F-17C1-433CFCE1832A}"/>
              </a:ext>
            </a:extLst>
          </p:cNvPr>
          <p:cNvSpPr/>
          <p:nvPr/>
        </p:nvSpPr>
        <p:spPr>
          <a:xfrm>
            <a:off x="8636000" y="4895850"/>
            <a:ext cx="71438" cy="1200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9229" name="TextBox 75">
            <a:extLst>
              <a:ext uri="{FF2B5EF4-FFF2-40B4-BE49-F238E27FC236}">
                <a16:creationId xmlns:a16="http://schemas.microsoft.com/office/drawing/2014/main" id="{26978449-46E3-725A-2E17-C57EC6113BA7}"/>
              </a:ext>
            </a:extLst>
          </p:cNvPr>
          <p:cNvSpPr txBox="1">
            <a:spLocks noChangeArrowheads="1"/>
          </p:cNvSpPr>
          <p:nvPr/>
        </p:nvSpPr>
        <p:spPr bwMode="auto">
          <a:xfrm>
            <a:off x="4610100" y="2997200"/>
            <a:ext cx="2933700" cy="17843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ar-EG" altLang="ar-EG" sz="3500" b="1" dirty="0">
                <a:latin typeface="Open Sans" pitchFamily="34" charset="0"/>
                <a:cs typeface="+mj-cs"/>
              </a:rPr>
              <a:t>مكاتب الصحة</a:t>
            </a:r>
          </a:p>
          <a:p>
            <a:pPr algn="ctr" eaLnBrk="1" hangingPunct="1">
              <a:lnSpc>
                <a:spcPct val="100000"/>
              </a:lnSpc>
              <a:spcBef>
                <a:spcPct val="0"/>
              </a:spcBef>
              <a:buFontTx/>
              <a:buNone/>
              <a:defRPr/>
            </a:pPr>
            <a:endParaRPr lang="en-US" altLang="ar-EG" sz="3500" b="1" dirty="0">
              <a:latin typeface="Open Sans" pitchFamily="34" charset="0"/>
              <a:cs typeface="Noto Sans" pitchFamily="34" charset="0"/>
            </a:endParaRPr>
          </a:p>
          <a:p>
            <a:pPr algn="ctr" eaLnBrk="1" hangingPunct="1">
              <a:lnSpc>
                <a:spcPct val="100000"/>
              </a:lnSpc>
              <a:spcBef>
                <a:spcPct val="0"/>
              </a:spcBef>
              <a:buFontTx/>
              <a:buNone/>
              <a:defRPr/>
            </a:pPr>
            <a:r>
              <a:rPr lang="ar-EG" altLang="ar-EG" sz="4000" b="1" dirty="0">
                <a:solidFill>
                  <a:schemeClr val="accent4">
                    <a:lumMod val="75000"/>
                  </a:schemeClr>
                </a:solidFill>
                <a:latin typeface="Open Sans" pitchFamily="34" charset="0"/>
                <a:cs typeface="+mj-cs"/>
              </a:rPr>
              <a:t>4652</a:t>
            </a:r>
            <a:endParaRPr lang="en-GB" altLang="ar-EG" sz="3500" b="1" dirty="0">
              <a:solidFill>
                <a:schemeClr val="accent4">
                  <a:lumMod val="75000"/>
                </a:schemeClr>
              </a:solidFill>
              <a:latin typeface="Noto Sans" pitchFamily="34" charset="0"/>
              <a:cs typeface="+mj-cs"/>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6475"/>
          </a:xfrm>
        </p:spPr>
        <p:txBody>
          <a:bodyPr>
            <a:normAutofit/>
          </a:bodyPr>
          <a:lstStyle/>
          <a:p>
            <a:pPr algn="ctr"/>
            <a:r>
              <a:rPr lang="ar-EG" sz="4800" b="1" dirty="0" smtClean="0"/>
              <a:t>مخطط النظام الورقي والالكتروني </a:t>
            </a:r>
            <a:endParaRPr lang="en-US" sz="4800" b="1" dirty="0"/>
          </a:p>
        </p:txBody>
      </p:sp>
      <p:sp>
        <p:nvSpPr>
          <p:cNvPr id="3" name="Text Placeholder 2"/>
          <p:cNvSpPr>
            <a:spLocks noGrp="1"/>
          </p:cNvSpPr>
          <p:nvPr>
            <p:ph type="body" idx="1"/>
          </p:nvPr>
        </p:nvSpPr>
        <p:spPr>
          <a:xfrm>
            <a:off x="179110" y="1371601"/>
            <a:ext cx="5818466" cy="634999"/>
          </a:xfrm>
        </p:spPr>
        <p:txBody>
          <a:bodyPr>
            <a:normAutofit fontScale="77500" lnSpcReduction="20000"/>
          </a:bodyPr>
          <a:lstStyle/>
          <a:p>
            <a:pPr algn="ctr"/>
            <a:r>
              <a:rPr lang="ar-EG" sz="3500" dirty="0" smtClean="0">
                <a:solidFill>
                  <a:srgbClr val="FF0000"/>
                </a:solidFill>
              </a:rPr>
              <a:t>الالكتروني (تمت الاتاحة ديسمبر2022</a:t>
            </a:r>
            <a:endParaRPr lang="en-US" dirty="0">
              <a:solidFill>
                <a:srgbClr val="FF0000"/>
              </a:solidFill>
            </a:endParaRPr>
          </a:p>
        </p:txBody>
      </p:sp>
      <p:pic>
        <p:nvPicPr>
          <p:cNvPr id="8" name="Content Placeholder 7"/>
          <p:cNvPicPr>
            <a:picLocks noGrp="1"/>
          </p:cNvPicPr>
          <p:nvPr>
            <p:ph sz="half" idx="2"/>
          </p:nvPr>
        </p:nvPicPr>
        <p:blipFill>
          <a:blip r:embed="rId2"/>
          <a:stretch>
            <a:fillRect/>
          </a:stretch>
        </p:blipFill>
        <p:spPr>
          <a:xfrm>
            <a:off x="419893" y="2006601"/>
            <a:ext cx="5997575" cy="4089400"/>
          </a:xfrm>
          <a:prstGeom prst="rect">
            <a:avLst/>
          </a:prstGeom>
        </p:spPr>
      </p:pic>
      <p:sp>
        <p:nvSpPr>
          <p:cNvPr id="5" name="Text Placeholder 4"/>
          <p:cNvSpPr>
            <a:spLocks noGrp="1"/>
          </p:cNvSpPr>
          <p:nvPr>
            <p:ph type="body" sz="quarter" idx="3"/>
          </p:nvPr>
        </p:nvSpPr>
        <p:spPr>
          <a:xfrm>
            <a:off x="6172200" y="1371601"/>
            <a:ext cx="5183188" cy="635000"/>
          </a:xfrm>
        </p:spPr>
        <p:txBody>
          <a:bodyPr>
            <a:normAutofit fontScale="70000" lnSpcReduction="20000"/>
          </a:bodyPr>
          <a:lstStyle/>
          <a:p>
            <a:pPr algn="ctr"/>
            <a:r>
              <a:rPr lang="ar-EG" sz="4000" dirty="0" smtClean="0">
                <a:solidFill>
                  <a:srgbClr val="FF0000"/>
                </a:solidFill>
              </a:rPr>
              <a:t>الورقي تم الغاءة في يوليو 2016</a:t>
            </a:r>
            <a:endParaRPr lang="en-US" sz="4000" dirty="0">
              <a:solidFill>
                <a:srgbClr val="FF0000"/>
              </a:solidFill>
            </a:endParaRPr>
          </a:p>
        </p:txBody>
      </p:sp>
      <p:pic>
        <p:nvPicPr>
          <p:cNvPr id="7" name="Content Placeholder 6"/>
          <p:cNvPicPr>
            <a:picLocks noGrp="1"/>
          </p:cNvPicPr>
          <p:nvPr>
            <p:ph sz="quarter" idx="4"/>
          </p:nvPr>
        </p:nvPicPr>
        <p:blipFill>
          <a:blip r:embed="rId3"/>
          <a:stretch>
            <a:fillRect/>
          </a:stretch>
        </p:blipFill>
        <p:spPr>
          <a:xfrm>
            <a:off x="5655734" y="2006601"/>
            <a:ext cx="6536266" cy="4089400"/>
          </a:xfrm>
          <a:prstGeom prst="rect">
            <a:avLst/>
          </a:prstGeom>
        </p:spPr>
      </p:pic>
    </p:spTree>
    <p:extLst>
      <p:ext uri="{BB962C8B-B14F-4D97-AF65-F5344CB8AC3E}">
        <p14:creationId xmlns:p14="http://schemas.microsoft.com/office/powerpoint/2010/main" val="270568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F19B944F-48FD-9E1E-6100-F1F447D0E008}"/>
              </a:ext>
            </a:extLst>
          </p:cNvPr>
          <p:cNvSpPr txBox="1">
            <a:spLocks noChangeArrowheads="1"/>
          </p:cNvSpPr>
          <p:nvPr/>
        </p:nvSpPr>
        <p:spPr bwMode="auto">
          <a:xfrm>
            <a:off x="585139" y="253665"/>
            <a:ext cx="96726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sz="3200" b="1" dirty="0">
                <a:solidFill>
                  <a:srgbClr val="0070C0"/>
                </a:solidFill>
                <a:latin typeface="Century Gothic" panose="020B0502020202020204" pitchFamily="34" charset="0"/>
                <a:cs typeface="PT Bold Heading" panose="02010400000000000000" pitchFamily="2" charset="-78"/>
              </a:rPr>
              <a:t>الإجراءات التي اتخذت لتحسين </a:t>
            </a:r>
            <a:r>
              <a:rPr lang="ar-EG" sz="3200" b="1" dirty="0" smtClean="0">
                <a:solidFill>
                  <a:srgbClr val="0070C0"/>
                </a:solidFill>
                <a:latin typeface="Century Gothic" panose="020B0502020202020204" pitchFamily="34" charset="0"/>
                <a:cs typeface="PT Bold Heading" panose="02010400000000000000" pitchFamily="2" charset="-78"/>
              </a:rPr>
              <a:t>نظام </a:t>
            </a:r>
            <a:r>
              <a:rPr lang="ar-EG" sz="3200" b="1" dirty="0">
                <a:solidFill>
                  <a:srgbClr val="0070C0"/>
                </a:solidFill>
                <a:latin typeface="Century Gothic" panose="020B0502020202020204" pitchFamily="34" charset="0"/>
                <a:cs typeface="PT Bold Heading" panose="02010400000000000000" pitchFamily="2" charset="-78"/>
              </a:rPr>
              <a:t>التسجيل المدنى </a:t>
            </a:r>
            <a:r>
              <a:rPr lang="ar-EG" sz="3200" b="1" dirty="0" smtClean="0">
                <a:solidFill>
                  <a:srgbClr val="0070C0"/>
                </a:solidFill>
                <a:latin typeface="Century Gothic" panose="020B0502020202020204" pitchFamily="34" charset="0"/>
                <a:cs typeface="PT Bold Heading" panose="02010400000000000000" pitchFamily="2" charset="-78"/>
              </a:rPr>
              <a:t>والإ</a:t>
            </a:r>
            <a:r>
              <a:rPr lang="ar-EG" b="1" dirty="0" smtClean="0">
                <a:solidFill>
                  <a:srgbClr val="0070C0"/>
                </a:solidFill>
                <a:latin typeface="Century Gothic" panose="020B0502020202020204" pitchFamily="34" charset="0"/>
                <a:cs typeface="PT Bold Heading" panose="02010400000000000000" pitchFamily="2" charset="-78"/>
              </a:rPr>
              <a:t>حصاءات</a:t>
            </a:r>
            <a:r>
              <a:rPr lang="ar-EG" sz="3200" b="1" dirty="0" smtClean="0">
                <a:solidFill>
                  <a:srgbClr val="0070C0"/>
                </a:solidFill>
                <a:latin typeface="Century Gothic" panose="020B0502020202020204" pitchFamily="34" charset="0"/>
                <a:cs typeface="PT Bold Heading" panose="02010400000000000000" pitchFamily="2" charset="-78"/>
              </a:rPr>
              <a:t> </a:t>
            </a:r>
            <a:r>
              <a:rPr lang="ar-EG" sz="3200" b="1" dirty="0">
                <a:solidFill>
                  <a:srgbClr val="0070C0"/>
                </a:solidFill>
                <a:latin typeface="Century Gothic" panose="020B0502020202020204" pitchFamily="34" charset="0"/>
                <a:cs typeface="PT Bold Heading" panose="02010400000000000000" pitchFamily="2" charset="-78"/>
              </a:rPr>
              <a:t>الحيوية </a:t>
            </a:r>
            <a:r>
              <a:rPr lang="ar-EG" sz="3200" b="1" dirty="0" smtClean="0">
                <a:solidFill>
                  <a:srgbClr val="0070C0"/>
                </a:solidFill>
                <a:latin typeface="Century Gothic" panose="020B0502020202020204" pitchFamily="34" charset="0"/>
                <a:cs typeface="PT Bold Heading" panose="02010400000000000000" pitchFamily="2" charset="-78"/>
              </a:rPr>
              <a:t>خلال </a:t>
            </a:r>
            <a:r>
              <a:rPr lang="ar-EG" sz="3200" b="1" dirty="0">
                <a:solidFill>
                  <a:srgbClr val="0070C0"/>
                </a:solidFill>
                <a:latin typeface="Century Gothic" panose="020B0502020202020204" pitchFamily="34" charset="0"/>
                <a:cs typeface="PT Bold Heading" panose="02010400000000000000" pitchFamily="2" charset="-78"/>
              </a:rPr>
              <a:t>الفترة </a:t>
            </a:r>
            <a:r>
              <a:rPr lang="ar-EG" sz="3200" b="1" dirty="0" smtClean="0">
                <a:solidFill>
                  <a:srgbClr val="0070C0"/>
                </a:solidFill>
                <a:latin typeface="Century Gothic" panose="020B0502020202020204" pitchFamily="34" charset="0"/>
                <a:cs typeface="PT Bold Heading" panose="02010400000000000000"/>
              </a:rPr>
              <a:t>(2021 ـ 2024)</a:t>
            </a:r>
            <a:endParaRPr lang="en-US" altLang="ar-EG" sz="3200" b="1" dirty="0">
              <a:solidFill>
                <a:srgbClr val="0070C0"/>
              </a:solidFill>
              <a:latin typeface="Century Gothic" panose="020B0502020202020204" pitchFamily="34" charset="0"/>
              <a:cs typeface="PT Bold Heading" panose="02010400000000000000"/>
            </a:endParaRPr>
          </a:p>
        </p:txBody>
      </p:sp>
      <p:sp>
        <p:nvSpPr>
          <p:cNvPr id="24" name="Content Placeholder 2"/>
          <p:cNvSpPr txBox="1">
            <a:spLocks/>
          </p:cNvSpPr>
          <p:nvPr/>
        </p:nvSpPr>
        <p:spPr bwMode="auto">
          <a:xfrm>
            <a:off x="786684" y="1384209"/>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rtl="1">
              <a:buFont typeface="Arial" panose="020B0604020202020204" pitchFamily="34" charset="0"/>
              <a:buChar char="•"/>
            </a:pPr>
            <a:r>
              <a:rPr lang="ar-EG" sz="2800" dirty="0" smtClean="0">
                <a:latin typeface="PT Bold Heading"/>
                <a:cs typeface="+mj-cs"/>
              </a:rPr>
              <a:t>ربط الرقم </a:t>
            </a:r>
            <a:r>
              <a:rPr lang="ar-EG" sz="2800" dirty="0">
                <a:latin typeface="PT Bold Heading"/>
                <a:cs typeface="+mj-cs"/>
              </a:rPr>
              <a:t>القومى لبيانات الأم والأب والمبلغ والتحقق من </a:t>
            </a:r>
            <a:r>
              <a:rPr lang="ar-EG" sz="2800" dirty="0" smtClean="0">
                <a:latin typeface="PT Bold Heading"/>
                <a:cs typeface="+mj-cs"/>
              </a:rPr>
              <a:t>صحتها </a:t>
            </a:r>
            <a:endParaRPr lang="ar-EG" sz="2800" dirty="0">
              <a:solidFill>
                <a:srgbClr val="0070C0"/>
              </a:solidFill>
              <a:latin typeface="Century Gothic" panose="020B0502020202020204" pitchFamily="34" charset="0"/>
              <a:cs typeface="PT Bold Heading" panose="02010400000000000000" pitchFamily="2" charset="-78"/>
            </a:endParaRPr>
          </a:p>
          <a:p>
            <a:pPr marL="342900" indent="-342900" algn="just" rtl="1">
              <a:buFont typeface="Arial" panose="020B0604020202020204" pitchFamily="34" charset="0"/>
              <a:buChar char="•"/>
            </a:pPr>
            <a:r>
              <a:rPr lang="ar-EG" sz="2800" dirty="0" smtClean="0">
                <a:latin typeface="PT Bold Heading"/>
                <a:cs typeface="+mj-cs"/>
              </a:rPr>
              <a:t>تنقيح أسباب </a:t>
            </a:r>
            <a:r>
              <a:rPr lang="ar-EG" sz="2800" dirty="0">
                <a:latin typeface="PT Bold Heading"/>
                <a:cs typeface="+mj-cs"/>
              </a:rPr>
              <a:t>الوفاة بحيث تستوفى جميع الاسباب طبقا للتصنيف الدولى للامراض المراجعه العاشرة </a:t>
            </a:r>
            <a:r>
              <a:rPr lang="ar-EG" sz="2800" dirty="0" smtClean="0">
                <a:latin typeface="PT Bold Heading"/>
                <a:cs typeface="+mj-cs"/>
              </a:rPr>
              <a:t>(تم بدء العمل به عام 2000)</a:t>
            </a:r>
            <a:r>
              <a:rPr lang="ar-EG" sz="2800" dirty="0" smtClean="0">
                <a:latin typeface="PT Bold Heading"/>
                <a:cs typeface="+mj-cs"/>
              </a:rPr>
              <a:t> </a:t>
            </a:r>
            <a:endParaRPr lang="ar-EG" sz="2800" dirty="0">
              <a:latin typeface="PT Bold Heading"/>
              <a:cs typeface="+mj-cs"/>
            </a:endParaRPr>
          </a:p>
          <a:p>
            <a:pPr marL="342900" indent="-342900" algn="just" rtl="1">
              <a:buFont typeface="Arial" panose="020B0604020202020204" pitchFamily="34" charset="0"/>
              <a:buChar char="•"/>
            </a:pPr>
            <a:r>
              <a:rPr lang="ar-EG" sz="2800" dirty="0" smtClean="0">
                <a:latin typeface="PT Bold Heading"/>
                <a:cs typeface="+mj-cs"/>
              </a:rPr>
              <a:t>التدريب </a:t>
            </a:r>
            <a:r>
              <a:rPr lang="ar-EG" sz="2800" dirty="0">
                <a:latin typeface="PT Bold Heading"/>
                <a:cs typeface="+mj-cs"/>
              </a:rPr>
              <a:t>على كيفية استخدام التصنيف الدولى للامراض </a:t>
            </a:r>
            <a:r>
              <a:rPr lang="ar-EG" sz="2800" dirty="0" smtClean="0">
                <a:latin typeface="PT Bold Heading"/>
                <a:cs typeface="+mj-cs"/>
              </a:rPr>
              <a:t>(المراجعه العاشرة و الحادية عشر) </a:t>
            </a:r>
            <a:r>
              <a:rPr lang="ar-EG" sz="2800" dirty="0">
                <a:latin typeface="PT Bold Heading"/>
              </a:rPr>
              <a:t>بالتعاون مع منظمة الصحة </a:t>
            </a:r>
            <a:r>
              <a:rPr lang="ar-EG" sz="2800" dirty="0" smtClean="0">
                <a:latin typeface="PT Bold Heading"/>
              </a:rPr>
              <a:t>العالمية.</a:t>
            </a:r>
          </a:p>
          <a:p>
            <a:pPr marL="342900" indent="-342900" algn="just" rtl="1">
              <a:buFont typeface="Arial" panose="020B0604020202020204" pitchFamily="34" charset="0"/>
              <a:buChar char="•"/>
            </a:pPr>
            <a:r>
              <a:rPr lang="ar-EG" sz="2800" dirty="0" smtClean="0">
                <a:latin typeface="PT Bold Heading"/>
                <a:cs typeface="+mj-cs"/>
              </a:rPr>
              <a:t>توحيد الدليل الإداري  المستخدم بين كافة شركاء المنظومة وذلك حتى أدنى مستوى وهو الشياخة أو القرية بدءاً من دليل 2023 الصادر عن الجهاز المركزي للتعبئة العامة والإحصاء بالتنسيق مع مسئولي تكامل البيانات بوزارة التخطيط والتنمية الإقتصادية ووصولا بالدليل الارشادي الذي يتم تحديثة الشهر الجاري</a:t>
            </a:r>
          </a:p>
          <a:p>
            <a:pPr marL="342900" indent="-342900" algn="just" rtl="1">
              <a:buFont typeface="Arial" panose="020B0604020202020204" pitchFamily="34" charset="0"/>
              <a:buChar char="•"/>
            </a:pPr>
            <a:endParaRPr lang="ar-EG" sz="3200" dirty="0" smtClean="0">
              <a:latin typeface="PT Bold Heading"/>
              <a:cs typeface="+mj-cs"/>
            </a:endParaRPr>
          </a:p>
        </p:txBody>
      </p:sp>
    </p:spTree>
    <p:extLst>
      <p:ext uri="{BB962C8B-B14F-4D97-AF65-F5344CB8AC3E}">
        <p14:creationId xmlns:p14="http://schemas.microsoft.com/office/powerpoint/2010/main" val="12156124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F19B944F-48FD-9E1E-6100-F1F447D0E008}"/>
              </a:ext>
            </a:extLst>
          </p:cNvPr>
          <p:cNvSpPr txBox="1">
            <a:spLocks noChangeArrowheads="1"/>
          </p:cNvSpPr>
          <p:nvPr/>
        </p:nvSpPr>
        <p:spPr bwMode="auto">
          <a:xfrm>
            <a:off x="585139" y="253665"/>
            <a:ext cx="9672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b="1" dirty="0" smtClean="0">
                <a:solidFill>
                  <a:srgbClr val="0070C0"/>
                </a:solidFill>
                <a:latin typeface="Century Gothic" panose="020B0502020202020204" pitchFamily="34" charset="0"/>
                <a:cs typeface="PT Bold Heading" panose="02010400000000000000" pitchFamily="2" charset="-78"/>
              </a:rPr>
              <a:t>ملامح </a:t>
            </a:r>
            <a:r>
              <a:rPr lang="ar-SA" b="1" dirty="0" smtClean="0">
                <a:solidFill>
                  <a:srgbClr val="0070C0"/>
                </a:solidFill>
                <a:latin typeface="Century Gothic" panose="020B0502020202020204" pitchFamily="34" charset="0"/>
                <a:cs typeface="PT Bold Heading" panose="02010400000000000000" pitchFamily="2" charset="-78"/>
              </a:rPr>
              <a:t>خطة </a:t>
            </a:r>
            <a:r>
              <a:rPr lang="ar-SA" b="1" dirty="0">
                <a:solidFill>
                  <a:srgbClr val="0070C0"/>
                </a:solidFill>
                <a:latin typeface="Century Gothic" panose="020B0502020202020204" pitchFamily="34" charset="0"/>
                <a:cs typeface="PT Bold Heading" panose="02010400000000000000" pitchFamily="2" charset="-78"/>
              </a:rPr>
              <a:t>العمل لتحسين واقع </a:t>
            </a:r>
            <a:r>
              <a:rPr lang="ar-EG" b="1" dirty="0" smtClean="0">
                <a:solidFill>
                  <a:srgbClr val="0070C0"/>
                </a:solidFill>
                <a:latin typeface="Century Gothic" panose="020B0502020202020204" pitchFamily="34" charset="0"/>
                <a:cs typeface="PT Bold Heading" panose="02010400000000000000" pitchFamily="2" charset="-78"/>
              </a:rPr>
              <a:t>التسجيل</a:t>
            </a:r>
            <a:r>
              <a:rPr lang="ar-SA" b="1" dirty="0" smtClean="0">
                <a:solidFill>
                  <a:srgbClr val="0070C0"/>
                </a:solidFill>
                <a:latin typeface="Century Gothic" panose="020B0502020202020204" pitchFamily="34" charset="0"/>
                <a:cs typeface="PT Bold Heading" panose="02010400000000000000" pitchFamily="2" charset="-78"/>
              </a:rPr>
              <a:t> </a:t>
            </a:r>
            <a:r>
              <a:rPr lang="ar-SA" b="1" dirty="0">
                <a:solidFill>
                  <a:srgbClr val="0070C0"/>
                </a:solidFill>
                <a:latin typeface="Century Gothic" panose="020B0502020202020204" pitchFamily="34" charset="0"/>
                <a:cs typeface="PT Bold Heading" panose="02010400000000000000" pitchFamily="2" charset="-78"/>
              </a:rPr>
              <a:t>المدني والإحصاءات </a:t>
            </a:r>
            <a:r>
              <a:rPr lang="ar-SA" b="1" dirty="0" smtClean="0">
                <a:solidFill>
                  <a:srgbClr val="0070C0"/>
                </a:solidFill>
                <a:latin typeface="Century Gothic" panose="020B0502020202020204" pitchFamily="34" charset="0"/>
                <a:cs typeface="PT Bold Heading" panose="02010400000000000000" pitchFamily="2" charset="-78"/>
              </a:rPr>
              <a:t>الحيوية</a:t>
            </a:r>
            <a:endParaRPr lang="ar-EG" b="1" dirty="0" smtClean="0">
              <a:solidFill>
                <a:srgbClr val="0070C0"/>
              </a:solidFill>
              <a:latin typeface="Century Gothic" panose="020B0502020202020204" pitchFamily="34" charset="0"/>
              <a:cs typeface="PT Bold Heading" panose="02010400000000000000" pitchFamily="2" charset="-78"/>
            </a:endParaRPr>
          </a:p>
          <a:p>
            <a:pPr algn="ctr" eaLnBrk="1" hangingPunct="1">
              <a:lnSpc>
                <a:spcPct val="100000"/>
              </a:lnSpc>
              <a:spcBef>
                <a:spcPct val="0"/>
              </a:spcBef>
              <a:buFontTx/>
              <a:buNone/>
            </a:pPr>
            <a:r>
              <a:rPr lang="ar-SA" b="1" dirty="0" smtClean="0">
                <a:solidFill>
                  <a:srgbClr val="0070C0"/>
                </a:solidFill>
                <a:latin typeface="Century Gothic" panose="020B0502020202020204" pitchFamily="34" charset="0"/>
                <a:cs typeface="PT Bold Heading" panose="02010400000000000000" pitchFamily="2" charset="-78"/>
              </a:rPr>
              <a:t> </a:t>
            </a:r>
            <a:r>
              <a:rPr lang="ar-EG" b="1" dirty="0" smtClean="0">
                <a:solidFill>
                  <a:srgbClr val="0070C0"/>
                </a:solidFill>
                <a:latin typeface="Century Gothic" panose="020B0502020202020204" pitchFamily="34" charset="0"/>
                <a:cs typeface="PT Bold Heading" panose="02010400000000000000" pitchFamily="2" charset="-78"/>
              </a:rPr>
              <a:t>خلال </a:t>
            </a:r>
            <a:r>
              <a:rPr lang="ar-SA" b="1" dirty="0" smtClean="0">
                <a:solidFill>
                  <a:srgbClr val="0070C0"/>
                </a:solidFill>
                <a:latin typeface="Century Gothic" panose="020B0502020202020204" pitchFamily="34" charset="0"/>
                <a:cs typeface="PT Bold Heading" panose="02010400000000000000" pitchFamily="2" charset="-78"/>
              </a:rPr>
              <a:t>السنوات </a:t>
            </a:r>
            <a:r>
              <a:rPr lang="ar-SA" b="1" dirty="0">
                <a:solidFill>
                  <a:srgbClr val="0070C0"/>
                </a:solidFill>
                <a:latin typeface="Century Gothic" panose="020B0502020202020204" pitchFamily="34" charset="0"/>
                <a:cs typeface="PT Bold Heading" panose="02010400000000000000" pitchFamily="2" charset="-78"/>
              </a:rPr>
              <a:t>الثلاث الأخيرة </a:t>
            </a:r>
            <a:endParaRPr lang="en-US" altLang="ar-EG" b="1" dirty="0">
              <a:solidFill>
                <a:srgbClr val="0070C0"/>
              </a:solidFill>
              <a:latin typeface="Century Gothic" panose="020B0502020202020204" pitchFamily="34" charset="0"/>
              <a:cs typeface="PT Bold Heading" panose="02010400000000000000" pitchFamily="2" charset="-78"/>
            </a:endParaRPr>
          </a:p>
        </p:txBody>
      </p:sp>
      <p:sp>
        <p:nvSpPr>
          <p:cNvPr id="24" name="Content Placeholder 2"/>
          <p:cNvSpPr txBox="1">
            <a:spLocks/>
          </p:cNvSpPr>
          <p:nvPr/>
        </p:nvSpPr>
        <p:spPr bwMode="auto">
          <a:xfrm>
            <a:off x="786684" y="1384209"/>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rtl="1">
              <a:buFont typeface="Arial" panose="020B0604020202020204" pitchFamily="34" charset="0"/>
              <a:buChar char="•"/>
            </a:pPr>
            <a:r>
              <a:rPr lang="ar-EG" b="1" dirty="0" smtClean="0">
                <a:cs typeface="PT Bold Heading" panose="02010400000000000000"/>
              </a:rPr>
              <a:t>أهم ما يميز خطة العمل في السنوات الثلاث الأخيرة هو التأييد والدعم من خلال القيادة السياسية والتأكيد على ضرورة إنشاء </a:t>
            </a:r>
            <a:r>
              <a:rPr lang="ar-EG" b="1" dirty="0">
                <a:cs typeface="PT Bold Heading" panose="02010400000000000000"/>
              </a:rPr>
              <a:t>قاعدة بيانات متكاملة مبنية على الرقم القومي وإتاحة وتكامل البيانات بين </a:t>
            </a:r>
            <a:r>
              <a:rPr lang="ar-EG" b="1" dirty="0" smtClean="0">
                <a:cs typeface="PT Bold Heading" panose="02010400000000000000"/>
              </a:rPr>
              <a:t>كافة الجهات المعنية من </a:t>
            </a:r>
            <a:r>
              <a:rPr lang="ar-EG" b="1" dirty="0">
                <a:cs typeface="PT Bold Heading" panose="02010400000000000000"/>
              </a:rPr>
              <a:t>خلال المحول الرقمي الحكومي</a:t>
            </a:r>
            <a:r>
              <a:rPr lang="en-US" b="1" dirty="0">
                <a:cs typeface="PT Bold Heading" panose="02010400000000000000"/>
              </a:rPr>
              <a:t>G2G </a:t>
            </a:r>
            <a:r>
              <a:rPr lang="en-US" b="1" dirty="0" smtClean="0">
                <a:cs typeface="PT Bold Heading" panose="02010400000000000000"/>
              </a:rPr>
              <a:t> </a:t>
            </a:r>
            <a:r>
              <a:rPr lang="ar-EG" b="1" dirty="0" smtClean="0">
                <a:cs typeface="PT Bold Heading" panose="02010400000000000000"/>
              </a:rPr>
              <a:t> بهدف انتاج بيانات إحصاءات حيوية تكون هي الاساس في تنفيذ تعداد سكاني يعتمد على السجلات .</a:t>
            </a:r>
          </a:p>
          <a:p>
            <a:pPr marL="342900" indent="-342900" algn="just" rtl="1">
              <a:buFont typeface="Arial" panose="020B0604020202020204" pitchFamily="34" charset="0"/>
              <a:buChar char="•"/>
            </a:pPr>
            <a:r>
              <a:rPr lang="ar-EG" b="1" dirty="0" smtClean="0">
                <a:cs typeface="PT Bold Heading" panose="02010400000000000000"/>
              </a:rPr>
              <a:t>خلال عام 2023 بدأت وزارة الصحة والسكان </a:t>
            </a:r>
            <a:r>
              <a:rPr lang="ar-EG" b="1" dirty="0">
                <a:cs typeface="PT Bold Heading" panose="02010400000000000000"/>
              </a:rPr>
              <a:t>ب</a:t>
            </a:r>
            <a:r>
              <a:rPr lang="ar-EG" b="1" dirty="0" smtClean="0">
                <a:cs typeface="PT Bold Heading" panose="02010400000000000000"/>
              </a:rPr>
              <a:t>صياغة الإستراتيجية الجديدة لرقمنة النظام الصحي في مصر .</a:t>
            </a:r>
          </a:p>
          <a:p>
            <a:pPr marL="342900" indent="-342900" algn="just" rtl="1">
              <a:buFont typeface="Arial" panose="020B0604020202020204" pitchFamily="34" charset="0"/>
              <a:buChar char="•"/>
            </a:pPr>
            <a:r>
              <a:rPr lang="ar-EG" b="1" dirty="0" smtClean="0">
                <a:cs typeface="PT Bold Heading" panose="02010400000000000000"/>
              </a:rPr>
              <a:t>يأتي دور الجهاز المركزي للتعبئة العامة والإحصاء كأحد أهم ركائز تحسين واقع التسجيل المدني والإحصاءات الحيوية حيث تم خلال السنوات الثلاث الأخيرة عقد عدة إجتماعات مع كافة شركاء العمل الإحصائي وبصفة خاصة منظومة التسجيل المدني من أجل إطلاق الإستراتيجية الوطنية لتطوير العمل الإحصائي في مصر.  </a:t>
            </a:r>
          </a:p>
          <a:p>
            <a:pPr marL="342900" indent="-342900" algn="just" rtl="1">
              <a:buFont typeface="Arial" panose="020B0604020202020204" pitchFamily="34" charset="0"/>
              <a:buChar char="•"/>
            </a:pPr>
            <a:endParaRPr lang="ar-EG" b="1" dirty="0" smtClean="0">
              <a:cs typeface="PT Bold Heading" panose="02010400000000000000"/>
            </a:endParaRPr>
          </a:p>
          <a:p>
            <a:pPr algn="just" rtl="1"/>
            <a:endParaRPr lang="en-US" b="1" dirty="0">
              <a:cs typeface="PT Bold Heading" panose="02010400000000000000"/>
            </a:endParaRPr>
          </a:p>
        </p:txBody>
      </p:sp>
    </p:spTree>
    <p:extLst>
      <p:ext uri="{BB962C8B-B14F-4D97-AF65-F5344CB8AC3E}">
        <p14:creationId xmlns:p14="http://schemas.microsoft.com/office/powerpoint/2010/main" val="337435226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Box 4">
            <a:extLst>
              <a:ext uri="{FF2B5EF4-FFF2-40B4-BE49-F238E27FC236}">
                <a16:creationId xmlns:a16="http://schemas.microsoft.com/office/drawing/2014/main" id="{33E20343-2702-E22F-E27C-D0EDF470BA65}"/>
              </a:ext>
            </a:extLst>
          </p:cNvPr>
          <p:cNvSpPr txBox="1">
            <a:spLocks noChangeArrowheads="1"/>
          </p:cNvSpPr>
          <p:nvPr/>
        </p:nvSpPr>
        <p:spPr bwMode="auto">
          <a:xfrm>
            <a:off x="1438275" y="186362"/>
            <a:ext cx="9672638" cy="8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50000"/>
              </a:lnSpc>
              <a:spcBef>
                <a:spcPct val="0"/>
              </a:spcBef>
              <a:buFontTx/>
              <a:buNone/>
            </a:pPr>
            <a:r>
              <a:rPr lang="ar-EG" altLang="ar-EG" sz="3600" b="1" dirty="0">
                <a:solidFill>
                  <a:srgbClr val="0070C0"/>
                </a:solidFill>
                <a:latin typeface="Century Gothic" panose="020B0502020202020204" pitchFamily="34" charset="0"/>
                <a:cs typeface="PT Bold Heading" panose="02010400000000000000" pitchFamily="2" charset="-78"/>
              </a:rPr>
              <a:t>اهداف مشروع </a:t>
            </a:r>
            <a:r>
              <a:rPr lang="ar-EG" altLang="ar-EG" sz="3600" b="1" dirty="0" smtClean="0">
                <a:solidFill>
                  <a:srgbClr val="0070C0"/>
                </a:solidFill>
                <a:latin typeface="Century Gothic" panose="020B0502020202020204" pitchFamily="34" charset="0"/>
                <a:cs typeface="PT Bold Heading" panose="02010400000000000000" pitchFamily="2" charset="-78"/>
              </a:rPr>
              <a:t>تطوير وميكنة مكاتب </a:t>
            </a:r>
            <a:r>
              <a:rPr lang="ar-EG" altLang="ar-EG" sz="3600" b="1" dirty="0">
                <a:solidFill>
                  <a:srgbClr val="0070C0"/>
                </a:solidFill>
                <a:latin typeface="Century Gothic" panose="020B0502020202020204" pitchFamily="34" charset="0"/>
                <a:cs typeface="PT Bold Heading" panose="02010400000000000000" pitchFamily="2" charset="-78"/>
              </a:rPr>
              <a:t>الصحة</a:t>
            </a:r>
            <a:endParaRPr lang="en-US" altLang="ar-EG" sz="3600" b="1" dirty="0">
              <a:solidFill>
                <a:srgbClr val="0070C0"/>
              </a:solidFill>
              <a:latin typeface="Century Gothic" panose="020B0502020202020204" pitchFamily="34" charset="0"/>
              <a:cs typeface="PT Bold Heading" panose="02010400000000000000" pitchFamily="2" charset="-78"/>
            </a:endParaRPr>
          </a:p>
        </p:txBody>
      </p:sp>
      <p:sp>
        <p:nvSpPr>
          <p:cNvPr id="13315" name="TextBox 7">
            <a:extLst>
              <a:ext uri="{FF2B5EF4-FFF2-40B4-BE49-F238E27FC236}">
                <a16:creationId xmlns:a16="http://schemas.microsoft.com/office/drawing/2014/main" id="{536ADE49-7251-3924-2284-E7D8510029D9}"/>
              </a:ext>
            </a:extLst>
          </p:cNvPr>
          <p:cNvSpPr txBox="1">
            <a:spLocks noChangeArrowheads="1"/>
          </p:cNvSpPr>
          <p:nvPr/>
        </p:nvSpPr>
        <p:spPr bwMode="auto">
          <a:xfrm>
            <a:off x="1787525" y="2771775"/>
            <a:ext cx="11779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ar-EG" sz="2500" b="1">
                <a:solidFill>
                  <a:srgbClr val="FFFFFF"/>
                </a:solidFill>
                <a:latin typeface="Open Sans" panose="020B0606030504020204" pitchFamily="34" charset="0"/>
              </a:rPr>
              <a:t>05</a:t>
            </a:r>
            <a:endParaRPr lang="en-GB" altLang="ar-EG" sz="2500" b="1">
              <a:solidFill>
                <a:srgbClr val="FFFFFF"/>
              </a:solidFill>
              <a:latin typeface="Noto Sans" panose="020B0502040504020204" pitchFamily="34" charset="0"/>
              <a:cs typeface="Noto Sans" panose="020B0502040504020204" pitchFamily="34" charset="0"/>
            </a:endParaRPr>
          </a:p>
        </p:txBody>
      </p:sp>
      <p:sp>
        <p:nvSpPr>
          <p:cNvPr id="13316" name="TextBox 8">
            <a:extLst>
              <a:ext uri="{FF2B5EF4-FFF2-40B4-BE49-F238E27FC236}">
                <a16:creationId xmlns:a16="http://schemas.microsoft.com/office/drawing/2014/main" id="{F099A52E-5B76-CAFB-F38E-7071AA660CA1}"/>
              </a:ext>
            </a:extLst>
          </p:cNvPr>
          <p:cNvSpPr txBox="1">
            <a:spLocks noChangeArrowheads="1"/>
          </p:cNvSpPr>
          <p:nvPr/>
        </p:nvSpPr>
        <p:spPr bwMode="auto">
          <a:xfrm>
            <a:off x="2524125" y="2849563"/>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ar-EG" sz="2500" b="1">
                <a:solidFill>
                  <a:srgbClr val="FFFFFF"/>
                </a:solidFill>
                <a:latin typeface="Open Sans" panose="020B0606030504020204" pitchFamily="34" charset="0"/>
              </a:rPr>
              <a:t>0</a:t>
            </a:r>
            <a:r>
              <a:rPr lang="en-US" altLang="ar-EG" sz="2500" b="1">
                <a:solidFill>
                  <a:srgbClr val="FFFFFF"/>
                </a:solidFill>
                <a:latin typeface="Open Sans" panose="020B0606030504020204" pitchFamily="34" charset="0"/>
              </a:rPr>
              <a:t>1</a:t>
            </a:r>
            <a:endParaRPr lang="en-GB" altLang="ar-EG" sz="2500" b="1">
              <a:solidFill>
                <a:srgbClr val="FFFFFF"/>
              </a:solidFill>
              <a:latin typeface="Noto Sans" panose="020B0502040504020204" pitchFamily="34" charset="0"/>
              <a:cs typeface="Noto Sans" panose="020B0502040504020204" pitchFamily="34" charset="0"/>
            </a:endParaRPr>
          </a:p>
        </p:txBody>
      </p:sp>
      <p:sp>
        <p:nvSpPr>
          <p:cNvPr id="13317" name="TextBox 9">
            <a:extLst>
              <a:ext uri="{FF2B5EF4-FFF2-40B4-BE49-F238E27FC236}">
                <a16:creationId xmlns:a16="http://schemas.microsoft.com/office/drawing/2014/main" id="{47F3437F-E6BB-7A70-794B-8F19722A1DA5}"/>
              </a:ext>
            </a:extLst>
          </p:cNvPr>
          <p:cNvSpPr txBox="1">
            <a:spLocks noChangeArrowheads="1"/>
          </p:cNvSpPr>
          <p:nvPr/>
        </p:nvSpPr>
        <p:spPr bwMode="auto">
          <a:xfrm>
            <a:off x="2752725" y="3475038"/>
            <a:ext cx="1177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ar-EG" sz="2500" b="1">
                <a:solidFill>
                  <a:srgbClr val="FFFFFF"/>
                </a:solidFill>
                <a:latin typeface="Open Sans" panose="020B0606030504020204" pitchFamily="34" charset="0"/>
              </a:rPr>
              <a:t>0</a:t>
            </a:r>
            <a:r>
              <a:rPr lang="en-US" altLang="ar-EG" sz="2500" b="1">
                <a:solidFill>
                  <a:srgbClr val="FFFFFF"/>
                </a:solidFill>
                <a:latin typeface="Open Sans" panose="020B0606030504020204" pitchFamily="34" charset="0"/>
              </a:rPr>
              <a:t>2</a:t>
            </a:r>
            <a:endParaRPr lang="en-GB" altLang="ar-EG" sz="2500" b="1">
              <a:solidFill>
                <a:srgbClr val="FFFFFF"/>
              </a:solidFill>
              <a:latin typeface="Noto Sans" panose="020B0502040504020204" pitchFamily="34" charset="0"/>
              <a:cs typeface="Noto Sans" panose="020B0502040504020204" pitchFamily="34" charset="0"/>
            </a:endParaRPr>
          </a:p>
        </p:txBody>
      </p:sp>
      <p:sp>
        <p:nvSpPr>
          <p:cNvPr id="13318" name="TextBox 10">
            <a:extLst>
              <a:ext uri="{FF2B5EF4-FFF2-40B4-BE49-F238E27FC236}">
                <a16:creationId xmlns:a16="http://schemas.microsoft.com/office/drawing/2014/main" id="{C63C7B49-38BC-FDE3-6B74-944AF8F26815}"/>
              </a:ext>
            </a:extLst>
          </p:cNvPr>
          <p:cNvSpPr txBox="1">
            <a:spLocks noChangeArrowheads="1"/>
          </p:cNvSpPr>
          <p:nvPr/>
        </p:nvSpPr>
        <p:spPr bwMode="auto">
          <a:xfrm>
            <a:off x="2233613" y="3843338"/>
            <a:ext cx="1176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ar-EG" sz="2500" b="1">
                <a:solidFill>
                  <a:srgbClr val="FFFFFF"/>
                </a:solidFill>
                <a:latin typeface="Open Sans" panose="020B0606030504020204" pitchFamily="34" charset="0"/>
              </a:rPr>
              <a:t>0</a:t>
            </a:r>
            <a:r>
              <a:rPr lang="en-US" altLang="ar-EG" sz="2500" b="1">
                <a:solidFill>
                  <a:srgbClr val="FFFFFF"/>
                </a:solidFill>
                <a:latin typeface="Open Sans" panose="020B0606030504020204" pitchFamily="34" charset="0"/>
              </a:rPr>
              <a:t>3</a:t>
            </a:r>
            <a:endParaRPr lang="en-GB" altLang="ar-EG" sz="2500" b="1">
              <a:solidFill>
                <a:srgbClr val="FFFFFF"/>
              </a:solidFill>
              <a:latin typeface="Noto Sans" panose="020B0502040504020204" pitchFamily="34" charset="0"/>
              <a:cs typeface="Noto Sans" panose="020B0502040504020204" pitchFamily="34" charset="0"/>
            </a:endParaRPr>
          </a:p>
        </p:txBody>
      </p:sp>
      <p:sp>
        <p:nvSpPr>
          <p:cNvPr id="13319" name="TextBox 11">
            <a:extLst>
              <a:ext uri="{FF2B5EF4-FFF2-40B4-BE49-F238E27FC236}">
                <a16:creationId xmlns:a16="http://schemas.microsoft.com/office/drawing/2014/main" id="{35D7CBAD-3148-E871-3464-E106DEFAD2E3}"/>
              </a:ext>
            </a:extLst>
          </p:cNvPr>
          <p:cNvSpPr txBox="1">
            <a:spLocks noChangeArrowheads="1"/>
          </p:cNvSpPr>
          <p:nvPr/>
        </p:nvSpPr>
        <p:spPr bwMode="auto">
          <a:xfrm>
            <a:off x="1714500" y="3448050"/>
            <a:ext cx="11763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ar-EG" sz="2500" b="1">
                <a:solidFill>
                  <a:srgbClr val="FFFFFF"/>
                </a:solidFill>
                <a:latin typeface="Open Sans" panose="020B0606030504020204" pitchFamily="34" charset="0"/>
              </a:rPr>
              <a:t>0</a:t>
            </a:r>
            <a:r>
              <a:rPr lang="en-US" altLang="ar-EG" sz="2500" b="1">
                <a:solidFill>
                  <a:srgbClr val="FFFFFF"/>
                </a:solidFill>
                <a:latin typeface="Open Sans" panose="020B0606030504020204" pitchFamily="34" charset="0"/>
              </a:rPr>
              <a:t>4</a:t>
            </a:r>
            <a:endParaRPr lang="en-GB" altLang="ar-EG" sz="2500" b="1">
              <a:solidFill>
                <a:srgbClr val="FFFFFF"/>
              </a:solidFill>
              <a:latin typeface="Noto Sans" panose="020B0502040504020204" pitchFamily="34" charset="0"/>
              <a:cs typeface="Noto Sans" panose="020B0502040504020204" pitchFamily="34" charset="0"/>
            </a:endParaRPr>
          </a:p>
        </p:txBody>
      </p:sp>
      <p:sp>
        <p:nvSpPr>
          <p:cNvPr id="13320" name="TextBox 18">
            <a:extLst>
              <a:ext uri="{FF2B5EF4-FFF2-40B4-BE49-F238E27FC236}">
                <a16:creationId xmlns:a16="http://schemas.microsoft.com/office/drawing/2014/main" id="{F214C1DB-107D-3E64-3D96-1265F6B19ED5}"/>
              </a:ext>
            </a:extLst>
          </p:cNvPr>
          <p:cNvSpPr txBox="1">
            <a:spLocks noChangeArrowheads="1"/>
          </p:cNvSpPr>
          <p:nvPr/>
        </p:nvSpPr>
        <p:spPr bwMode="auto">
          <a:xfrm>
            <a:off x="7294563" y="5033963"/>
            <a:ext cx="11779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6500" b="1">
                <a:solidFill>
                  <a:srgbClr val="FCB414"/>
                </a:solidFill>
                <a:latin typeface="Open Sans" panose="020B0606030504020204" pitchFamily="34" charset="0"/>
              </a:rPr>
              <a:t>6</a:t>
            </a:r>
            <a:endParaRPr lang="en-GB" altLang="ar-EG" sz="6500" b="1">
              <a:solidFill>
                <a:srgbClr val="FCB414"/>
              </a:solidFill>
              <a:latin typeface="Noto Sans" panose="020B0502040504020204" pitchFamily="34" charset="0"/>
              <a:cs typeface="Noto Sans" panose="020B0502040504020204" pitchFamily="34" charset="0"/>
            </a:endParaRPr>
          </a:p>
        </p:txBody>
      </p:sp>
      <p:sp>
        <p:nvSpPr>
          <p:cNvPr id="13321" name="TextBox 19">
            <a:extLst>
              <a:ext uri="{FF2B5EF4-FFF2-40B4-BE49-F238E27FC236}">
                <a16:creationId xmlns:a16="http://schemas.microsoft.com/office/drawing/2014/main" id="{D6D3219A-D265-4882-042F-C96009FC7C9B}"/>
              </a:ext>
            </a:extLst>
          </p:cNvPr>
          <p:cNvSpPr txBox="1">
            <a:spLocks noChangeArrowheads="1"/>
          </p:cNvSpPr>
          <p:nvPr/>
        </p:nvSpPr>
        <p:spPr bwMode="auto">
          <a:xfrm>
            <a:off x="7073900" y="3521075"/>
            <a:ext cx="13747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6500" b="1">
                <a:solidFill>
                  <a:srgbClr val="C2C923"/>
                </a:solidFill>
                <a:latin typeface="Open Sans" panose="020B0606030504020204" pitchFamily="34" charset="0"/>
              </a:rPr>
              <a:t>5</a:t>
            </a:r>
            <a:endParaRPr lang="en-GB" altLang="ar-EG" sz="6500" b="1">
              <a:solidFill>
                <a:srgbClr val="C2C923"/>
              </a:solidFill>
              <a:latin typeface="Noto Sans" panose="020B0502040504020204" pitchFamily="34" charset="0"/>
              <a:cs typeface="Noto Sans" panose="020B0502040504020204" pitchFamily="34" charset="0"/>
            </a:endParaRPr>
          </a:p>
        </p:txBody>
      </p:sp>
      <p:sp>
        <p:nvSpPr>
          <p:cNvPr id="13322" name="TextBox 20">
            <a:extLst>
              <a:ext uri="{FF2B5EF4-FFF2-40B4-BE49-F238E27FC236}">
                <a16:creationId xmlns:a16="http://schemas.microsoft.com/office/drawing/2014/main" id="{309DDB24-3FF4-3050-35EC-4C89E3589849}"/>
              </a:ext>
            </a:extLst>
          </p:cNvPr>
          <p:cNvSpPr txBox="1">
            <a:spLocks noChangeArrowheads="1"/>
          </p:cNvSpPr>
          <p:nvPr/>
        </p:nvSpPr>
        <p:spPr bwMode="auto">
          <a:xfrm>
            <a:off x="5086350" y="1698625"/>
            <a:ext cx="23574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00000"/>
              </a:lnSpc>
              <a:spcBef>
                <a:spcPct val="0"/>
              </a:spcBef>
              <a:buFontTx/>
              <a:buNone/>
            </a:pPr>
            <a:r>
              <a:rPr lang="ar-EG" altLang="ar-EG" sz="2000" b="1" dirty="0">
                <a:solidFill>
                  <a:srgbClr val="282F39"/>
                </a:solidFill>
                <a:latin typeface="Open Sans" panose="020B0606030504020204" pitchFamily="34" charset="0"/>
                <a:cs typeface="PT Bold Heading" panose="02010400000000000000"/>
              </a:rPr>
              <a:t>تكامل قواعد البيانات </a:t>
            </a:r>
          </a:p>
          <a:p>
            <a:pPr algn="ctr" rtl="1" eaLnBrk="1" hangingPunct="1">
              <a:lnSpc>
                <a:spcPct val="100000"/>
              </a:lnSpc>
              <a:spcBef>
                <a:spcPct val="0"/>
              </a:spcBef>
              <a:buFontTx/>
              <a:buNone/>
            </a:pPr>
            <a:r>
              <a:rPr lang="ar-EG" altLang="ar-EG" sz="2000" b="1" dirty="0">
                <a:solidFill>
                  <a:srgbClr val="282F39"/>
                </a:solidFill>
                <a:latin typeface="Open Sans" panose="020B0606030504020204" pitchFamily="34" charset="0"/>
                <a:cs typeface="PT Bold Heading" panose="02010400000000000000"/>
              </a:rPr>
              <a:t>والربط مع جميع الجهات المعنية للاستفادة من قاعدة البيانات المميكنة</a:t>
            </a:r>
          </a:p>
        </p:txBody>
      </p:sp>
      <p:sp>
        <p:nvSpPr>
          <p:cNvPr id="13323" name="TextBox 21">
            <a:extLst>
              <a:ext uri="{FF2B5EF4-FFF2-40B4-BE49-F238E27FC236}">
                <a16:creationId xmlns:a16="http://schemas.microsoft.com/office/drawing/2014/main" id="{A5377E06-1EE8-4ABA-6001-8C0672D9CF28}"/>
              </a:ext>
            </a:extLst>
          </p:cNvPr>
          <p:cNvSpPr txBox="1">
            <a:spLocks noChangeArrowheads="1"/>
          </p:cNvSpPr>
          <p:nvPr/>
        </p:nvSpPr>
        <p:spPr bwMode="auto">
          <a:xfrm>
            <a:off x="5392738" y="3608388"/>
            <a:ext cx="20256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00000"/>
              </a:lnSpc>
              <a:spcBef>
                <a:spcPct val="0"/>
              </a:spcBef>
              <a:buFontTx/>
              <a:buNone/>
            </a:pPr>
            <a:r>
              <a:rPr lang="ar-EG" altLang="ar-EG" sz="2000" b="1" dirty="0">
                <a:solidFill>
                  <a:srgbClr val="282F39"/>
                </a:solidFill>
                <a:latin typeface="Open Sans" panose="020B0606030504020204" pitchFamily="34" charset="0"/>
                <a:cs typeface="PT Bold Heading" panose="02010400000000000000"/>
              </a:rPr>
              <a:t>بناء نظام  إنذار مبكر </a:t>
            </a:r>
          </a:p>
          <a:p>
            <a:pPr algn="ctr" rtl="1" eaLnBrk="1" hangingPunct="1">
              <a:lnSpc>
                <a:spcPct val="100000"/>
              </a:lnSpc>
              <a:spcBef>
                <a:spcPct val="0"/>
              </a:spcBef>
              <a:buFontTx/>
              <a:buNone/>
            </a:pPr>
            <a:r>
              <a:rPr lang="ar-EG" altLang="ar-EG" sz="2000" b="1" dirty="0">
                <a:solidFill>
                  <a:srgbClr val="282F39"/>
                </a:solidFill>
                <a:latin typeface="Open Sans" panose="020B0606030504020204" pitchFamily="34" charset="0"/>
                <a:cs typeface="PT Bold Heading" panose="02010400000000000000"/>
              </a:rPr>
              <a:t>للوفيات من الأمراض </a:t>
            </a:r>
            <a:r>
              <a:rPr lang="ar-EG" altLang="ar-EG" sz="2000" b="1" dirty="0" smtClean="0">
                <a:solidFill>
                  <a:srgbClr val="282F39"/>
                </a:solidFill>
                <a:latin typeface="Open Sans" panose="020B0606030504020204" pitchFamily="34" charset="0"/>
                <a:cs typeface="PT Bold Heading" panose="02010400000000000000"/>
              </a:rPr>
              <a:t>المعدية والوبائية</a:t>
            </a:r>
            <a:endParaRPr lang="en-GB" altLang="ar-EG" sz="2000" b="1" dirty="0">
              <a:solidFill>
                <a:srgbClr val="282F39"/>
              </a:solidFill>
              <a:latin typeface="Noto Sans" panose="020B0502040504020204" pitchFamily="34" charset="0"/>
              <a:cs typeface="PT Bold Heading" panose="02010400000000000000"/>
            </a:endParaRPr>
          </a:p>
        </p:txBody>
      </p:sp>
      <p:sp>
        <p:nvSpPr>
          <p:cNvPr id="13324" name="TextBox 22">
            <a:extLst>
              <a:ext uri="{FF2B5EF4-FFF2-40B4-BE49-F238E27FC236}">
                <a16:creationId xmlns:a16="http://schemas.microsoft.com/office/drawing/2014/main" id="{4769ABE8-FF61-C9DD-982B-01A79E5DEFF9}"/>
              </a:ext>
            </a:extLst>
          </p:cNvPr>
          <p:cNvSpPr txBox="1">
            <a:spLocks noChangeArrowheads="1"/>
          </p:cNvSpPr>
          <p:nvPr/>
        </p:nvSpPr>
        <p:spPr bwMode="auto">
          <a:xfrm>
            <a:off x="10663238" y="1749425"/>
            <a:ext cx="14144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6500" b="1">
                <a:solidFill>
                  <a:srgbClr val="074D67"/>
                </a:solidFill>
                <a:latin typeface="Open Sans" panose="020B0606030504020204" pitchFamily="34" charset="0"/>
              </a:rPr>
              <a:t>1</a:t>
            </a:r>
            <a:endParaRPr lang="en-GB" altLang="ar-EG" sz="6500" b="1">
              <a:solidFill>
                <a:srgbClr val="074D67"/>
              </a:solidFill>
              <a:latin typeface="Noto Sans" panose="020B0502040504020204" pitchFamily="34" charset="0"/>
              <a:cs typeface="Noto Sans" panose="020B0502040504020204" pitchFamily="34" charset="0"/>
            </a:endParaRPr>
          </a:p>
        </p:txBody>
      </p:sp>
      <p:sp>
        <p:nvSpPr>
          <p:cNvPr id="13325" name="TextBox 23">
            <a:extLst>
              <a:ext uri="{FF2B5EF4-FFF2-40B4-BE49-F238E27FC236}">
                <a16:creationId xmlns:a16="http://schemas.microsoft.com/office/drawing/2014/main" id="{588C5CBD-76BE-FC69-E05A-8214603FE14B}"/>
              </a:ext>
            </a:extLst>
          </p:cNvPr>
          <p:cNvSpPr txBox="1">
            <a:spLocks noChangeArrowheads="1"/>
          </p:cNvSpPr>
          <p:nvPr/>
        </p:nvSpPr>
        <p:spPr bwMode="auto">
          <a:xfrm>
            <a:off x="8510481" y="1943269"/>
            <a:ext cx="2727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00000"/>
              </a:lnSpc>
              <a:spcBef>
                <a:spcPct val="0"/>
              </a:spcBef>
              <a:buFontTx/>
              <a:buNone/>
            </a:pPr>
            <a:r>
              <a:rPr lang="ar-EG" altLang="ar-EG" sz="2000" b="1" dirty="0">
                <a:solidFill>
                  <a:srgbClr val="002060"/>
                </a:solidFill>
                <a:latin typeface="Century Gothic" panose="020B0502020202020204" pitchFamily="34" charset="0"/>
                <a:cs typeface="PT Bold Heading" panose="02010400000000000000" pitchFamily="2" charset="-78"/>
              </a:rPr>
              <a:t>انشاء </a:t>
            </a:r>
          </a:p>
          <a:p>
            <a:pPr algn="ctr" rtl="1" eaLnBrk="1" hangingPunct="1">
              <a:lnSpc>
                <a:spcPct val="100000"/>
              </a:lnSpc>
              <a:spcBef>
                <a:spcPct val="0"/>
              </a:spcBef>
              <a:buFontTx/>
              <a:buNone/>
            </a:pPr>
            <a:r>
              <a:rPr lang="ar-EG" altLang="ar-EG" sz="2000" b="1" dirty="0">
                <a:solidFill>
                  <a:srgbClr val="002060"/>
                </a:solidFill>
                <a:latin typeface="Century Gothic" panose="020B0502020202020204" pitchFamily="34" charset="0"/>
                <a:cs typeface="PT Bold Heading" panose="02010400000000000000" pitchFamily="2" charset="-78"/>
              </a:rPr>
              <a:t>قاعدة بيانات موحدة للمواليد والوفيات</a:t>
            </a:r>
          </a:p>
        </p:txBody>
      </p:sp>
      <p:sp>
        <p:nvSpPr>
          <p:cNvPr id="13326" name="TextBox 24">
            <a:extLst>
              <a:ext uri="{FF2B5EF4-FFF2-40B4-BE49-F238E27FC236}">
                <a16:creationId xmlns:a16="http://schemas.microsoft.com/office/drawing/2014/main" id="{C6E5E611-78F6-935A-829E-73F355B62359}"/>
              </a:ext>
            </a:extLst>
          </p:cNvPr>
          <p:cNvSpPr txBox="1">
            <a:spLocks noChangeArrowheads="1"/>
          </p:cNvSpPr>
          <p:nvPr/>
        </p:nvSpPr>
        <p:spPr bwMode="auto">
          <a:xfrm>
            <a:off x="10782300" y="3560763"/>
            <a:ext cx="11763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6500" b="1">
                <a:solidFill>
                  <a:srgbClr val="CB1B4A"/>
                </a:solidFill>
                <a:latin typeface="Open Sans" panose="020B0606030504020204" pitchFamily="34" charset="0"/>
                <a:cs typeface="Noto Sans" panose="020B0502040504020204" pitchFamily="34" charset="0"/>
              </a:rPr>
              <a:t>2</a:t>
            </a:r>
            <a:endParaRPr lang="en-GB" altLang="ar-EG" sz="6500" b="1">
              <a:solidFill>
                <a:srgbClr val="CB1B4A"/>
              </a:solidFill>
              <a:latin typeface="Noto Sans" panose="020B0502040504020204" pitchFamily="34" charset="0"/>
              <a:cs typeface="Noto Sans" panose="020B0502040504020204" pitchFamily="34" charset="0"/>
            </a:endParaRPr>
          </a:p>
        </p:txBody>
      </p:sp>
      <p:sp>
        <p:nvSpPr>
          <p:cNvPr id="13327" name="TextBox 25">
            <a:extLst>
              <a:ext uri="{FF2B5EF4-FFF2-40B4-BE49-F238E27FC236}">
                <a16:creationId xmlns:a16="http://schemas.microsoft.com/office/drawing/2014/main" id="{0BBC551F-1987-1FCB-613C-B55BABA9AB4F}"/>
              </a:ext>
            </a:extLst>
          </p:cNvPr>
          <p:cNvSpPr txBox="1">
            <a:spLocks noChangeArrowheads="1"/>
          </p:cNvSpPr>
          <p:nvPr/>
        </p:nvSpPr>
        <p:spPr bwMode="auto">
          <a:xfrm>
            <a:off x="8432800" y="3589338"/>
            <a:ext cx="2524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00000"/>
              </a:lnSpc>
              <a:spcBef>
                <a:spcPct val="0"/>
              </a:spcBef>
              <a:buFontTx/>
              <a:buNone/>
            </a:pPr>
            <a:r>
              <a:rPr lang="ar-EG" altLang="ar-EG" sz="2000" b="1" dirty="0">
                <a:solidFill>
                  <a:srgbClr val="282F39"/>
                </a:solidFill>
                <a:latin typeface="Open Sans" panose="020B0606030504020204" pitchFamily="34" charset="0"/>
                <a:cs typeface="PT Bold Heading" panose="02010400000000000000"/>
              </a:rPr>
              <a:t>توفير الوقت و الجهد و المال </a:t>
            </a:r>
          </a:p>
          <a:p>
            <a:pPr algn="ctr" rtl="1" eaLnBrk="1" hangingPunct="1">
              <a:lnSpc>
                <a:spcPct val="100000"/>
              </a:lnSpc>
              <a:spcBef>
                <a:spcPct val="0"/>
              </a:spcBef>
              <a:buFontTx/>
              <a:buNone/>
            </a:pPr>
            <a:r>
              <a:rPr lang="ar-EG" altLang="ar-EG" sz="2000" b="1" dirty="0">
                <a:solidFill>
                  <a:srgbClr val="282F39"/>
                </a:solidFill>
                <a:latin typeface="Open Sans" panose="020B0606030504020204" pitchFamily="34" charset="0"/>
                <a:cs typeface="PT Bold Heading" panose="02010400000000000000"/>
              </a:rPr>
              <a:t> اختصار زمن التسجيل</a:t>
            </a:r>
          </a:p>
          <a:p>
            <a:pPr algn="ctr" rtl="1" eaLnBrk="1" hangingPunct="1">
              <a:lnSpc>
                <a:spcPct val="100000"/>
              </a:lnSpc>
              <a:spcBef>
                <a:spcPct val="0"/>
              </a:spcBef>
              <a:buFontTx/>
              <a:buNone/>
            </a:pPr>
            <a:r>
              <a:rPr lang="ar-EG" altLang="ar-EG" sz="2000" b="1" dirty="0">
                <a:solidFill>
                  <a:srgbClr val="282F39"/>
                </a:solidFill>
                <a:latin typeface="Open Sans" panose="020B0606030504020204" pitchFamily="34" charset="0"/>
                <a:cs typeface="PT Bold Heading" panose="02010400000000000000"/>
              </a:rPr>
              <a:t>تحقيق رضاء المواطن</a:t>
            </a:r>
          </a:p>
        </p:txBody>
      </p:sp>
      <p:sp>
        <p:nvSpPr>
          <p:cNvPr id="13328" name="TextBox 31">
            <a:extLst>
              <a:ext uri="{FF2B5EF4-FFF2-40B4-BE49-F238E27FC236}">
                <a16:creationId xmlns:a16="http://schemas.microsoft.com/office/drawing/2014/main" id="{AB4DFA28-1925-0291-B2DE-23CDE46D9962}"/>
              </a:ext>
            </a:extLst>
          </p:cNvPr>
          <p:cNvSpPr txBox="1">
            <a:spLocks noChangeArrowheads="1"/>
          </p:cNvSpPr>
          <p:nvPr/>
        </p:nvSpPr>
        <p:spPr bwMode="auto">
          <a:xfrm>
            <a:off x="5207000" y="5143500"/>
            <a:ext cx="21351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00000"/>
              </a:lnSpc>
              <a:spcBef>
                <a:spcPct val="0"/>
              </a:spcBef>
              <a:buFontTx/>
              <a:buNone/>
            </a:pPr>
            <a:r>
              <a:rPr lang="ar-EG" altLang="ar-EG" sz="2000" b="1" dirty="0">
                <a:solidFill>
                  <a:srgbClr val="282F39"/>
                </a:solidFill>
                <a:latin typeface="Open Sans" panose="020B0606030504020204" pitchFamily="34" charset="0"/>
                <a:cs typeface="PT Bold Heading" panose="02010400000000000000"/>
              </a:rPr>
              <a:t>تحسين جودة و دقة أسباب الوفاة مما يساهم في رسم السياسة الصحية</a:t>
            </a:r>
          </a:p>
        </p:txBody>
      </p:sp>
      <p:sp>
        <p:nvSpPr>
          <p:cNvPr id="13329" name="TextBox 32">
            <a:extLst>
              <a:ext uri="{FF2B5EF4-FFF2-40B4-BE49-F238E27FC236}">
                <a16:creationId xmlns:a16="http://schemas.microsoft.com/office/drawing/2014/main" id="{CBFEF567-9F6A-755E-46DD-9A827CF92868}"/>
              </a:ext>
            </a:extLst>
          </p:cNvPr>
          <p:cNvSpPr txBox="1">
            <a:spLocks noChangeArrowheads="1"/>
          </p:cNvSpPr>
          <p:nvPr/>
        </p:nvSpPr>
        <p:spPr bwMode="auto">
          <a:xfrm>
            <a:off x="7097713" y="1744663"/>
            <a:ext cx="137477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6500" b="1">
                <a:solidFill>
                  <a:srgbClr val="42AFB6"/>
                </a:solidFill>
                <a:latin typeface="Open Sans" panose="020B0606030504020204" pitchFamily="34" charset="0"/>
              </a:rPr>
              <a:t>4</a:t>
            </a:r>
            <a:endParaRPr lang="en-GB" altLang="ar-EG" sz="6500" b="1">
              <a:solidFill>
                <a:srgbClr val="42AFB6"/>
              </a:solidFill>
              <a:latin typeface="Noto Sans" panose="020B0502040504020204" pitchFamily="34" charset="0"/>
              <a:cs typeface="Noto Sans" panose="020B0502040504020204" pitchFamily="34" charset="0"/>
            </a:endParaRPr>
          </a:p>
        </p:txBody>
      </p:sp>
      <p:grpSp>
        <p:nvGrpSpPr>
          <p:cNvPr id="77" name="Group 76">
            <a:extLst>
              <a:ext uri="{FF2B5EF4-FFF2-40B4-BE49-F238E27FC236}">
                <a16:creationId xmlns:a16="http://schemas.microsoft.com/office/drawing/2014/main" id="{909D481E-3D0F-2F80-DF1C-2BE0B3223E43}"/>
              </a:ext>
            </a:extLst>
          </p:cNvPr>
          <p:cNvGrpSpPr/>
          <p:nvPr/>
        </p:nvGrpSpPr>
        <p:grpSpPr>
          <a:xfrm>
            <a:off x="3241031" y="2052742"/>
            <a:ext cx="732243" cy="732064"/>
            <a:chOff x="2700338" y="8651875"/>
            <a:chExt cx="6545262" cy="6543675"/>
          </a:xfrm>
          <a:solidFill>
            <a:schemeClr val="bg1"/>
          </a:solidFill>
        </p:grpSpPr>
        <p:sp>
          <p:nvSpPr>
            <p:cNvPr id="78" name="Freeform 18">
              <a:extLst>
                <a:ext uri="{FF2B5EF4-FFF2-40B4-BE49-F238E27FC236}">
                  <a16:creationId xmlns:a16="http://schemas.microsoft.com/office/drawing/2014/main" id="{EC745889-F4ED-F37D-24C7-D960F8C0106E}"/>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79" name="Freeform 19">
              <a:extLst>
                <a:ext uri="{FF2B5EF4-FFF2-40B4-BE49-F238E27FC236}">
                  <a16:creationId xmlns:a16="http://schemas.microsoft.com/office/drawing/2014/main" id="{19E358DB-A927-AE2C-AB9C-FB131EB93C91}"/>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80" name="Freeform 20">
              <a:extLst>
                <a:ext uri="{FF2B5EF4-FFF2-40B4-BE49-F238E27FC236}">
                  <a16:creationId xmlns:a16="http://schemas.microsoft.com/office/drawing/2014/main" id="{C5381503-DBE0-3F40-A833-68FF7C8CB34D}"/>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sp>
          <p:nvSpPr>
            <p:cNvPr id="81" name="Freeform 21">
              <a:extLst>
                <a:ext uri="{FF2B5EF4-FFF2-40B4-BE49-F238E27FC236}">
                  <a16:creationId xmlns:a16="http://schemas.microsoft.com/office/drawing/2014/main" id="{C734C84F-0638-4455-D74F-6BFB58891E89}"/>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grpSp>
      <p:grpSp>
        <p:nvGrpSpPr>
          <p:cNvPr id="13331" name="Group 81">
            <a:extLst>
              <a:ext uri="{FF2B5EF4-FFF2-40B4-BE49-F238E27FC236}">
                <a16:creationId xmlns:a16="http://schemas.microsoft.com/office/drawing/2014/main" id="{C21C478C-E1D2-FBAC-8B4E-5EC5A9C8B1E3}"/>
              </a:ext>
            </a:extLst>
          </p:cNvPr>
          <p:cNvGrpSpPr>
            <a:grpSpLocks/>
          </p:cNvGrpSpPr>
          <p:nvPr/>
        </p:nvGrpSpPr>
        <p:grpSpPr bwMode="auto">
          <a:xfrm>
            <a:off x="1743075" y="2014538"/>
            <a:ext cx="587375" cy="715962"/>
            <a:chOff x="7931851" y="2464731"/>
            <a:chExt cx="1002842" cy="1223210"/>
          </a:xfrm>
        </p:grpSpPr>
        <p:sp>
          <p:nvSpPr>
            <p:cNvPr id="13349" name="Freeform 5">
              <a:extLst>
                <a:ext uri="{FF2B5EF4-FFF2-40B4-BE49-F238E27FC236}">
                  <a16:creationId xmlns:a16="http://schemas.microsoft.com/office/drawing/2014/main" id="{67A8F4AF-7C39-23F2-13D8-D38708F2D5A8}"/>
                </a:ext>
              </a:extLst>
            </p:cNvPr>
            <p:cNvSpPr>
              <a:spLocks noEditPoints="1"/>
            </p:cNvSpPr>
            <p:nvPr/>
          </p:nvSpPr>
          <p:spPr bwMode="auto">
            <a:xfrm>
              <a:off x="8120806" y="2650831"/>
              <a:ext cx="623981" cy="1037110"/>
            </a:xfrm>
            <a:custGeom>
              <a:avLst/>
              <a:gdLst>
                <a:gd name="T0" fmla="*/ 2147483646 w 750"/>
                <a:gd name="T1" fmla="*/ 2147483646 h 1237"/>
                <a:gd name="T2" fmla="*/ 2147483646 w 750"/>
                <a:gd name="T3" fmla="*/ 2147483646 h 1237"/>
                <a:gd name="T4" fmla="*/ 2147483646 w 750"/>
                <a:gd name="T5" fmla="*/ 2147483646 h 1237"/>
                <a:gd name="T6" fmla="*/ 2147483646 w 750"/>
                <a:gd name="T7" fmla="*/ 2147483646 h 1237"/>
                <a:gd name="T8" fmla="*/ 2147483646 w 750"/>
                <a:gd name="T9" fmla="*/ 2147483646 h 1237"/>
                <a:gd name="T10" fmla="*/ 2147483646 w 750"/>
                <a:gd name="T11" fmla="*/ 2147483646 h 1237"/>
                <a:gd name="T12" fmla="*/ 2147483646 w 750"/>
                <a:gd name="T13" fmla="*/ 2147483646 h 1237"/>
                <a:gd name="T14" fmla="*/ 2147483646 w 750"/>
                <a:gd name="T15" fmla="*/ 2147483646 h 1237"/>
                <a:gd name="T16" fmla="*/ 2147483646 w 750"/>
                <a:gd name="T17" fmla="*/ 2147483646 h 1237"/>
                <a:gd name="T18" fmla="*/ 2147483646 w 750"/>
                <a:gd name="T19" fmla="*/ 2147483646 h 1237"/>
                <a:gd name="T20" fmla="*/ 2147483646 w 750"/>
                <a:gd name="T21" fmla="*/ 2147483646 h 1237"/>
                <a:gd name="T22" fmla="*/ 2147483646 w 750"/>
                <a:gd name="T23" fmla="*/ 2147483646 h 1237"/>
                <a:gd name="T24" fmla="*/ 2147483646 w 750"/>
                <a:gd name="T25" fmla="*/ 2147483646 h 1237"/>
                <a:gd name="T26" fmla="*/ 2147483646 w 750"/>
                <a:gd name="T27" fmla="*/ 2147483646 h 1237"/>
                <a:gd name="T28" fmla="*/ 2147483646 w 750"/>
                <a:gd name="T29" fmla="*/ 2147483646 h 1237"/>
                <a:gd name="T30" fmla="*/ 2147483646 w 750"/>
                <a:gd name="T31" fmla="*/ 2147483646 h 1237"/>
                <a:gd name="T32" fmla="*/ 2147483646 w 750"/>
                <a:gd name="T33" fmla="*/ 2147483646 h 1237"/>
                <a:gd name="T34" fmla="*/ 2147483646 w 750"/>
                <a:gd name="T35" fmla="*/ 2147483646 h 1237"/>
                <a:gd name="T36" fmla="*/ 2147483646 w 750"/>
                <a:gd name="T37" fmla="*/ 2147483646 h 1237"/>
                <a:gd name="T38" fmla="*/ 2147483646 w 750"/>
                <a:gd name="T39" fmla="*/ 2147483646 h 1237"/>
                <a:gd name="T40" fmla="*/ 2147483646 w 750"/>
                <a:gd name="T41" fmla="*/ 2147483646 h 1237"/>
                <a:gd name="T42" fmla="*/ 2147483646 w 750"/>
                <a:gd name="T43" fmla="*/ 2147483646 h 1237"/>
                <a:gd name="T44" fmla="*/ 2147483646 w 750"/>
                <a:gd name="T45" fmla="*/ 2147483646 h 1237"/>
                <a:gd name="T46" fmla="*/ 2147483646 w 750"/>
                <a:gd name="T47" fmla="*/ 2147483646 h 1237"/>
                <a:gd name="T48" fmla="*/ 2147483646 w 750"/>
                <a:gd name="T49" fmla="*/ 2147483646 h 1237"/>
                <a:gd name="T50" fmla="*/ 2147483646 w 750"/>
                <a:gd name="T51" fmla="*/ 2147483646 h 1237"/>
                <a:gd name="T52" fmla="*/ 2147483646 w 750"/>
                <a:gd name="T53" fmla="*/ 2147483646 h 1237"/>
                <a:gd name="T54" fmla="*/ 2147483646 w 750"/>
                <a:gd name="T55" fmla="*/ 2147483646 h 1237"/>
                <a:gd name="T56" fmla="*/ 2147483646 w 750"/>
                <a:gd name="T57" fmla="*/ 2147483646 h 1237"/>
                <a:gd name="T58" fmla="*/ 2147483646 w 750"/>
                <a:gd name="T59" fmla="*/ 2147483646 h 1237"/>
                <a:gd name="T60" fmla="*/ 2147483646 w 750"/>
                <a:gd name="T61" fmla="*/ 2147483646 h 1237"/>
                <a:gd name="T62" fmla="*/ 2147483646 w 750"/>
                <a:gd name="T63" fmla="*/ 2147483646 h 1237"/>
                <a:gd name="T64" fmla="*/ 2147483646 w 750"/>
                <a:gd name="T65" fmla="*/ 2147483646 h 1237"/>
                <a:gd name="T66" fmla="*/ 2147483646 w 750"/>
                <a:gd name="T67" fmla="*/ 2147483646 h 1237"/>
                <a:gd name="T68" fmla="*/ 2147483646 w 750"/>
                <a:gd name="T69" fmla="*/ 2147483646 h 1237"/>
                <a:gd name="T70" fmla="*/ 2147483646 w 750"/>
                <a:gd name="T71" fmla="*/ 2147483646 h 1237"/>
                <a:gd name="T72" fmla="*/ 2147483646 w 750"/>
                <a:gd name="T73" fmla="*/ 2147483646 h 1237"/>
                <a:gd name="T74" fmla="*/ 2147483646 w 750"/>
                <a:gd name="T75" fmla="*/ 2147483646 h 1237"/>
                <a:gd name="T76" fmla="*/ 2147483646 w 750"/>
                <a:gd name="T77" fmla="*/ 2147483646 h 1237"/>
                <a:gd name="T78" fmla="*/ 2147483646 w 750"/>
                <a:gd name="T79" fmla="*/ 2147483646 h 1237"/>
                <a:gd name="T80" fmla="*/ 2147483646 w 750"/>
                <a:gd name="T81" fmla="*/ 2147483646 h 12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0" name="Freeform 6">
              <a:extLst>
                <a:ext uri="{FF2B5EF4-FFF2-40B4-BE49-F238E27FC236}">
                  <a16:creationId xmlns:a16="http://schemas.microsoft.com/office/drawing/2014/main" id="{D6AE9952-443B-269B-7260-8985BE719920}"/>
                </a:ext>
              </a:extLst>
            </p:cNvPr>
            <p:cNvSpPr>
              <a:spLocks noEditPoints="1"/>
            </p:cNvSpPr>
            <p:nvPr/>
          </p:nvSpPr>
          <p:spPr bwMode="auto">
            <a:xfrm>
              <a:off x="8193151" y="2944496"/>
              <a:ext cx="44264" cy="75201"/>
            </a:xfrm>
            <a:custGeom>
              <a:avLst/>
              <a:gdLst>
                <a:gd name="T0" fmla="*/ 2147483646 w 53"/>
                <a:gd name="T1" fmla="*/ 2147483646 h 90"/>
                <a:gd name="T2" fmla="*/ 2147483646 w 53"/>
                <a:gd name="T3" fmla="*/ 2147483646 h 90"/>
                <a:gd name="T4" fmla="*/ 2147483646 w 53"/>
                <a:gd name="T5" fmla="*/ 0 h 90"/>
                <a:gd name="T6" fmla="*/ 0 w 53"/>
                <a:gd name="T7" fmla="*/ 2147483646 h 90"/>
                <a:gd name="T8" fmla="*/ 2147483646 w 53"/>
                <a:gd name="T9" fmla="*/ 2147483646 h 90"/>
                <a:gd name="T10" fmla="*/ 2147483646 w 53"/>
                <a:gd name="T11" fmla="*/ 2147483646 h 90"/>
                <a:gd name="T12" fmla="*/ 2147483646 w 53"/>
                <a:gd name="T13" fmla="*/ 2147483646 h 90"/>
                <a:gd name="T14" fmla="*/ 2147483646 w 53"/>
                <a:gd name="T15" fmla="*/ 2147483646 h 90"/>
                <a:gd name="T16" fmla="*/ 2147483646 w 53"/>
                <a:gd name="T17" fmla="*/ 2147483646 h 90"/>
                <a:gd name="T18" fmla="*/ 2147483646 w 53"/>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1" name="Freeform 7">
              <a:extLst>
                <a:ext uri="{FF2B5EF4-FFF2-40B4-BE49-F238E27FC236}">
                  <a16:creationId xmlns:a16="http://schemas.microsoft.com/office/drawing/2014/main" id="{67A25C60-3C0F-AA32-456D-92FFD12CCF26}"/>
                </a:ext>
              </a:extLst>
            </p:cNvPr>
            <p:cNvSpPr>
              <a:spLocks noEditPoints="1"/>
            </p:cNvSpPr>
            <p:nvPr/>
          </p:nvSpPr>
          <p:spPr bwMode="auto">
            <a:xfrm>
              <a:off x="8215045" y="3044923"/>
              <a:ext cx="160397" cy="257493"/>
            </a:xfrm>
            <a:custGeom>
              <a:avLst/>
              <a:gdLst>
                <a:gd name="T0" fmla="*/ 2147483646 w 193"/>
                <a:gd name="T1" fmla="*/ 2147483646 h 307"/>
                <a:gd name="T2" fmla="*/ 2147483646 w 193"/>
                <a:gd name="T3" fmla="*/ 2147483646 h 307"/>
                <a:gd name="T4" fmla="*/ 2147483646 w 193"/>
                <a:gd name="T5" fmla="*/ 2147483646 h 307"/>
                <a:gd name="T6" fmla="*/ 2147483646 w 193"/>
                <a:gd name="T7" fmla="*/ 2147483646 h 307"/>
                <a:gd name="T8" fmla="*/ 2147483646 w 193"/>
                <a:gd name="T9" fmla="*/ 2147483646 h 307"/>
                <a:gd name="T10" fmla="*/ 2147483646 w 193"/>
                <a:gd name="T11" fmla="*/ 2147483646 h 307"/>
                <a:gd name="T12" fmla="*/ 2147483646 w 193"/>
                <a:gd name="T13" fmla="*/ 2147483646 h 307"/>
                <a:gd name="T14" fmla="*/ 2147483646 w 193"/>
                <a:gd name="T15" fmla="*/ 2147483646 h 307"/>
                <a:gd name="T16" fmla="*/ 2147483646 w 193"/>
                <a:gd name="T17" fmla="*/ 2147483646 h 307"/>
                <a:gd name="T18" fmla="*/ 2147483646 w 193"/>
                <a:gd name="T19" fmla="*/ 2147483646 h 307"/>
                <a:gd name="T20" fmla="*/ 2147483646 w 193"/>
                <a:gd name="T21" fmla="*/ 2147483646 h 307"/>
                <a:gd name="T22" fmla="*/ 2147483646 w 193"/>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2" name="Freeform 8">
              <a:extLst>
                <a:ext uri="{FF2B5EF4-FFF2-40B4-BE49-F238E27FC236}">
                  <a16:creationId xmlns:a16="http://schemas.microsoft.com/office/drawing/2014/main" id="{3FEB988D-C5F0-7098-FB3F-C8646CC7A0F8}"/>
                </a:ext>
              </a:extLst>
            </p:cNvPr>
            <p:cNvSpPr>
              <a:spLocks noEditPoints="1"/>
            </p:cNvSpPr>
            <p:nvPr/>
          </p:nvSpPr>
          <p:spPr bwMode="auto">
            <a:xfrm>
              <a:off x="8585816" y="3030644"/>
              <a:ext cx="71870" cy="89004"/>
            </a:xfrm>
            <a:custGeom>
              <a:avLst/>
              <a:gdLst>
                <a:gd name="T0" fmla="*/ 2147483646 w 86"/>
                <a:gd name="T1" fmla="*/ 2147483646 h 106"/>
                <a:gd name="T2" fmla="*/ 2147483646 w 86"/>
                <a:gd name="T3" fmla="*/ 2147483646 h 106"/>
                <a:gd name="T4" fmla="*/ 2147483646 w 86"/>
                <a:gd name="T5" fmla="*/ 2147483646 h 106"/>
                <a:gd name="T6" fmla="*/ 2147483646 w 86"/>
                <a:gd name="T7" fmla="*/ 2147483646 h 106"/>
                <a:gd name="T8" fmla="*/ 2147483646 w 86"/>
                <a:gd name="T9" fmla="*/ 2147483646 h 106"/>
                <a:gd name="T10" fmla="*/ 2147483646 w 86"/>
                <a:gd name="T11" fmla="*/ 2147483646 h 106"/>
                <a:gd name="T12" fmla="*/ 2147483646 w 86"/>
                <a:gd name="T13" fmla="*/ 2147483646 h 106"/>
                <a:gd name="T14" fmla="*/ 2147483646 w 86"/>
                <a:gd name="T15" fmla="*/ 2147483646 h 106"/>
                <a:gd name="T16" fmla="*/ 2147483646 w 86"/>
                <a:gd name="T17" fmla="*/ 2147483646 h 106"/>
                <a:gd name="T18" fmla="*/ 2147483646 w 86"/>
                <a:gd name="T19" fmla="*/ 2147483646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3" name="Freeform 9">
              <a:extLst>
                <a:ext uri="{FF2B5EF4-FFF2-40B4-BE49-F238E27FC236}">
                  <a16:creationId xmlns:a16="http://schemas.microsoft.com/office/drawing/2014/main" id="{A42CA4E6-BCA2-A431-2947-3C2618513FC7}"/>
                </a:ext>
              </a:extLst>
            </p:cNvPr>
            <p:cNvSpPr>
              <a:spLocks noEditPoints="1"/>
            </p:cNvSpPr>
            <p:nvPr/>
          </p:nvSpPr>
          <p:spPr bwMode="auto">
            <a:xfrm>
              <a:off x="8413044" y="2724603"/>
              <a:ext cx="259397" cy="282719"/>
            </a:xfrm>
            <a:custGeom>
              <a:avLst/>
              <a:gdLst>
                <a:gd name="T0" fmla="*/ 2147483646 w 312"/>
                <a:gd name="T1" fmla="*/ 2147483646 h 337"/>
                <a:gd name="T2" fmla="*/ 2147483646 w 312"/>
                <a:gd name="T3" fmla="*/ 2147483646 h 337"/>
                <a:gd name="T4" fmla="*/ 2147483646 w 312"/>
                <a:gd name="T5" fmla="*/ 2147483646 h 337"/>
                <a:gd name="T6" fmla="*/ 2147483646 w 312"/>
                <a:gd name="T7" fmla="*/ 2147483646 h 337"/>
                <a:gd name="T8" fmla="*/ 2147483646 w 312"/>
                <a:gd name="T9" fmla="*/ 2147483646 h 337"/>
                <a:gd name="T10" fmla="*/ 2147483646 w 312"/>
                <a:gd name="T11" fmla="*/ 2147483646 h 337"/>
                <a:gd name="T12" fmla="*/ 2147483646 w 312"/>
                <a:gd name="T13" fmla="*/ 2147483646 h 337"/>
                <a:gd name="T14" fmla="*/ 2147483646 w 312"/>
                <a:gd name="T15" fmla="*/ 0 h 337"/>
                <a:gd name="T16" fmla="*/ 0 w 312"/>
                <a:gd name="T17" fmla="*/ 2147483646 h 337"/>
                <a:gd name="T18" fmla="*/ 2147483646 w 312"/>
                <a:gd name="T19" fmla="*/ 2147483646 h 337"/>
                <a:gd name="T20" fmla="*/ 2147483646 w 312"/>
                <a:gd name="T21" fmla="*/ 2147483646 h 337"/>
                <a:gd name="T22" fmla="*/ 2147483646 w 312"/>
                <a:gd name="T23" fmla="*/ 2147483646 h 3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4" name="Freeform 10">
              <a:extLst>
                <a:ext uri="{FF2B5EF4-FFF2-40B4-BE49-F238E27FC236}">
                  <a16:creationId xmlns:a16="http://schemas.microsoft.com/office/drawing/2014/main" id="{E68E1653-A2A2-9EB5-FD10-E1338DAC343D}"/>
                </a:ext>
              </a:extLst>
            </p:cNvPr>
            <p:cNvSpPr>
              <a:spLocks noEditPoints="1"/>
            </p:cNvSpPr>
            <p:nvPr/>
          </p:nvSpPr>
          <p:spPr bwMode="auto">
            <a:xfrm>
              <a:off x="8413044" y="2464731"/>
              <a:ext cx="39980" cy="152306"/>
            </a:xfrm>
            <a:custGeom>
              <a:avLst/>
              <a:gdLst>
                <a:gd name="T0" fmla="*/ 2147483646 w 48"/>
                <a:gd name="T1" fmla="*/ 2147483646 h 182"/>
                <a:gd name="T2" fmla="*/ 2147483646 w 48"/>
                <a:gd name="T3" fmla="*/ 2147483646 h 182"/>
                <a:gd name="T4" fmla="*/ 2147483646 w 48"/>
                <a:gd name="T5" fmla="*/ 2147483646 h 182"/>
                <a:gd name="T6" fmla="*/ 2147483646 w 48"/>
                <a:gd name="T7" fmla="*/ 0 h 182"/>
                <a:gd name="T8" fmla="*/ 0 w 48"/>
                <a:gd name="T9" fmla="*/ 2147483646 h 182"/>
                <a:gd name="T10" fmla="*/ 0 w 48"/>
                <a:gd name="T11" fmla="*/ 2147483646 h 182"/>
                <a:gd name="T12" fmla="*/ 2147483646 w 48"/>
                <a:gd name="T13" fmla="*/ 2147483646 h 182"/>
                <a:gd name="T14" fmla="*/ 2147483646 w 48"/>
                <a:gd name="T15" fmla="*/ 2147483646 h 182"/>
                <a:gd name="T16" fmla="*/ 2147483646 w 48"/>
                <a:gd name="T17" fmla="*/ 2147483646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5" name="Freeform 11">
              <a:extLst>
                <a:ext uri="{FF2B5EF4-FFF2-40B4-BE49-F238E27FC236}">
                  <a16:creationId xmlns:a16="http://schemas.microsoft.com/office/drawing/2014/main" id="{0CDBBDD6-42E1-F6B7-0556-5921012E5C72}"/>
                </a:ext>
              </a:extLst>
            </p:cNvPr>
            <p:cNvSpPr>
              <a:spLocks noEditPoints="1"/>
            </p:cNvSpPr>
            <p:nvPr/>
          </p:nvSpPr>
          <p:spPr bwMode="auto">
            <a:xfrm>
              <a:off x="8169830" y="2526606"/>
              <a:ext cx="101379" cy="140883"/>
            </a:xfrm>
            <a:custGeom>
              <a:avLst/>
              <a:gdLst>
                <a:gd name="T0" fmla="*/ 2147483646 w 122"/>
                <a:gd name="T1" fmla="*/ 2147483646 h 168"/>
                <a:gd name="T2" fmla="*/ 2147483646 w 122"/>
                <a:gd name="T3" fmla="*/ 2147483646 h 168"/>
                <a:gd name="T4" fmla="*/ 2147483646 w 122"/>
                <a:gd name="T5" fmla="*/ 2147483646 h 168"/>
                <a:gd name="T6" fmla="*/ 2147483646 w 122"/>
                <a:gd name="T7" fmla="*/ 2147483646 h 168"/>
                <a:gd name="T8" fmla="*/ 2147483646 w 122"/>
                <a:gd name="T9" fmla="*/ 2147483646 h 168"/>
                <a:gd name="T10" fmla="*/ 2147483646 w 122"/>
                <a:gd name="T11" fmla="*/ 2147483646 h 168"/>
                <a:gd name="T12" fmla="*/ 2147483646 w 122"/>
                <a:gd name="T13" fmla="*/ 2147483646 h 168"/>
                <a:gd name="T14" fmla="*/ 2147483646 w 122"/>
                <a:gd name="T15" fmla="*/ 2147483646 h 168"/>
                <a:gd name="T16" fmla="*/ 2147483646 w 122"/>
                <a:gd name="T17" fmla="*/ 2147483646 h 168"/>
                <a:gd name="T18" fmla="*/ 2147483646 w 122"/>
                <a:gd name="T19" fmla="*/ 214748364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6" name="Freeform 12">
              <a:extLst>
                <a:ext uri="{FF2B5EF4-FFF2-40B4-BE49-F238E27FC236}">
                  <a16:creationId xmlns:a16="http://schemas.microsoft.com/office/drawing/2014/main" id="{05B2734F-1B34-CBC2-22CD-0606440090A6}"/>
                </a:ext>
              </a:extLst>
            </p:cNvPr>
            <p:cNvSpPr>
              <a:spLocks noEditPoints="1"/>
            </p:cNvSpPr>
            <p:nvPr/>
          </p:nvSpPr>
          <p:spPr bwMode="auto">
            <a:xfrm>
              <a:off x="8730507" y="3132975"/>
              <a:ext cx="142311" cy="99951"/>
            </a:xfrm>
            <a:custGeom>
              <a:avLst/>
              <a:gdLst>
                <a:gd name="T0" fmla="*/ 2147483646 w 171"/>
                <a:gd name="T1" fmla="*/ 2147483646 h 119"/>
                <a:gd name="T2" fmla="*/ 2147483646 w 171"/>
                <a:gd name="T3" fmla="*/ 2147483646 h 119"/>
                <a:gd name="T4" fmla="*/ 2147483646 w 171"/>
                <a:gd name="T5" fmla="*/ 2147483646 h 119"/>
                <a:gd name="T6" fmla="*/ 2147483646 w 171"/>
                <a:gd name="T7" fmla="*/ 2147483646 h 119"/>
                <a:gd name="T8" fmla="*/ 2147483646 w 171"/>
                <a:gd name="T9" fmla="*/ 2147483646 h 119"/>
                <a:gd name="T10" fmla="*/ 2147483646 w 171"/>
                <a:gd name="T11" fmla="*/ 2147483646 h 119"/>
                <a:gd name="T12" fmla="*/ 2147483646 w 171"/>
                <a:gd name="T13" fmla="*/ 2147483646 h 119"/>
                <a:gd name="T14" fmla="*/ 2147483646 w 171"/>
                <a:gd name="T15" fmla="*/ 2147483646 h 119"/>
                <a:gd name="T16" fmla="*/ 2147483646 w 171"/>
                <a:gd name="T17" fmla="*/ 2147483646 h 119"/>
                <a:gd name="T18" fmla="*/ 2147483646 w 171"/>
                <a:gd name="T19" fmla="*/ 2147483646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7" name="Freeform 13">
              <a:extLst>
                <a:ext uri="{FF2B5EF4-FFF2-40B4-BE49-F238E27FC236}">
                  <a16:creationId xmlns:a16="http://schemas.microsoft.com/office/drawing/2014/main" id="{9D433B8E-57FB-2B97-6711-D87BA9D1A4E1}"/>
                </a:ext>
              </a:extLst>
            </p:cNvPr>
            <p:cNvSpPr>
              <a:spLocks noEditPoints="1"/>
            </p:cNvSpPr>
            <p:nvPr/>
          </p:nvSpPr>
          <p:spPr bwMode="auto">
            <a:xfrm>
              <a:off x="7993726" y="2704613"/>
              <a:ext cx="142311" cy="98999"/>
            </a:xfrm>
            <a:custGeom>
              <a:avLst/>
              <a:gdLst>
                <a:gd name="T0" fmla="*/ 2147483646 w 171"/>
                <a:gd name="T1" fmla="*/ 2147483646 h 118"/>
                <a:gd name="T2" fmla="*/ 2147483646 w 171"/>
                <a:gd name="T3" fmla="*/ 2147483646 h 118"/>
                <a:gd name="T4" fmla="*/ 2147483646 w 171"/>
                <a:gd name="T5" fmla="*/ 2147483646 h 118"/>
                <a:gd name="T6" fmla="*/ 2147483646 w 171"/>
                <a:gd name="T7" fmla="*/ 2147483646 h 118"/>
                <a:gd name="T8" fmla="*/ 2147483646 w 171"/>
                <a:gd name="T9" fmla="*/ 2147483646 h 118"/>
                <a:gd name="T10" fmla="*/ 2147483646 w 171"/>
                <a:gd name="T11" fmla="*/ 2147483646 h 118"/>
                <a:gd name="T12" fmla="*/ 2147483646 w 171"/>
                <a:gd name="T13" fmla="*/ 2147483646 h 118"/>
                <a:gd name="T14" fmla="*/ 2147483646 w 171"/>
                <a:gd name="T15" fmla="*/ 2147483646 h 118"/>
                <a:gd name="T16" fmla="*/ 2147483646 w 171"/>
                <a:gd name="T17" fmla="*/ 2147483646 h 118"/>
                <a:gd name="T18" fmla="*/ 2147483646 w 171"/>
                <a:gd name="T19" fmla="*/ 2147483646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8" name="Freeform 14">
              <a:extLst>
                <a:ext uri="{FF2B5EF4-FFF2-40B4-BE49-F238E27FC236}">
                  <a16:creationId xmlns:a16="http://schemas.microsoft.com/office/drawing/2014/main" id="{110E3C5A-A0BB-FFC8-B250-3863D67B5C6C}"/>
                </a:ext>
              </a:extLst>
            </p:cNvPr>
            <p:cNvSpPr>
              <a:spLocks noEditPoints="1"/>
            </p:cNvSpPr>
            <p:nvPr/>
          </p:nvSpPr>
          <p:spPr bwMode="auto">
            <a:xfrm>
              <a:off x="8782387" y="2949255"/>
              <a:ext cx="152306" cy="40457"/>
            </a:xfrm>
            <a:custGeom>
              <a:avLst/>
              <a:gdLst>
                <a:gd name="T0" fmla="*/ 2147483646 w 183"/>
                <a:gd name="T1" fmla="*/ 0 h 48"/>
                <a:gd name="T2" fmla="*/ 2147483646 w 183"/>
                <a:gd name="T3" fmla="*/ 0 h 48"/>
                <a:gd name="T4" fmla="*/ 0 w 183"/>
                <a:gd name="T5" fmla="*/ 2147483646 h 48"/>
                <a:gd name="T6" fmla="*/ 2147483646 w 183"/>
                <a:gd name="T7" fmla="*/ 2147483646 h 48"/>
                <a:gd name="T8" fmla="*/ 2147483646 w 183"/>
                <a:gd name="T9" fmla="*/ 2147483646 h 48"/>
                <a:gd name="T10" fmla="*/ 2147483646 w 183"/>
                <a:gd name="T11" fmla="*/ 2147483646 h 48"/>
                <a:gd name="T12" fmla="*/ 2147483646 w 183"/>
                <a:gd name="T13" fmla="*/ 0 h 48"/>
                <a:gd name="T14" fmla="*/ 2147483646 w 183"/>
                <a:gd name="T15" fmla="*/ 0 h 48"/>
                <a:gd name="T16" fmla="*/ 2147483646 w 183"/>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9" name="Freeform 15">
              <a:extLst>
                <a:ext uri="{FF2B5EF4-FFF2-40B4-BE49-F238E27FC236}">
                  <a16:creationId xmlns:a16="http://schemas.microsoft.com/office/drawing/2014/main" id="{8F6682A6-E082-4904-8750-1D29412CAC8F}"/>
                </a:ext>
              </a:extLst>
            </p:cNvPr>
            <p:cNvSpPr>
              <a:spLocks noEditPoints="1"/>
            </p:cNvSpPr>
            <p:nvPr/>
          </p:nvSpPr>
          <p:spPr bwMode="auto">
            <a:xfrm>
              <a:off x="7931851" y="2949255"/>
              <a:ext cx="151355" cy="40457"/>
            </a:xfrm>
            <a:custGeom>
              <a:avLst/>
              <a:gdLst>
                <a:gd name="T0" fmla="*/ 2147483646 w 182"/>
                <a:gd name="T1" fmla="*/ 2147483646 h 48"/>
                <a:gd name="T2" fmla="*/ 2147483646 w 182"/>
                <a:gd name="T3" fmla="*/ 0 h 48"/>
                <a:gd name="T4" fmla="*/ 2147483646 w 182"/>
                <a:gd name="T5" fmla="*/ 0 h 48"/>
                <a:gd name="T6" fmla="*/ 0 w 182"/>
                <a:gd name="T7" fmla="*/ 2147483646 h 48"/>
                <a:gd name="T8" fmla="*/ 2147483646 w 182"/>
                <a:gd name="T9" fmla="*/ 2147483646 h 48"/>
                <a:gd name="T10" fmla="*/ 2147483646 w 182"/>
                <a:gd name="T11" fmla="*/ 2147483646 h 48"/>
                <a:gd name="T12" fmla="*/ 2147483646 w 182"/>
                <a:gd name="T13" fmla="*/ 2147483646 h 48"/>
                <a:gd name="T14" fmla="*/ 2147483646 w 182"/>
                <a:gd name="T15" fmla="*/ 2147483646 h 48"/>
                <a:gd name="T16" fmla="*/ 2147483646 w 182"/>
                <a:gd name="T17" fmla="*/ 214748364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0" name="Freeform 16">
              <a:extLst>
                <a:ext uri="{FF2B5EF4-FFF2-40B4-BE49-F238E27FC236}">
                  <a16:creationId xmlns:a16="http://schemas.microsoft.com/office/drawing/2014/main" id="{498D95A3-AF94-2351-51E5-C7D8324B0661}"/>
                </a:ext>
              </a:extLst>
            </p:cNvPr>
            <p:cNvSpPr>
              <a:spLocks noEditPoints="1"/>
            </p:cNvSpPr>
            <p:nvPr/>
          </p:nvSpPr>
          <p:spPr bwMode="auto">
            <a:xfrm>
              <a:off x="8730507" y="2704613"/>
              <a:ext cx="142311" cy="98999"/>
            </a:xfrm>
            <a:custGeom>
              <a:avLst/>
              <a:gdLst>
                <a:gd name="T0" fmla="*/ 2147483646 w 171"/>
                <a:gd name="T1" fmla="*/ 2147483646 h 118"/>
                <a:gd name="T2" fmla="*/ 2147483646 w 171"/>
                <a:gd name="T3" fmla="*/ 2147483646 h 118"/>
                <a:gd name="T4" fmla="*/ 2147483646 w 171"/>
                <a:gd name="T5" fmla="*/ 2147483646 h 118"/>
                <a:gd name="T6" fmla="*/ 2147483646 w 171"/>
                <a:gd name="T7" fmla="*/ 2147483646 h 118"/>
                <a:gd name="T8" fmla="*/ 2147483646 w 171"/>
                <a:gd name="T9" fmla="*/ 2147483646 h 118"/>
                <a:gd name="T10" fmla="*/ 2147483646 w 171"/>
                <a:gd name="T11" fmla="*/ 2147483646 h 118"/>
                <a:gd name="T12" fmla="*/ 2147483646 w 171"/>
                <a:gd name="T13" fmla="*/ 2147483646 h 118"/>
                <a:gd name="T14" fmla="*/ 2147483646 w 171"/>
                <a:gd name="T15" fmla="*/ 2147483646 h 118"/>
                <a:gd name="T16" fmla="*/ 2147483646 w 171"/>
                <a:gd name="T17" fmla="*/ 2147483646 h 118"/>
                <a:gd name="T18" fmla="*/ 2147483646 w 171"/>
                <a:gd name="T19" fmla="*/ 2147483646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1" name="Freeform 17">
              <a:extLst>
                <a:ext uri="{FF2B5EF4-FFF2-40B4-BE49-F238E27FC236}">
                  <a16:creationId xmlns:a16="http://schemas.microsoft.com/office/drawing/2014/main" id="{DA984C68-51CB-0573-1C27-E3D54867149F}"/>
                </a:ext>
              </a:extLst>
            </p:cNvPr>
            <p:cNvSpPr>
              <a:spLocks noEditPoints="1"/>
            </p:cNvSpPr>
            <p:nvPr/>
          </p:nvSpPr>
          <p:spPr bwMode="auto">
            <a:xfrm>
              <a:off x="7993726" y="3132975"/>
              <a:ext cx="142311" cy="99951"/>
            </a:xfrm>
            <a:custGeom>
              <a:avLst/>
              <a:gdLst>
                <a:gd name="T0" fmla="*/ 2147483646 w 171"/>
                <a:gd name="T1" fmla="*/ 2147483646 h 119"/>
                <a:gd name="T2" fmla="*/ 2147483646 w 171"/>
                <a:gd name="T3" fmla="*/ 2147483646 h 119"/>
                <a:gd name="T4" fmla="*/ 2147483646 w 171"/>
                <a:gd name="T5" fmla="*/ 2147483646 h 119"/>
                <a:gd name="T6" fmla="*/ 2147483646 w 171"/>
                <a:gd name="T7" fmla="*/ 2147483646 h 119"/>
                <a:gd name="T8" fmla="*/ 2147483646 w 171"/>
                <a:gd name="T9" fmla="*/ 2147483646 h 119"/>
                <a:gd name="T10" fmla="*/ 2147483646 w 171"/>
                <a:gd name="T11" fmla="*/ 2147483646 h 119"/>
                <a:gd name="T12" fmla="*/ 2147483646 w 171"/>
                <a:gd name="T13" fmla="*/ 2147483646 h 119"/>
                <a:gd name="T14" fmla="*/ 2147483646 w 171"/>
                <a:gd name="T15" fmla="*/ 2147483646 h 119"/>
                <a:gd name="T16" fmla="*/ 2147483646 w 171"/>
                <a:gd name="T17" fmla="*/ 2147483646 h 119"/>
                <a:gd name="T18" fmla="*/ 2147483646 w 171"/>
                <a:gd name="T19" fmla="*/ 2147483646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2" name="Freeform 18">
              <a:extLst>
                <a:ext uri="{FF2B5EF4-FFF2-40B4-BE49-F238E27FC236}">
                  <a16:creationId xmlns:a16="http://schemas.microsoft.com/office/drawing/2014/main" id="{1DC8F314-017E-A384-77C9-2743E0712874}"/>
                </a:ext>
              </a:extLst>
            </p:cNvPr>
            <p:cNvSpPr>
              <a:spLocks noEditPoints="1"/>
            </p:cNvSpPr>
            <p:nvPr/>
          </p:nvSpPr>
          <p:spPr bwMode="auto">
            <a:xfrm>
              <a:off x="8595336" y="2526606"/>
              <a:ext cx="101379" cy="140883"/>
            </a:xfrm>
            <a:custGeom>
              <a:avLst/>
              <a:gdLst>
                <a:gd name="T0" fmla="*/ 2147483646 w 122"/>
                <a:gd name="T1" fmla="*/ 2147483646 h 168"/>
                <a:gd name="T2" fmla="*/ 2147483646 w 122"/>
                <a:gd name="T3" fmla="*/ 2147483646 h 168"/>
                <a:gd name="T4" fmla="*/ 2147483646 w 122"/>
                <a:gd name="T5" fmla="*/ 2147483646 h 168"/>
                <a:gd name="T6" fmla="*/ 2147483646 w 122"/>
                <a:gd name="T7" fmla="*/ 2147483646 h 168"/>
                <a:gd name="T8" fmla="*/ 2147483646 w 122"/>
                <a:gd name="T9" fmla="*/ 2147483646 h 168"/>
                <a:gd name="T10" fmla="*/ 2147483646 w 122"/>
                <a:gd name="T11" fmla="*/ 2147483646 h 168"/>
                <a:gd name="T12" fmla="*/ 2147483646 w 122"/>
                <a:gd name="T13" fmla="*/ 2147483646 h 168"/>
                <a:gd name="T14" fmla="*/ 2147483646 w 122"/>
                <a:gd name="T15" fmla="*/ 2147483646 h 168"/>
                <a:gd name="T16" fmla="*/ 2147483646 w 122"/>
                <a:gd name="T17" fmla="*/ 2147483646 h 168"/>
                <a:gd name="T18" fmla="*/ 2147483646 w 122"/>
                <a:gd name="T19" fmla="*/ 214748364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332" name="Group 96">
            <a:extLst>
              <a:ext uri="{FF2B5EF4-FFF2-40B4-BE49-F238E27FC236}">
                <a16:creationId xmlns:a16="http://schemas.microsoft.com/office/drawing/2014/main" id="{841E657B-2E8B-7D2A-0608-F27CD498DC76}"/>
              </a:ext>
            </a:extLst>
          </p:cNvPr>
          <p:cNvGrpSpPr>
            <a:grpSpLocks/>
          </p:cNvGrpSpPr>
          <p:nvPr/>
        </p:nvGrpSpPr>
        <p:grpSpPr bwMode="auto">
          <a:xfrm>
            <a:off x="1074738" y="3559175"/>
            <a:ext cx="758825" cy="798513"/>
            <a:chOff x="5995988" y="2712903"/>
            <a:chExt cx="2457450" cy="2587625"/>
          </a:xfrm>
        </p:grpSpPr>
        <p:sp>
          <p:nvSpPr>
            <p:cNvPr id="13346" name="Freeform 6">
              <a:extLst>
                <a:ext uri="{FF2B5EF4-FFF2-40B4-BE49-F238E27FC236}">
                  <a16:creationId xmlns:a16="http://schemas.microsoft.com/office/drawing/2014/main" id="{7CDDABC4-4058-E0C9-3417-B6CFAD86ABA3}"/>
                </a:ext>
              </a:extLst>
            </p:cNvPr>
            <p:cNvSpPr>
              <a:spLocks/>
            </p:cNvSpPr>
            <p:nvPr/>
          </p:nvSpPr>
          <p:spPr bwMode="auto">
            <a:xfrm>
              <a:off x="5995988" y="2712903"/>
              <a:ext cx="2457450" cy="2587625"/>
            </a:xfrm>
            <a:custGeom>
              <a:avLst/>
              <a:gdLst>
                <a:gd name="T0" fmla="*/ 2147483646 w 771"/>
                <a:gd name="T1" fmla="*/ 2147483646 h 812"/>
                <a:gd name="T2" fmla="*/ 2147483646 w 771"/>
                <a:gd name="T3" fmla="*/ 2147483646 h 812"/>
                <a:gd name="T4" fmla="*/ 2147483646 w 771"/>
                <a:gd name="T5" fmla="*/ 2147483646 h 812"/>
                <a:gd name="T6" fmla="*/ 2147483646 w 771"/>
                <a:gd name="T7" fmla="*/ 2147483646 h 812"/>
                <a:gd name="T8" fmla="*/ 2147483646 w 771"/>
                <a:gd name="T9" fmla="*/ 2147483646 h 812"/>
                <a:gd name="T10" fmla="*/ 2147483646 w 771"/>
                <a:gd name="T11" fmla="*/ 2147483646 h 812"/>
                <a:gd name="T12" fmla="*/ 2147483646 w 771"/>
                <a:gd name="T13" fmla="*/ 2147483646 h 812"/>
                <a:gd name="T14" fmla="*/ 2147483646 w 771"/>
                <a:gd name="T15" fmla="*/ 2147483646 h 812"/>
                <a:gd name="T16" fmla="*/ 2147483646 w 771"/>
                <a:gd name="T17" fmla="*/ 2147483646 h 812"/>
                <a:gd name="T18" fmla="*/ 2147483646 w 771"/>
                <a:gd name="T19" fmla="*/ 2147483646 h 812"/>
                <a:gd name="T20" fmla="*/ 2147483646 w 771"/>
                <a:gd name="T21" fmla="*/ 2147483646 h 812"/>
                <a:gd name="T22" fmla="*/ 2147483646 w 771"/>
                <a:gd name="T23" fmla="*/ 2147483646 h 812"/>
                <a:gd name="T24" fmla="*/ 2147483646 w 771"/>
                <a:gd name="T25" fmla="*/ 2147483646 h 812"/>
                <a:gd name="T26" fmla="*/ 2147483646 w 771"/>
                <a:gd name="T27" fmla="*/ 2147483646 h 812"/>
                <a:gd name="T28" fmla="*/ 2147483646 w 771"/>
                <a:gd name="T29" fmla="*/ 2147483646 h 812"/>
                <a:gd name="T30" fmla="*/ 2147483646 w 771"/>
                <a:gd name="T31" fmla="*/ 2147483646 h 812"/>
                <a:gd name="T32" fmla="*/ 2147483646 w 771"/>
                <a:gd name="T33" fmla="*/ 2147483646 h 812"/>
                <a:gd name="T34" fmla="*/ 2147483646 w 771"/>
                <a:gd name="T35" fmla="*/ 2147483646 h 812"/>
                <a:gd name="T36" fmla="*/ 2147483646 w 771"/>
                <a:gd name="T37" fmla="*/ 2147483646 h 812"/>
                <a:gd name="T38" fmla="*/ 2147483646 w 771"/>
                <a:gd name="T39" fmla="*/ 2147483646 h 812"/>
                <a:gd name="T40" fmla="*/ 2147483646 w 771"/>
                <a:gd name="T41" fmla="*/ 2147483646 h 812"/>
                <a:gd name="T42" fmla="*/ 2147483646 w 771"/>
                <a:gd name="T43" fmla="*/ 2147483646 h 812"/>
                <a:gd name="T44" fmla="*/ 2147483646 w 771"/>
                <a:gd name="T45" fmla="*/ 2147483646 h 812"/>
                <a:gd name="T46" fmla="*/ 2147483646 w 771"/>
                <a:gd name="T47" fmla="*/ 2147483646 h 812"/>
                <a:gd name="T48" fmla="*/ 2147483646 w 771"/>
                <a:gd name="T49" fmla="*/ 2147483646 h 812"/>
                <a:gd name="T50" fmla="*/ 2147483646 w 771"/>
                <a:gd name="T51" fmla="*/ 2147483646 h 812"/>
                <a:gd name="T52" fmla="*/ 2147483646 w 771"/>
                <a:gd name="T53" fmla="*/ 2147483646 h 812"/>
                <a:gd name="T54" fmla="*/ 2147483646 w 771"/>
                <a:gd name="T55" fmla="*/ 2147483646 h 812"/>
                <a:gd name="T56" fmla="*/ 2147483646 w 771"/>
                <a:gd name="T57" fmla="*/ 2147483646 h 812"/>
                <a:gd name="T58" fmla="*/ 2147483646 w 771"/>
                <a:gd name="T59" fmla="*/ 2147483646 h 812"/>
                <a:gd name="T60" fmla="*/ 2147483646 w 771"/>
                <a:gd name="T61" fmla="*/ 2147483646 h 812"/>
                <a:gd name="T62" fmla="*/ 2147483646 w 771"/>
                <a:gd name="T63" fmla="*/ 2147483646 h 8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7" name="Freeform 7">
              <a:extLst>
                <a:ext uri="{FF2B5EF4-FFF2-40B4-BE49-F238E27FC236}">
                  <a16:creationId xmlns:a16="http://schemas.microsoft.com/office/drawing/2014/main" id="{AB465AAA-E534-66F7-6F77-5A16DF303CD3}"/>
                </a:ext>
              </a:extLst>
            </p:cNvPr>
            <p:cNvSpPr>
              <a:spLocks/>
            </p:cNvSpPr>
            <p:nvPr/>
          </p:nvSpPr>
          <p:spPr bwMode="auto">
            <a:xfrm>
              <a:off x="6515101" y="3270116"/>
              <a:ext cx="1450975" cy="1435100"/>
            </a:xfrm>
            <a:custGeom>
              <a:avLst/>
              <a:gdLst>
                <a:gd name="T0" fmla="*/ 2147483646 w 455"/>
                <a:gd name="T1" fmla="*/ 2147483646 h 450"/>
                <a:gd name="T2" fmla="*/ 2147483646 w 455"/>
                <a:gd name="T3" fmla="*/ 2147483646 h 450"/>
                <a:gd name="T4" fmla="*/ 2147483646 w 455"/>
                <a:gd name="T5" fmla="*/ 2147483646 h 450"/>
                <a:gd name="T6" fmla="*/ 2147483646 w 455"/>
                <a:gd name="T7" fmla="*/ 2147483646 h 450"/>
                <a:gd name="T8" fmla="*/ 2147483646 w 455"/>
                <a:gd name="T9" fmla="*/ 2147483646 h 450"/>
                <a:gd name="T10" fmla="*/ 2147483646 w 455"/>
                <a:gd name="T11" fmla="*/ 2147483646 h 450"/>
                <a:gd name="T12" fmla="*/ 2147483646 w 455"/>
                <a:gd name="T13" fmla="*/ 2147483646 h 450"/>
                <a:gd name="T14" fmla="*/ 2147483646 w 455"/>
                <a:gd name="T15" fmla="*/ 2147483646 h 450"/>
                <a:gd name="T16" fmla="*/ 2147483646 w 455"/>
                <a:gd name="T17" fmla="*/ 2147483646 h 450"/>
                <a:gd name="T18" fmla="*/ 2147483646 w 455"/>
                <a:gd name="T19" fmla="*/ 2147483646 h 450"/>
                <a:gd name="T20" fmla="*/ 2147483646 w 455"/>
                <a:gd name="T21" fmla="*/ 2147483646 h 450"/>
                <a:gd name="T22" fmla="*/ 2147483646 w 455"/>
                <a:gd name="T23" fmla="*/ 2147483646 h 450"/>
                <a:gd name="T24" fmla="*/ 2147483646 w 455"/>
                <a:gd name="T25" fmla="*/ 2147483646 h 450"/>
                <a:gd name="T26" fmla="*/ 2147483646 w 455"/>
                <a:gd name="T27" fmla="*/ 2147483646 h 450"/>
                <a:gd name="T28" fmla="*/ 2147483646 w 455"/>
                <a:gd name="T29" fmla="*/ 2147483646 h 450"/>
                <a:gd name="T30" fmla="*/ 2147483646 w 455"/>
                <a:gd name="T31" fmla="*/ 2147483646 h 450"/>
                <a:gd name="T32" fmla="*/ 2147483646 w 455"/>
                <a:gd name="T33" fmla="*/ 2147483646 h 450"/>
                <a:gd name="T34" fmla="*/ 2147483646 w 455"/>
                <a:gd name="T35" fmla="*/ 2147483646 h 450"/>
                <a:gd name="T36" fmla="*/ 2147483646 w 455"/>
                <a:gd name="T37" fmla="*/ 2147483646 h 450"/>
                <a:gd name="T38" fmla="*/ 2147483646 w 455"/>
                <a:gd name="T39" fmla="*/ 2147483646 h 450"/>
                <a:gd name="T40" fmla="*/ 2147483646 w 455"/>
                <a:gd name="T41" fmla="*/ 2147483646 h 450"/>
                <a:gd name="T42" fmla="*/ 2147483646 w 455"/>
                <a:gd name="T43" fmla="*/ 2147483646 h 450"/>
                <a:gd name="T44" fmla="*/ 2147483646 w 455"/>
                <a:gd name="T45" fmla="*/ 2147483646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8" name="Freeform 8">
              <a:extLst>
                <a:ext uri="{FF2B5EF4-FFF2-40B4-BE49-F238E27FC236}">
                  <a16:creationId xmlns:a16="http://schemas.microsoft.com/office/drawing/2014/main" id="{97B5187E-EA2B-0FFE-4CC8-57146CDD8CB8}"/>
                </a:ext>
              </a:extLst>
            </p:cNvPr>
            <p:cNvSpPr>
              <a:spLocks/>
            </p:cNvSpPr>
            <p:nvPr/>
          </p:nvSpPr>
          <p:spPr bwMode="auto">
            <a:xfrm>
              <a:off x="7040563" y="2874828"/>
              <a:ext cx="1381125" cy="1384300"/>
            </a:xfrm>
            <a:custGeom>
              <a:avLst/>
              <a:gdLst>
                <a:gd name="T0" fmla="*/ 2147483646 w 433"/>
                <a:gd name="T1" fmla="*/ 0 h 434"/>
                <a:gd name="T2" fmla="*/ 2147483646 w 433"/>
                <a:gd name="T3" fmla="*/ 2147483646 h 434"/>
                <a:gd name="T4" fmla="*/ 2147483646 w 433"/>
                <a:gd name="T5" fmla="*/ 2147483646 h 434"/>
                <a:gd name="T6" fmla="*/ 2147483646 w 433"/>
                <a:gd name="T7" fmla="*/ 2147483646 h 434"/>
                <a:gd name="T8" fmla="*/ 2147483646 w 433"/>
                <a:gd name="T9" fmla="*/ 2147483646 h 434"/>
                <a:gd name="T10" fmla="*/ 2147483646 w 433"/>
                <a:gd name="T11" fmla="*/ 2147483646 h 434"/>
                <a:gd name="T12" fmla="*/ 2147483646 w 433"/>
                <a:gd name="T13" fmla="*/ 2147483646 h 434"/>
                <a:gd name="T14" fmla="*/ 2147483646 w 433"/>
                <a:gd name="T15" fmla="*/ 2147483646 h 434"/>
                <a:gd name="T16" fmla="*/ 2147483646 w 433"/>
                <a:gd name="T17" fmla="*/ 2147483646 h 434"/>
                <a:gd name="T18" fmla="*/ 2147483646 w 433"/>
                <a:gd name="T19" fmla="*/ 2147483646 h 434"/>
                <a:gd name="T20" fmla="*/ 2147483646 w 433"/>
                <a:gd name="T21" fmla="*/ 2147483646 h 434"/>
                <a:gd name="T22" fmla="*/ 2147483646 w 433"/>
                <a:gd name="T23" fmla="*/ 2147483646 h 434"/>
                <a:gd name="T24" fmla="*/ 2147483646 w 433"/>
                <a:gd name="T25" fmla="*/ 2147483646 h 434"/>
                <a:gd name="T26" fmla="*/ 2147483646 w 433"/>
                <a:gd name="T27" fmla="*/ 2147483646 h 434"/>
                <a:gd name="T28" fmla="*/ 2147483646 w 433"/>
                <a:gd name="T29" fmla="*/ 2147483646 h 434"/>
                <a:gd name="T30" fmla="*/ 2147483646 w 433"/>
                <a:gd name="T31" fmla="*/ 2147483646 h 434"/>
                <a:gd name="T32" fmla="*/ 2147483646 w 433"/>
                <a:gd name="T33" fmla="*/ 2147483646 h 434"/>
                <a:gd name="T34" fmla="*/ 2147483646 w 433"/>
                <a:gd name="T35" fmla="*/ 2147483646 h 434"/>
                <a:gd name="T36" fmla="*/ 2147483646 w 433"/>
                <a:gd name="T37" fmla="*/ 2147483646 h 434"/>
                <a:gd name="T38" fmla="*/ 2147483646 w 433"/>
                <a:gd name="T39" fmla="*/ 2147483646 h 434"/>
                <a:gd name="T40" fmla="*/ 2147483646 w 433"/>
                <a:gd name="T41" fmla="*/ 2147483646 h 434"/>
                <a:gd name="T42" fmla="*/ 2147483646 w 433"/>
                <a:gd name="T43" fmla="*/ 2147483646 h 434"/>
                <a:gd name="T44" fmla="*/ 2147483646 w 433"/>
                <a:gd name="T45" fmla="*/ 2147483646 h 434"/>
                <a:gd name="T46" fmla="*/ 2147483646 w 433"/>
                <a:gd name="T47" fmla="*/ 2147483646 h 434"/>
                <a:gd name="T48" fmla="*/ 2147483646 w 433"/>
                <a:gd name="T49" fmla="*/ 2147483646 h 434"/>
                <a:gd name="T50" fmla="*/ 2147483646 w 433"/>
                <a:gd name="T51" fmla="*/ 2147483646 h 434"/>
                <a:gd name="T52" fmla="*/ 2147483646 w 433"/>
                <a:gd name="T53" fmla="*/ 0 h 4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1" name="Group 100">
            <a:extLst>
              <a:ext uri="{FF2B5EF4-FFF2-40B4-BE49-F238E27FC236}">
                <a16:creationId xmlns:a16="http://schemas.microsoft.com/office/drawing/2014/main" id="{CEBD2879-30C4-D555-4CC8-2348AA83A2C5}"/>
              </a:ext>
            </a:extLst>
          </p:cNvPr>
          <p:cNvGrpSpPr/>
          <p:nvPr/>
        </p:nvGrpSpPr>
        <p:grpSpPr>
          <a:xfrm>
            <a:off x="2488963" y="4593970"/>
            <a:ext cx="803506" cy="639152"/>
            <a:chOff x="3665538" y="1665288"/>
            <a:chExt cx="3702050" cy="2944812"/>
          </a:xfrm>
          <a:solidFill>
            <a:schemeClr val="bg1"/>
          </a:solidFill>
        </p:grpSpPr>
        <p:sp>
          <p:nvSpPr>
            <p:cNvPr id="102" name="Freeform 46">
              <a:extLst>
                <a:ext uri="{FF2B5EF4-FFF2-40B4-BE49-F238E27FC236}">
                  <a16:creationId xmlns:a16="http://schemas.microsoft.com/office/drawing/2014/main" id="{33FF5288-1F7D-71D0-605A-20F48EFF2E3B}"/>
                </a:ext>
              </a:extLst>
            </p:cNvPr>
            <p:cNvSpPr>
              <a:spLocks/>
            </p:cNvSpPr>
            <p:nvPr/>
          </p:nvSpPr>
          <p:spPr bwMode="auto">
            <a:xfrm>
              <a:off x="4392613" y="3819525"/>
              <a:ext cx="1006475" cy="790575"/>
            </a:xfrm>
            <a:custGeom>
              <a:avLst/>
              <a:gdLst>
                <a:gd name="T0" fmla="*/ 404 w 806"/>
                <a:gd name="T1" fmla="*/ 628 h 628"/>
                <a:gd name="T2" fmla="*/ 285 w 806"/>
                <a:gd name="T3" fmla="*/ 538 h 628"/>
                <a:gd name="T4" fmla="*/ 13 w 806"/>
                <a:gd name="T5" fmla="*/ 154 h 628"/>
                <a:gd name="T6" fmla="*/ 0 w 806"/>
                <a:gd name="T7" fmla="*/ 135 h 628"/>
                <a:gd name="T8" fmla="*/ 77 w 806"/>
                <a:gd name="T9" fmla="*/ 111 h 628"/>
                <a:gd name="T10" fmla="*/ 410 w 806"/>
                <a:gd name="T11" fmla="*/ 5 h 628"/>
                <a:gd name="T12" fmla="*/ 442 w 806"/>
                <a:gd name="T13" fmla="*/ 15 h 628"/>
                <a:gd name="T14" fmla="*/ 620 w 806"/>
                <a:gd name="T15" fmla="*/ 279 h 628"/>
                <a:gd name="T16" fmla="*/ 756 w 806"/>
                <a:gd name="T17" fmla="*/ 389 h 628"/>
                <a:gd name="T18" fmla="*/ 804 w 806"/>
                <a:gd name="T19" fmla="*/ 464 h 628"/>
                <a:gd name="T20" fmla="*/ 750 w 806"/>
                <a:gd name="T21" fmla="*/ 530 h 628"/>
                <a:gd name="T22" fmla="*/ 465 w 806"/>
                <a:gd name="T23" fmla="*/ 620 h 628"/>
                <a:gd name="T24" fmla="*/ 436 w 806"/>
                <a:gd name="T25" fmla="*/ 628 h 628"/>
                <a:gd name="T26" fmla="*/ 404 w 806"/>
                <a:gd name="T2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6" h="628">
                  <a:moveTo>
                    <a:pt x="404" y="628"/>
                  </a:moveTo>
                  <a:cubicBezTo>
                    <a:pt x="349" y="618"/>
                    <a:pt x="316" y="582"/>
                    <a:pt x="285" y="538"/>
                  </a:cubicBezTo>
                  <a:cubicBezTo>
                    <a:pt x="196" y="409"/>
                    <a:pt x="104" y="282"/>
                    <a:pt x="13" y="154"/>
                  </a:cubicBezTo>
                  <a:cubicBezTo>
                    <a:pt x="9" y="148"/>
                    <a:pt x="5" y="143"/>
                    <a:pt x="0" y="135"/>
                  </a:cubicBezTo>
                  <a:cubicBezTo>
                    <a:pt x="27" y="126"/>
                    <a:pt x="52" y="119"/>
                    <a:pt x="77" y="111"/>
                  </a:cubicBezTo>
                  <a:cubicBezTo>
                    <a:pt x="188" y="75"/>
                    <a:pt x="299" y="41"/>
                    <a:pt x="410" y="5"/>
                  </a:cubicBezTo>
                  <a:cubicBezTo>
                    <a:pt x="425" y="0"/>
                    <a:pt x="433" y="2"/>
                    <a:pt x="442" y="15"/>
                  </a:cubicBezTo>
                  <a:cubicBezTo>
                    <a:pt x="501" y="104"/>
                    <a:pt x="561" y="191"/>
                    <a:pt x="620" y="279"/>
                  </a:cubicBezTo>
                  <a:cubicBezTo>
                    <a:pt x="654" y="329"/>
                    <a:pt x="699" y="366"/>
                    <a:pt x="756" y="389"/>
                  </a:cubicBezTo>
                  <a:cubicBezTo>
                    <a:pt x="790" y="403"/>
                    <a:pt x="806" y="428"/>
                    <a:pt x="804" y="464"/>
                  </a:cubicBezTo>
                  <a:cubicBezTo>
                    <a:pt x="803" y="495"/>
                    <a:pt x="783" y="519"/>
                    <a:pt x="750" y="530"/>
                  </a:cubicBezTo>
                  <a:cubicBezTo>
                    <a:pt x="655" y="560"/>
                    <a:pt x="560" y="590"/>
                    <a:pt x="465" y="620"/>
                  </a:cubicBezTo>
                  <a:cubicBezTo>
                    <a:pt x="455" y="623"/>
                    <a:pt x="446" y="625"/>
                    <a:pt x="436" y="628"/>
                  </a:cubicBezTo>
                  <a:cubicBezTo>
                    <a:pt x="425" y="628"/>
                    <a:pt x="415" y="628"/>
                    <a:pt x="404" y="628"/>
                  </a:cubicBezTo>
                  <a:close/>
                </a:path>
              </a:pathLst>
            </a:custGeom>
            <a:grpFill/>
            <a:ln>
              <a:noFill/>
            </a:ln>
          </p:spPr>
          <p:txBody>
            <a:bodyPr/>
            <a:lstStyle/>
            <a:p>
              <a:pPr eaLnBrk="1" fontAlgn="auto" hangingPunct="1">
                <a:spcBef>
                  <a:spcPts val="0"/>
                </a:spcBef>
                <a:spcAft>
                  <a:spcPts val="0"/>
                </a:spcAft>
                <a:defRPr/>
              </a:pPr>
              <a:endParaRPr lang="en-GB">
                <a:solidFill>
                  <a:srgbClr val="282F39"/>
                </a:solidFill>
                <a:latin typeface="Calibri" panose="020F0502020204030204"/>
              </a:endParaRPr>
            </a:p>
          </p:txBody>
        </p:sp>
        <p:sp>
          <p:nvSpPr>
            <p:cNvPr id="103" name="Freeform 47">
              <a:extLst>
                <a:ext uri="{FF2B5EF4-FFF2-40B4-BE49-F238E27FC236}">
                  <a16:creationId xmlns:a16="http://schemas.microsoft.com/office/drawing/2014/main" id="{34DD21DB-626D-343F-FD21-92B012C95BB5}"/>
                </a:ext>
              </a:extLst>
            </p:cNvPr>
            <p:cNvSpPr>
              <a:spLocks/>
            </p:cNvSpPr>
            <p:nvPr/>
          </p:nvSpPr>
          <p:spPr bwMode="auto">
            <a:xfrm>
              <a:off x="4730750" y="1665288"/>
              <a:ext cx="1763713" cy="2030412"/>
            </a:xfrm>
            <a:custGeom>
              <a:avLst/>
              <a:gdLst>
                <a:gd name="T0" fmla="*/ 0 w 1413"/>
                <a:gd name="T1" fmla="*/ 723 h 1613"/>
                <a:gd name="T2" fmla="*/ 906 w 1413"/>
                <a:gd name="T3" fmla="*/ 0 h 1613"/>
                <a:gd name="T4" fmla="*/ 1413 w 1413"/>
                <a:gd name="T5" fmla="*/ 1613 h 1613"/>
                <a:gd name="T6" fmla="*/ 257 w 1413"/>
                <a:gd name="T7" fmla="*/ 1540 h 1613"/>
                <a:gd name="T8" fmla="*/ 0 w 1413"/>
                <a:gd name="T9" fmla="*/ 723 h 1613"/>
              </a:gdLst>
              <a:ahLst/>
              <a:cxnLst>
                <a:cxn ang="0">
                  <a:pos x="T0" y="T1"/>
                </a:cxn>
                <a:cxn ang="0">
                  <a:pos x="T2" y="T3"/>
                </a:cxn>
                <a:cxn ang="0">
                  <a:pos x="T4" y="T5"/>
                </a:cxn>
                <a:cxn ang="0">
                  <a:pos x="T6" y="T7"/>
                </a:cxn>
                <a:cxn ang="0">
                  <a:pos x="T8" y="T9"/>
                </a:cxn>
              </a:cxnLst>
              <a:rect l="0" t="0" r="r" b="b"/>
              <a:pathLst>
                <a:path w="1413" h="1613">
                  <a:moveTo>
                    <a:pt x="0" y="723"/>
                  </a:moveTo>
                  <a:cubicBezTo>
                    <a:pt x="359" y="555"/>
                    <a:pt x="648" y="300"/>
                    <a:pt x="906" y="0"/>
                  </a:cubicBezTo>
                  <a:cubicBezTo>
                    <a:pt x="1075" y="539"/>
                    <a:pt x="1244" y="1074"/>
                    <a:pt x="1413" y="1613"/>
                  </a:cubicBezTo>
                  <a:cubicBezTo>
                    <a:pt x="1031" y="1516"/>
                    <a:pt x="648" y="1473"/>
                    <a:pt x="257" y="1540"/>
                  </a:cubicBezTo>
                  <a:cubicBezTo>
                    <a:pt x="171" y="1267"/>
                    <a:pt x="86" y="996"/>
                    <a:pt x="0" y="723"/>
                  </a:cubicBezTo>
                  <a:close/>
                </a:path>
              </a:pathLst>
            </a:custGeom>
            <a:grpFill/>
            <a:ln>
              <a:noFill/>
            </a:ln>
          </p:spPr>
          <p:txBody>
            <a:bodyPr/>
            <a:lstStyle/>
            <a:p>
              <a:pPr eaLnBrk="1" fontAlgn="auto" hangingPunct="1">
                <a:spcBef>
                  <a:spcPts val="0"/>
                </a:spcBef>
                <a:spcAft>
                  <a:spcPts val="0"/>
                </a:spcAft>
                <a:defRPr/>
              </a:pPr>
              <a:endParaRPr lang="en-GB">
                <a:solidFill>
                  <a:srgbClr val="282F39"/>
                </a:solidFill>
                <a:latin typeface="Calibri" panose="020F0502020204030204"/>
              </a:endParaRPr>
            </a:p>
          </p:txBody>
        </p:sp>
        <p:sp>
          <p:nvSpPr>
            <p:cNvPr id="104" name="Freeform 48">
              <a:extLst>
                <a:ext uri="{FF2B5EF4-FFF2-40B4-BE49-F238E27FC236}">
                  <a16:creationId xmlns:a16="http://schemas.microsoft.com/office/drawing/2014/main" id="{62217EDD-D595-2A8C-987E-D9A6D5A96133}"/>
                </a:ext>
              </a:extLst>
            </p:cNvPr>
            <p:cNvSpPr>
              <a:spLocks/>
            </p:cNvSpPr>
            <p:nvPr/>
          </p:nvSpPr>
          <p:spPr bwMode="auto">
            <a:xfrm>
              <a:off x="3665538" y="2630488"/>
              <a:ext cx="1211263" cy="1266825"/>
            </a:xfrm>
            <a:custGeom>
              <a:avLst/>
              <a:gdLst>
                <a:gd name="T0" fmla="*/ 713 w 970"/>
                <a:gd name="T1" fmla="*/ 0 h 1006"/>
                <a:gd name="T2" fmla="*/ 970 w 970"/>
                <a:gd name="T3" fmla="*/ 817 h 1006"/>
                <a:gd name="T4" fmla="*/ 825 w 970"/>
                <a:gd name="T5" fmla="*/ 862 h 1006"/>
                <a:gd name="T6" fmla="*/ 541 w 970"/>
                <a:gd name="T7" fmla="*/ 948 h 1006"/>
                <a:gd name="T8" fmla="*/ 26 w 970"/>
                <a:gd name="T9" fmla="*/ 587 h 1006"/>
                <a:gd name="T10" fmla="*/ 318 w 970"/>
                <a:gd name="T11" fmla="*/ 125 h 1006"/>
                <a:gd name="T12" fmla="*/ 713 w 970"/>
                <a:gd name="T13" fmla="*/ 0 h 1006"/>
              </a:gdLst>
              <a:ahLst/>
              <a:cxnLst>
                <a:cxn ang="0">
                  <a:pos x="T0" y="T1"/>
                </a:cxn>
                <a:cxn ang="0">
                  <a:pos x="T2" y="T3"/>
                </a:cxn>
                <a:cxn ang="0">
                  <a:pos x="T4" y="T5"/>
                </a:cxn>
                <a:cxn ang="0">
                  <a:pos x="T6" y="T7"/>
                </a:cxn>
                <a:cxn ang="0">
                  <a:pos x="T8" y="T9"/>
                </a:cxn>
                <a:cxn ang="0">
                  <a:pos x="T10" y="T11"/>
                </a:cxn>
                <a:cxn ang="0">
                  <a:pos x="T12" y="T13"/>
                </a:cxn>
              </a:cxnLst>
              <a:rect l="0" t="0" r="r" b="b"/>
              <a:pathLst>
                <a:path w="970" h="1006">
                  <a:moveTo>
                    <a:pt x="713" y="0"/>
                  </a:moveTo>
                  <a:cubicBezTo>
                    <a:pt x="799" y="274"/>
                    <a:pt x="884" y="544"/>
                    <a:pt x="970" y="817"/>
                  </a:cubicBezTo>
                  <a:cubicBezTo>
                    <a:pt x="920" y="832"/>
                    <a:pt x="873" y="847"/>
                    <a:pt x="825" y="862"/>
                  </a:cubicBezTo>
                  <a:cubicBezTo>
                    <a:pt x="731" y="891"/>
                    <a:pt x="638" y="926"/>
                    <a:pt x="541" y="948"/>
                  </a:cubicBezTo>
                  <a:cubicBezTo>
                    <a:pt x="297" y="1006"/>
                    <a:pt x="58" y="835"/>
                    <a:pt x="26" y="587"/>
                  </a:cubicBezTo>
                  <a:cubicBezTo>
                    <a:pt x="0" y="381"/>
                    <a:pt x="121" y="190"/>
                    <a:pt x="318" y="125"/>
                  </a:cubicBezTo>
                  <a:cubicBezTo>
                    <a:pt x="449" y="83"/>
                    <a:pt x="580" y="42"/>
                    <a:pt x="713" y="0"/>
                  </a:cubicBezTo>
                  <a:close/>
                </a:path>
              </a:pathLst>
            </a:custGeom>
            <a:grpFill/>
            <a:ln>
              <a:noFill/>
            </a:ln>
          </p:spPr>
          <p:txBody>
            <a:bodyPr/>
            <a:lstStyle/>
            <a:p>
              <a:pPr eaLnBrk="1" fontAlgn="auto" hangingPunct="1">
                <a:spcBef>
                  <a:spcPts val="0"/>
                </a:spcBef>
                <a:spcAft>
                  <a:spcPts val="0"/>
                </a:spcAft>
                <a:defRPr/>
              </a:pPr>
              <a:endParaRPr lang="en-GB">
                <a:solidFill>
                  <a:srgbClr val="282F39"/>
                </a:solidFill>
                <a:latin typeface="Calibri" panose="020F0502020204030204"/>
              </a:endParaRPr>
            </a:p>
          </p:txBody>
        </p:sp>
        <p:sp>
          <p:nvSpPr>
            <p:cNvPr id="105" name="Freeform 49">
              <a:extLst>
                <a:ext uri="{FF2B5EF4-FFF2-40B4-BE49-F238E27FC236}">
                  <a16:creationId xmlns:a16="http://schemas.microsoft.com/office/drawing/2014/main" id="{1424641E-DE51-DEBB-A6FC-33F90BAA2B8A}"/>
                </a:ext>
              </a:extLst>
            </p:cNvPr>
            <p:cNvSpPr>
              <a:spLocks/>
            </p:cNvSpPr>
            <p:nvPr/>
          </p:nvSpPr>
          <p:spPr bwMode="auto">
            <a:xfrm>
              <a:off x="6461125" y="1676400"/>
              <a:ext cx="906463" cy="1601787"/>
            </a:xfrm>
            <a:custGeom>
              <a:avLst/>
              <a:gdLst>
                <a:gd name="T0" fmla="*/ 487 w 726"/>
                <a:gd name="T1" fmla="*/ 1272 h 1272"/>
                <a:gd name="T2" fmla="*/ 322 w 726"/>
                <a:gd name="T3" fmla="*/ 1185 h 1272"/>
                <a:gd name="T4" fmla="*/ 371 w 726"/>
                <a:gd name="T5" fmla="*/ 609 h 1272"/>
                <a:gd name="T6" fmla="*/ 0 w 726"/>
                <a:gd name="T7" fmla="*/ 166 h 1272"/>
                <a:gd name="T8" fmla="*/ 87 w 726"/>
                <a:gd name="T9" fmla="*/ 0 h 1272"/>
                <a:gd name="T10" fmla="*/ 487 w 726"/>
                <a:gd name="T11" fmla="*/ 1272 h 1272"/>
              </a:gdLst>
              <a:ahLst/>
              <a:cxnLst>
                <a:cxn ang="0">
                  <a:pos x="T0" y="T1"/>
                </a:cxn>
                <a:cxn ang="0">
                  <a:pos x="T2" y="T3"/>
                </a:cxn>
                <a:cxn ang="0">
                  <a:pos x="T4" y="T5"/>
                </a:cxn>
                <a:cxn ang="0">
                  <a:pos x="T6" y="T7"/>
                </a:cxn>
                <a:cxn ang="0">
                  <a:pos x="T8" y="T9"/>
                </a:cxn>
                <a:cxn ang="0">
                  <a:pos x="T10" y="T11"/>
                </a:cxn>
              </a:cxnLst>
              <a:rect l="0" t="0" r="r" b="b"/>
              <a:pathLst>
                <a:path w="726" h="1272">
                  <a:moveTo>
                    <a:pt x="487" y="1272"/>
                  </a:moveTo>
                  <a:cubicBezTo>
                    <a:pt x="432" y="1243"/>
                    <a:pt x="378" y="1215"/>
                    <a:pt x="322" y="1185"/>
                  </a:cubicBezTo>
                  <a:cubicBezTo>
                    <a:pt x="414" y="999"/>
                    <a:pt x="434" y="807"/>
                    <a:pt x="371" y="609"/>
                  </a:cubicBezTo>
                  <a:cubicBezTo>
                    <a:pt x="309" y="412"/>
                    <a:pt x="183" y="266"/>
                    <a:pt x="0" y="166"/>
                  </a:cubicBezTo>
                  <a:cubicBezTo>
                    <a:pt x="29" y="110"/>
                    <a:pt x="58" y="55"/>
                    <a:pt x="87" y="0"/>
                  </a:cubicBezTo>
                  <a:cubicBezTo>
                    <a:pt x="559" y="240"/>
                    <a:pt x="726" y="828"/>
                    <a:pt x="487" y="1272"/>
                  </a:cubicBezTo>
                  <a:close/>
                </a:path>
              </a:pathLst>
            </a:custGeom>
            <a:grpFill/>
            <a:ln>
              <a:noFill/>
            </a:ln>
          </p:spPr>
          <p:txBody>
            <a:bodyPr/>
            <a:lstStyle/>
            <a:p>
              <a:pPr eaLnBrk="1" fontAlgn="auto" hangingPunct="1">
                <a:spcBef>
                  <a:spcPts val="0"/>
                </a:spcBef>
                <a:spcAft>
                  <a:spcPts val="0"/>
                </a:spcAft>
                <a:defRPr/>
              </a:pPr>
              <a:endParaRPr lang="en-GB">
                <a:solidFill>
                  <a:srgbClr val="282F39"/>
                </a:solidFill>
                <a:latin typeface="Calibri" panose="020F0502020204030204"/>
              </a:endParaRPr>
            </a:p>
          </p:txBody>
        </p:sp>
        <p:sp>
          <p:nvSpPr>
            <p:cNvPr id="106" name="Freeform 50">
              <a:extLst>
                <a:ext uri="{FF2B5EF4-FFF2-40B4-BE49-F238E27FC236}">
                  <a16:creationId xmlns:a16="http://schemas.microsoft.com/office/drawing/2014/main" id="{3DC39A2D-B362-9053-501F-7B22B3614C27}"/>
                </a:ext>
              </a:extLst>
            </p:cNvPr>
            <p:cNvSpPr>
              <a:spLocks/>
            </p:cNvSpPr>
            <p:nvPr/>
          </p:nvSpPr>
          <p:spPr bwMode="auto">
            <a:xfrm>
              <a:off x="6276975" y="2039938"/>
              <a:ext cx="639763" cy="1049337"/>
            </a:xfrm>
            <a:custGeom>
              <a:avLst/>
              <a:gdLst>
                <a:gd name="T0" fmla="*/ 185 w 513"/>
                <a:gd name="T1" fmla="*/ 748 h 833"/>
                <a:gd name="T2" fmla="*/ 214 w 513"/>
                <a:gd name="T3" fmla="*/ 416 h 833"/>
                <a:gd name="T4" fmla="*/ 0 w 513"/>
                <a:gd name="T5" fmla="*/ 161 h 833"/>
                <a:gd name="T6" fmla="*/ 84 w 513"/>
                <a:gd name="T7" fmla="*/ 0 h 833"/>
                <a:gd name="T8" fmla="*/ 347 w 513"/>
                <a:gd name="T9" fmla="*/ 833 h 833"/>
                <a:gd name="T10" fmla="*/ 185 w 513"/>
                <a:gd name="T11" fmla="*/ 748 h 833"/>
              </a:gdLst>
              <a:ahLst/>
              <a:cxnLst>
                <a:cxn ang="0">
                  <a:pos x="T0" y="T1"/>
                </a:cxn>
                <a:cxn ang="0">
                  <a:pos x="T2" y="T3"/>
                </a:cxn>
                <a:cxn ang="0">
                  <a:pos x="T4" y="T5"/>
                </a:cxn>
                <a:cxn ang="0">
                  <a:pos x="T6" y="T7"/>
                </a:cxn>
                <a:cxn ang="0">
                  <a:pos x="T8" y="T9"/>
                </a:cxn>
                <a:cxn ang="0">
                  <a:pos x="T10" y="T11"/>
                </a:cxn>
              </a:cxnLst>
              <a:rect l="0" t="0" r="r" b="b"/>
              <a:pathLst>
                <a:path w="513" h="833">
                  <a:moveTo>
                    <a:pt x="185" y="748"/>
                  </a:moveTo>
                  <a:cubicBezTo>
                    <a:pt x="239" y="639"/>
                    <a:pt x="250" y="529"/>
                    <a:pt x="214" y="416"/>
                  </a:cubicBezTo>
                  <a:cubicBezTo>
                    <a:pt x="178" y="303"/>
                    <a:pt x="106" y="219"/>
                    <a:pt x="0" y="161"/>
                  </a:cubicBezTo>
                  <a:cubicBezTo>
                    <a:pt x="29" y="107"/>
                    <a:pt x="56" y="53"/>
                    <a:pt x="84" y="0"/>
                  </a:cubicBezTo>
                  <a:cubicBezTo>
                    <a:pt x="375" y="139"/>
                    <a:pt x="513" y="525"/>
                    <a:pt x="347" y="833"/>
                  </a:cubicBezTo>
                  <a:cubicBezTo>
                    <a:pt x="294" y="805"/>
                    <a:pt x="241" y="777"/>
                    <a:pt x="185" y="748"/>
                  </a:cubicBezTo>
                  <a:close/>
                </a:path>
              </a:pathLst>
            </a:custGeom>
            <a:grpFill/>
            <a:ln>
              <a:noFill/>
            </a:ln>
          </p:spPr>
          <p:txBody>
            <a:bodyPr/>
            <a:lstStyle/>
            <a:p>
              <a:pPr eaLnBrk="1" fontAlgn="auto" hangingPunct="1">
                <a:spcBef>
                  <a:spcPts val="0"/>
                </a:spcBef>
                <a:spcAft>
                  <a:spcPts val="0"/>
                </a:spcAft>
                <a:defRPr/>
              </a:pPr>
              <a:endParaRPr lang="en-GB">
                <a:solidFill>
                  <a:srgbClr val="282F39"/>
                </a:solidFill>
                <a:latin typeface="Calibri" panose="020F0502020204030204"/>
              </a:endParaRPr>
            </a:p>
          </p:txBody>
        </p:sp>
      </p:grpSp>
      <p:grpSp>
        <p:nvGrpSpPr>
          <p:cNvPr id="13334" name="Group 106">
            <a:extLst>
              <a:ext uri="{FF2B5EF4-FFF2-40B4-BE49-F238E27FC236}">
                <a16:creationId xmlns:a16="http://schemas.microsoft.com/office/drawing/2014/main" id="{BFBD2C0F-8282-3612-BF1C-118659B32C66}"/>
              </a:ext>
            </a:extLst>
          </p:cNvPr>
          <p:cNvGrpSpPr>
            <a:grpSpLocks/>
          </p:cNvGrpSpPr>
          <p:nvPr/>
        </p:nvGrpSpPr>
        <p:grpSpPr bwMode="auto">
          <a:xfrm>
            <a:off x="3816350" y="3521075"/>
            <a:ext cx="655638" cy="585788"/>
            <a:chOff x="5418138" y="4568825"/>
            <a:chExt cx="568325" cy="508001"/>
          </a:xfrm>
        </p:grpSpPr>
        <p:sp>
          <p:nvSpPr>
            <p:cNvPr id="13342" name="Freeform 5">
              <a:extLst>
                <a:ext uri="{FF2B5EF4-FFF2-40B4-BE49-F238E27FC236}">
                  <a16:creationId xmlns:a16="http://schemas.microsoft.com/office/drawing/2014/main" id="{88C95F68-76B9-3A4F-8C9D-6D0ABE355E90}"/>
                </a:ext>
              </a:extLst>
            </p:cNvPr>
            <p:cNvSpPr>
              <a:spLocks/>
            </p:cNvSpPr>
            <p:nvPr/>
          </p:nvSpPr>
          <p:spPr bwMode="auto">
            <a:xfrm>
              <a:off x="5795963" y="4730750"/>
              <a:ext cx="128588" cy="346075"/>
            </a:xfrm>
            <a:custGeom>
              <a:avLst/>
              <a:gdLst>
                <a:gd name="T0" fmla="*/ 2147483646 w 40"/>
                <a:gd name="T1" fmla="*/ 0 h 107"/>
                <a:gd name="T2" fmla="*/ 2147483646 w 40"/>
                <a:gd name="T3" fmla="*/ 2147483646 h 107"/>
                <a:gd name="T4" fmla="*/ 0 w 40"/>
                <a:gd name="T5" fmla="*/ 2147483646 h 107"/>
                <a:gd name="T6" fmla="*/ 0 w 40"/>
                <a:gd name="T7" fmla="*/ 2147483646 h 107"/>
                <a:gd name="T8" fmla="*/ 0 w 40"/>
                <a:gd name="T9" fmla="*/ 2147483646 h 107"/>
                <a:gd name="T10" fmla="*/ 2147483646 w 40"/>
                <a:gd name="T11" fmla="*/ 2147483646 h 107"/>
                <a:gd name="T12" fmla="*/ 2147483646 w 40"/>
                <a:gd name="T13" fmla="*/ 0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3" name="Freeform 6">
              <a:extLst>
                <a:ext uri="{FF2B5EF4-FFF2-40B4-BE49-F238E27FC236}">
                  <a16:creationId xmlns:a16="http://schemas.microsoft.com/office/drawing/2014/main" id="{0B97980E-AC11-07CE-69D0-9E9D7C7B5281}"/>
                </a:ext>
              </a:extLst>
            </p:cNvPr>
            <p:cNvSpPr>
              <a:spLocks/>
            </p:cNvSpPr>
            <p:nvPr/>
          </p:nvSpPr>
          <p:spPr bwMode="auto">
            <a:xfrm>
              <a:off x="5418138" y="4568825"/>
              <a:ext cx="568325" cy="323850"/>
            </a:xfrm>
            <a:custGeom>
              <a:avLst/>
              <a:gdLst>
                <a:gd name="T0" fmla="*/ 2147483646 w 176"/>
                <a:gd name="T1" fmla="*/ 2147483646 h 100"/>
                <a:gd name="T2" fmla="*/ 2147483646 w 176"/>
                <a:gd name="T3" fmla="*/ 2147483646 h 100"/>
                <a:gd name="T4" fmla="*/ 2147483646 w 176"/>
                <a:gd name="T5" fmla="*/ 2147483646 h 100"/>
                <a:gd name="T6" fmla="*/ 2147483646 w 176"/>
                <a:gd name="T7" fmla="*/ 2147483646 h 100"/>
                <a:gd name="T8" fmla="*/ 2147483646 w 176"/>
                <a:gd name="T9" fmla="*/ 2147483646 h 100"/>
                <a:gd name="T10" fmla="*/ 2147483646 w 176"/>
                <a:gd name="T11" fmla="*/ 2147483646 h 100"/>
                <a:gd name="T12" fmla="*/ 2147483646 w 176"/>
                <a:gd name="T13" fmla="*/ 2147483646 h 100"/>
                <a:gd name="T14" fmla="*/ 2147483646 w 176"/>
                <a:gd name="T15" fmla="*/ 2147483646 h 100"/>
                <a:gd name="T16" fmla="*/ 2147483646 w 176"/>
                <a:gd name="T17" fmla="*/ 2147483646 h 100"/>
                <a:gd name="T18" fmla="*/ 2147483646 w 176"/>
                <a:gd name="T19" fmla="*/ 2147483646 h 100"/>
                <a:gd name="T20" fmla="*/ 2147483646 w 176"/>
                <a:gd name="T21" fmla="*/ 2147483646 h 100"/>
                <a:gd name="T22" fmla="*/ 2147483646 w 176"/>
                <a:gd name="T23" fmla="*/ 2147483646 h 100"/>
                <a:gd name="T24" fmla="*/ 2147483646 w 176"/>
                <a:gd name="T25" fmla="*/ 2147483646 h 100"/>
                <a:gd name="T26" fmla="*/ 2147483646 w 176"/>
                <a:gd name="T27" fmla="*/ 2147483646 h 100"/>
                <a:gd name="T28" fmla="*/ 2147483646 w 176"/>
                <a:gd name="T29" fmla="*/ 2147483646 h 100"/>
                <a:gd name="T30" fmla="*/ 2147483646 w 176"/>
                <a:gd name="T31" fmla="*/ 2147483646 h 100"/>
                <a:gd name="T32" fmla="*/ 2147483646 w 176"/>
                <a:gd name="T33" fmla="*/ 2147483646 h 100"/>
                <a:gd name="T34" fmla="*/ 2147483646 w 176"/>
                <a:gd name="T35" fmla="*/ 2147483646 h 100"/>
                <a:gd name="T36" fmla="*/ 2147483646 w 176"/>
                <a:gd name="T37" fmla="*/ 2147483646 h 100"/>
                <a:gd name="T38" fmla="*/ 2147483646 w 176"/>
                <a:gd name="T39" fmla="*/ 2147483646 h 100"/>
                <a:gd name="T40" fmla="*/ 2147483646 w 176"/>
                <a:gd name="T41" fmla="*/ 2147483646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4" name="Freeform 7">
              <a:extLst>
                <a:ext uri="{FF2B5EF4-FFF2-40B4-BE49-F238E27FC236}">
                  <a16:creationId xmlns:a16="http://schemas.microsoft.com/office/drawing/2014/main" id="{60F0CF4A-2020-554B-25E1-A951E75DAE80}"/>
                </a:ext>
              </a:extLst>
            </p:cNvPr>
            <p:cNvSpPr>
              <a:spLocks/>
            </p:cNvSpPr>
            <p:nvPr/>
          </p:nvSpPr>
          <p:spPr bwMode="auto">
            <a:xfrm>
              <a:off x="5449888" y="4856163"/>
              <a:ext cx="130175" cy="220663"/>
            </a:xfrm>
            <a:custGeom>
              <a:avLst/>
              <a:gdLst>
                <a:gd name="T0" fmla="*/ 2147483646 w 40"/>
                <a:gd name="T1" fmla="*/ 0 h 68"/>
                <a:gd name="T2" fmla="*/ 2147483646 w 40"/>
                <a:gd name="T3" fmla="*/ 2147483646 h 68"/>
                <a:gd name="T4" fmla="*/ 2147483646 w 40"/>
                <a:gd name="T5" fmla="*/ 2147483646 h 68"/>
                <a:gd name="T6" fmla="*/ 2147483646 w 40"/>
                <a:gd name="T7" fmla="*/ 2147483646 h 68"/>
                <a:gd name="T8" fmla="*/ 0 w 40"/>
                <a:gd name="T9" fmla="*/ 2147483646 h 68"/>
                <a:gd name="T10" fmla="*/ 0 w 40"/>
                <a:gd name="T11" fmla="*/ 2147483646 h 68"/>
                <a:gd name="T12" fmla="*/ 2147483646 w 40"/>
                <a:gd name="T13" fmla="*/ 2147483646 h 68"/>
                <a:gd name="T14" fmla="*/ 2147483646 w 40"/>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5" name="Freeform 8">
              <a:extLst>
                <a:ext uri="{FF2B5EF4-FFF2-40B4-BE49-F238E27FC236}">
                  <a16:creationId xmlns:a16="http://schemas.microsoft.com/office/drawing/2014/main" id="{8328BBA6-6647-7ECB-95C4-931F3CC8F9D0}"/>
                </a:ext>
              </a:extLst>
            </p:cNvPr>
            <p:cNvSpPr>
              <a:spLocks/>
            </p:cNvSpPr>
            <p:nvPr/>
          </p:nvSpPr>
          <p:spPr bwMode="auto">
            <a:xfrm>
              <a:off x="5621338" y="4895850"/>
              <a:ext cx="128588" cy="180975"/>
            </a:xfrm>
            <a:custGeom>
              <a:avLst/>
              <a:gdLst>
                <a:gd name="T0" fmla="*/ 2147483646 w 40"/>
                <a:gd name="T1" fmla="*/ 0 h 56"/>
                <a:gd name="T2" fmla="*/ 2147483646 w 40"/>
                <a:gd name="T3" fmla="*/ 2147483646 h 56"/>
                <a:gd name="T4" fmla="*/ 0 w 40"/>
                <a:gd name="T5" fmla="*/ 2147483646 h 56"/>
                <a:gd name="T6" fmla="*/ 0 w 40"/>
                <a:gd name="T7" fmla="*/ 2147483646 h 56"/>
                <a:gd name="T8" fmla="*/ 2147483646 w 40"/>
                <a:gd name="T9" fmla="*/ 2147483646 h 56"/>
                <a:gd name="T10" fmla="*/ 2147483646 w 40"/>
                <a:gd name="T11" fmla="*/ 2147483646 h 56"/>
                <a:gd name="T12" fmla="*/ 2147483646 w 4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6" name="TextBox 24">
            <a:extLst>
              <a:ext uri="{FF2B5EF4-FFF2-40B4-BE49-F238E27FC236}">
                <a16:creationId xmlns:a16="http://schemas.microsoft.com/office/drawing/2014/main" id="{DC0FC99A-6BEA-8511-4381-CE1866E063D3}"/>
              </a:ext>
            </a:extLst>
          </p:cNvPr>
          <p:cNvSpPr txBox="1">
            <a:spLocks noChangeArrowheads="1"/>
          </p:cNvSpPr>
          <p:nvPr/>
        </p:nvSpPr>
        <p:spPr bwMode="auto">
          <a:xfrm>
            <a:off x="10875963" y="5060950"/>
            <a:ext cx="117633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EG" altLang="ar-EG" sz="6500" b="1">
                <a:solidFill>
                  <a:srgbClr val="0070C0"/>
                </a:solidFill>
                <a:latin typeface="Open Sans" panose="020B0606030504020204" pitchFamily="34" charset="0"/>
                <a:cs typeface="Noto Sans" panose="020B0502040504020204" pitchFamily="34" charset="0"/>
              </a:rPr>
              <a:t>3</a:t>
            </a:r>
            <a:endParaRPr lang="en-GB" altLang="ar-EG" sz="6500" b="1">
              <a:solidFill>
                <a:srgbClr val="0070C0"/>
              </a:solidFill>
              <a:latin typeface="Noto Sans" panose="020B0502040504020204" pitchFamily="34" charset="0"/>
              <a:cs typeface="Noto Sans" panose="020B0502040504020204" pitchFamily="34" charset="0"/>
            </a:endParaRPr>
          </a:p>
        </p:txBody>
      </p:sp>
      <p:sp>
        <p:nvSpPr>
          <p:cNvPr id="13337" name="TextBox 25">
            <a:extLst>
              <a:ext uri="{FF2B5EF4-FFF2-40B4-BE49-F238E27FC236}">
                <a16:creationId xmlns:a16="http://schemas.microsoft.com/office/drawing/2014/main" id="{E32D715C-8198-FC8F-C37E-2E3584691BDE}"/>
              </a:ext>
            </a:extLst>
          </p:cNvPr>
          <p:cNvSpPr txBox="1">
            <a:spLocks noChangeArrowheads="1"/>
          </p:cNvSpPr>
          <p:nvPr/>
        </p:nvSpPr>
        <p:spPr bwMode="auto">
          <a:xfrm>
            <a:off x="8796338" y="5173663"/>
            <a:ext cx="23733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00000"/>
              </a:lnSpc>
              <a:spcBef>
                <a:spcPct val="0"/>
              </a:spcBef>
              <a:buFontTx/>
              <a:buNone/>
            </a:pPr>
            <a:r>
              <a:rPr lang="ar-EG" altLang="ar-EG" sz="2000" b="1" dirty="0">
                <a:solidFill>
                  <a:srgbClr val="282F39"/>
                </a:solidFill>
                <a:latin typeface="Open Sans" panose="020B0606030504020204" pitchFamily="34" charset="0"/>
                <a:cs typeface="PT Bold Heading" panose="02010400000000000000"/>
              </a:rPr>
              <a:t>توفير لحظي للبيانات الإحصائية و المؤشرات الصحية لدعم اتخاذ القرار</a:t>
            </a:r>
          </a:p>
        </p:txBody>
      </p:sp>
      <p:grpSp>
        <p:nvGrpSpPr>
          <p:cNvPr id="13338" name="Group 10">
            <a:extLst>
              <a:ext uri="{FF2B5EF4-FFF2-40B4-BE49-F238E27FC236}">
                <a16:creationId xmlns:a16="http://schemas.microsoft.com/office/drawing/2014/main" id="{17D0703C-BC84-9D96-A200-5ACA218D9BDA}"/>
              </a:ext>
            </a:extLst>
          </p:cNvPr>
          <p:cNvGrpSpPr>
            <a:grpSpLocks/>
          </p:cNvGrpSpPr>
          <p:nvPr/>
        </p:nvGrpSpPr>
        <p:grpSpPr bwMode="auto">
          <a:xfrm>
            <a:off x="-17463" y="1262063"/>
            <a:ext cx="4786313" cy="5038725"/>
            <a:chOff x="5995988" y="2712903"/>
            <a:chExt cx="2457450" cy="2587625"/>
          </a:xfrm>
        </p:grpSpPr>
        <p:sp>
          <p:nvSpPr>
            <p:cNvPr id="13339" name="Freeform 6">
              <a:extLst>
                <a:ext uri="{FF2B5EF4-FFF2-40B4-BE49-F238E27FC236}">
                  <a16:creationId xmlns:a16="http://schemas.microsoft.com/office/drawing/2014/main" id="{2D5DC3E6-A637-3DF5-DA3D-2FBFFF809925}"/>
                </a:ext>
              </a:extLst>
            </p:cNvPr>
            <p:cNvSpPr>
              <a:spLocks/>
            </p:cNvSpPr>
            <p:nvPr/>
          </p:nvSpPr>
          <p:spPr bwMode="auto">
            <a:xfrm>
              <a:off x="5995988" y="2712903"/>
              <a:ext cx="2457450" cy="2587625"/>
            </a:xfrm>
            <a:custGeom>
              <a:avLst/>
              <a:gdLst>
                <a:gd name="T0" fmla="*/ 2147483646 w 771"/>
                <a:gd name="T1" fmla="*/ 2147483646 h 812"/>
                <a:gd name="T2" fmla="*/ 2147483646 w 771"/>
                <a:gd name="T3" fmla="*/ 2147483646 h 812"/>
                <a:gd name="T4" fmla="*/ 2147483646 w 771"/>
                <a:gd name="T5" fmla="*/ 2147483646 h 812"/>
                <a:gd name="T6" fmla="*/ 2147483646 w 771"/>
                <a:gd name="T7" fmla="*/ 2147483646 h 812"/>
                <a:gd name="T8" fmla="*/ 2147483646 w 771"/>
                <a:gd name="T9" fmla="*/ 2147483646 h 812"/>
                <a:gd name="T10" fmla="*/ 2147483646 w 771"/>
                <a:gd name="T11" fmla="*/ 2147483646 h 812"/>
                <a:gd name="T12" fmla="*/ 2147483646 w 771"/>
                <a:gd name="T13" fmla="*/ 2147483646 h 812"/>
                <a:gd name="T14" fmla="*/ 2147483646 w 771"/>
                <a:gd name="T15" fmla="*/ 2147483646 h 812"/>
                <a:gd name="T16" fmla="*/ 2147483646 w 771"/>
                <a:gd name="T17" fmla="*/ 2147483646 h 812"/>
                <a:gd name="T18" fmla="*/ 2147483646 w 771"/>
                <a:gd name="T19" fmla="*/ 2147483646 h 812"/>
                <a:gd name="T20" fmla="*/ 2147483646 w 771"/>
                <a:gd name="T21" fmla="*/ 2147483646 h 812"/>
                <a:gd name="T22" fmla="*/ 2147483646 w 771"/>
                <a:gd name="T23" fmla="*/ 2147483646 h 812"/>
                <a:gd name="T24" fmla="*/ 2147483646 w 771"/>
                <a:gd name="T25" fmla="*/ 2147483646 h 812"/>
                <a:gd name="T26" fmla="*/ 2147483646 w 771"/>
                <a:gd name="T27" fmla="*/ 2147483646 h 812"/>
                <a:gd name="T28" fmla="*/ 2147483646 w 771"/>
                <a:gd name="T29" fmla="*/ 2147483646 h 812"/>
                <a:gd name="T30" fmla="*/ 2147483646 w 771"/>
                <a:gd name="T31" fmla="*/ 2147483646 h 812"/>
                <a:gd name="T32" fmla="*/ 2147483646 w 771"/>
                <a:gd name="T33" fmla="*/ 2147483646 h 812"/>
                <a:gd name="T34" fmla="*/ 2147483646 w 771"/>
                <a:gd name="T35" fmla="*/ 2147483646 h 812"/>
                <a:gd name="T36" fmla="*/ 2147483646 w 771"/>
                <a:gd name="T37" fmla="*/ 2147483646 h 812"/>
                <a:gd name="T38" fmla="*/ 2147483646 w 771"/>
                <a:gd name="T39" fmla="*/ 2147483646 h 812"/>
                <a:gd name="T40" fmla="*/ 2147483646 w 771"/>
                <a:gd name="T41" fmla="*/ 2147483646 h 812"/>
                <a:gd name="T42" fmla="*/ 2147483646 w 771"/>
                <a:gd name="T43" fmla="*/ 2147483646 h 812"/>
                <a:gd name="T44" fmla="*/ 2147483646 w 771"/>
                <a:gd name="T45" fmla="*/ 2147483646 h 812"/>
                <a:gd name="T46" fmla="*/ 2147483646 w 771"/>
                <a:gd name="T47" fmla="*/ 2147483646 h 812"/>
                <a:gd name="T48" fmla="*/ 2147483646 w 771"/>
                <a:gd name="T49" fmla="*/ 2147483646 h 812"/>
                <a:gd name="T50" fmla="*/ 2147483646 w 771"/>
                <a:gd name="T51" fmla="*/ 2147483646 h 812"/>
                <a:gd name="T52" fmla="*/ 2147483646 w 771"/>
                <a:gd name="T53" fmla="*/ 2147483646 h 812"/>
                <a:gd name="T54" fmla="*/ 2147483646 w 771"/>
                <a:gd name="T55" fmla="*/ 2147483646 h 812"/>
                <a:gd name="T56" fmla="*/ 2147483646 w 771"/>
                <a:gd name="T57" fmla="*/ 2147483646 h 812"/>
                <a:gd name="T58" fmla="*/ 2147483646 w 771"/>
                <a:gd name="T59" fmla="*/ 2147483646 h 812"/>
                <a:gd name="T60" fmla="*/ 2147483646 w 771"/>
                <a:gd name="T61" fmla="*/ 2147483646 h 812"/>
                <a:gd name="T62" fmla="*/ 2147483646 w 771"/>
                <a:gd name="T63" fmla="*/ 2147483646 h 8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0" name="Freeform 7">
              <a:extLst>
                <a:ext uri="{FF2B5EF4-FFF2-40B4-BE49-F238E27FC236}">
                  <a16:creationId xmlns:a16="http://schemas.microsoft.com/office/drawing/2014/main" id="{FCB2F9D3-9BEB-E9FE-02CF-99904949F235}"/>
                </a:ext>
              </a:extLst>
            </p:cNvPr>
            <p:cNvSpPr>
              <a:spLocks/>
            </p:cNvSpPr>
            <p:nvPr/>
          </p:nvSpPr>
          <p:spPr bwMode="auto">
            <a:xfrm>
              <a:off x="6515101" y="3270116"/>
              <a:ext cx="1450975" cy="1435100"/>
            </a:xfrm>
            <a:custGeom>
              <a:avLst/>
              <a:gdLst>
                <a:gd name="T0" fmla="*/ 2147483646 w 455"/>
                <a:gd name="T1" fmla="*/ 2147483646 h 450"/>
                <a:gd name="T2" fmla="*/ 2147483646 w 455"/>
                <a:gd name="T3" fmla="*/ 2147483646 h 450"/>
                <a:gd name="T4" fmla="*/ 2147483646 w 455"/>
                <a:gd name="T5" fmla="*/ 2147483646 h 450"/>
                <a:gd name="T6" fmla="*/ 2147483646 w 455"/>
                <a:gd name="T7" fmla="*/ 2147483646 h 450"/>
                <a:gd name="T8" fmla="*/ 2147483646 w 455"/>
                <a:gd name="T9" fmla="*/ 2147483646 h 450"/>
                <a:gd name="T10" fmla="*/ 2147483646 w 455"/>
                <a:gd name="T11" fmla="*/ 2147483646 h 450"/>
                <a:gd name="T12" fmla="*/ 2147483646 w 455"/>
                <a:gd name="T13" fmla="*/ 2147483646 h 450"/>
                <a:gd name="T14" fmla="*/ 2147483646 w 455"/>
                <a:gd name="T15" fmla="*/ 2147483646 h 450"/>
                <a:gd name="T16" fmla="*/ 2147483646 w 455"/>
                <a:gd name="T17" fmla="*/ 2147483646 h 450"/>
                <a:gd name="T18" fmla="*/ 2147483646 w 455"/>
                <a:gd name="T19" fmla="*/ 2147483646 h 450"/>
                <a:gd name="T20" fmla="*/ 2147483646 w 455"/>
                <a:gd name="T21" fmla="*/ 2147483646 h 450"/>
                <a:gd name="T22" fmla="*/ 2147483646 w 455"/>
                <a:gd name="T23" fmla="*/ 2147483646 h 450"/>
                <a:gd name="T24" fmla="*/ 2147483646 w 455"/>
                <a:gd name="T25" fmla="*/ 2147483646 h 450"/>
                <a:gd name="T26" fmla="*/ 2147483646 w 455"/>
                <a:gd name="T27" fmla="*/ 2147483646 h 450"/>
                <a:gd name="T28" fmla="*/ 2147483646 w 455"/>
                <a:gd name="T29" fmla="*/ 2147483646 h 450"/>
                <a:gd name="T30" fmla="*/ 2147483646 w 455"/>
                <a:gd name="T31" fmla="*/ 2147483646 h 450"/>
                <a:gd name="T32" fmla="*/ 2147483646 w 455"/>
                <a:gd name="T33" fmla="*/ 2147483646 h 450"/>
                <a:gd name="T34" fmla="*/ 2147483646 w 455"/>
                <a:gd name="T35" fmla="*/ 2147483646 h 450"/>
                <a:gd name="T36" fmla="*/ 2147483646 w 455"/>
                <a:gd name="T37" fmla="*/ 2147483646 h 450"/>
                <a:gd name="T38" fmla="*/ 2147483646 w 455"/>
                <a:gd name="T39" fmla="*/ 2147483646 h 450"/>
                <a:gd name="T40" fmla="*/ 2147483646 w 455"/>
                <a:gd name="T41" fmla="*/ 2147483646 h 450"/>
                <a:gd name="T42" fmla="*/ 2147483646 w 455"/>
                <a:gd name="T43" fmla="*/ 2147483646 h 450"/>
                <a:gd name="T44" fmla="*/ 2147483646 w 455"/>
                <a:gd name="T45" fmla="*/ 2147483646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ABF7449C-E559-D97E-D441-03583B8EFEE7}"/>
                </a:ext>
              </a:extLst>
            </p:cNvPr>
            <p:cNvSpPr>
              <a:spLocks/>
            </p:cNvSpPr>
            <p:nvPr/>
          </p:nvSpPr>
          <p:spPr bwMode="auto">
            <a:xfrm>
              <a:off x="7040914" y="2875139"/>
              <a:ext cx="1380736" cy="1384306"/>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a:lstStyle/>
            <a:p>
              <a:pPr eaLnBrk="1" fontAlgn="auto" hangingPunct="1">
                <a:spcBef>
                  <a:spcPts val="0"/>
                </a:spcBef>
                <a:spcAft>
                  <a:spcPts val="0"/>
                </a:spcAft>
                <a:defRPr/>
              </a:pPr>
              <a:endParaRPr lang="en-US">
                <a:solidFill>
                  <a:srgbClr val="282F39"/>
                </a:solidFill>
                <a:latin typeface="Calibri" panose="020F0502020204030204"/>
              </a:endParaRPr>
            </a:p>
          </p:txBody>
        </p:sp>
      </p:gr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4">
            <a:extLst>
              <a:ext uri="{FF2B5EF4-FFF2-40B4-BE49-F238E27FC236}">
                <a16:creationId xmlns:a16="http://schemas.microsoft.com/office/drawing/2014/main" id="{AA0F86C2-0DD3-A889-4FED-FFCC37C44874}"/>
              </a:ext>
            </a:extLst>
          </p:cNvPr>
          <p:cNvSpPr txBox="1">
            <a:spLocks noChangeArrowheads="1"/>
          </p:cNvSpPr>
          <p:nvPr/>
        </p:nvSpPr>
        <p:spPr bwMode="auto">
          <a:xfrm>
            <a:off x="1203325" y="234950"/>
            <a:ext cx="9672638" cy="83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eaLnBrk="1" hangingPunct="1">
              <a:lnSpc>
                <a:spcPct val="150000"/>
              </a:lnSpc>
              <a:spcBef>
                <a:spcPct val="0"/>
              </a:spcBef>
              <a:buFontTx/>
              <a:buNone/>
            </a:pPr>
            <a:r>
              <a:rPr lang="ar-EG" altLang="ar-EG" sz="3600" b="1" dirty="0" smtClean="0">
                <a:solidFill>
                  <a:srgbClr val="0070C0"/>
                </a:solidFill>
                <a:latin typeface="Century Gothic" panose="020B0502020202020204" pitchFamily="34" charset="0"/>
                <a:cs typeface="PT Bold Heading" panose="02010400000000000000" pitchFamily="2" charset="-78"/>
              </a:rPr>
              <a:t>ميكنة تسجيل </a:t>
            </a:r>
            <a:r>
              <a:rPr lang="ar-EG" altLang="ar-EG" sz="3600" b="1" dirty="0">
                <a:solidFill>
                  <a:srgbClr val="0070C0"/>
                </a:solidFill>
                <a:latin typeface="Century Gothic" panose="020B0502020202020204" pitchFamily="34" charset="0"/>
                <a:cs typeface="PT Bold Heading" panose="02010400000000000000" pitchFamily="2" charset="-78"/>
              </a:rPr>
              <a:t>بيانات المواليد والوفيات</a:t>
            </a:r>
          </a:p>
        </p:txBody>
      </p:sp>
      <p:sp>
        <p:nvSpPr>
          <p:cNvPr id="12291" name="TextBox 5">
            <a:extLst>
              <a:ext uri="{FF2B5EF4-FFF2-40B4-BE49-F238E27FC236}">
                <a16:creationId xmlns:a16="http://schemas.microsoft.com/office/drawing/2014/main" id="{B8E65597-8BEC-9CF2-289C-18B1C5C1A29A}"/>
              </a:ext>
            </a:extLst>
          </p:cNvPr>
          <p:cNvSpPr txBox="1">
            <a:spLocks noChangeArrowheads="1"/>
          </p:cNvSpPr>
          <p:nvPr/>
        </p:nvSpPr>
        <p:spPr bwMode="auto">
          <a:xfrm>
            <a:off x="3006725" y="1589088"/>
            <a:ext cx="2768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en-GB" altLang="ar-EG" sz="1600">
              <a:solidFill>
                <a:srgbClr val="282F39"/>
              </a:solidFill>
              <a:latin typeface="Noto Sans" panose="020B0502040504020204" pitchFamily="34" charset="0"/>
              <a:cs typeface="Noto Sans" panose="020B0502040504020204" pitchFamily="34" charset="0"/>
            </a:endParaRPr>
          </a:p>
        </p:txBody>
      </p:sp>
      <p:sp>
        <p:nvSpPr>
          <p:cNvPr id="12292" name="TextBox 7">
            <a:extLst>
              <a:ext uri="{FF2B5EF4-FFF2-40B4-BE49-F238E27FC236}">
                <a16:creationId xmlns:a16="http://schemas.microsoft.com/office/drawing/2014/main" id="{223ED07B-9A97-FB7E-FB6B-776EE50241C9}"/>
              </a:ext>
            </a:extLst>
          </p:cNvPr>
          <p:cNvSpPr txBox="1">
            <a:spLocks noChangeArrowheads="1"/>
          </p:cNvSpPr>
          <p:nvPr/>
        </p:nvSpPr>
        <p:spPr bwMode="auto">
          <a:xfrm>
            <a:off x="3006725" y="2751138"/>
            <a:ext cx="2768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en-GB" altLang="ar-EG" sz="1600">
              <a:solidFill>
                <a:srgbClr val="282F39"/>
              </a:solidFill>
              <a:latin typeface="Noto Sans" panose="020B0502040504020204" pitchFamily="34" charset="0"/>
              <a:cs typeface="Noto Sans" panose="020B0502040504020204" pitchFamily="34" charset="0"/>
            </a:endParaRPr>
          </a:p>
        </p:txBody>
      </p:sp>
      <p:pic>
        <p:nvPicPr>
          <p:cNvPr id="12294" name="Picture 3">
            <a:extLst>
              <a:ext uri="{FF2B5EF4-FFF2-40B4-BE49-F238E27FC236}">
                <a16:creationId xmlns:a16="http://schemas.microsoft.com/office/drawing/2014/main" id="{18FC361C-7CB4-B458-0988-9C98FBD1A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087438"/>
            <a:ext cx="117919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4526F85-9353-77A1-2CB9-91ACB5855CC7}"/>
              </a:ext>
            </a:extLst>
          </p:cNvPr>
          <p:cNvSpPr/>
          <p:nvPr/>
        </p:nvSpPr>
        <p:spPr>
          <a:xfrm>
            <a:off x="1347788" y="1357313"/>
            <a:ext cx="1939925" cy="746125"/>
          </a:xfrm>
          <a:prstGeom prst="ellipse">
            <a:avLst/>
          </a:prstGeom>
          <a:solidFill>
            <a:srgbClr val="A2FD8D"/>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b="1" dirty="0">
                <a:solidFill>
                  <a:schemeClr val="tx1"/>
                </a:solidFill>
              </a:rPr>
              <a:t>تم الانتهاء من الميكنة</a:t>
            </a:r>
            <a:endParaRPr lang="en-US" b="1" dirty="0">
              <a:solidFill>
                <a:schemeClr val="tx1"/>
              </a:solidFill>
            </a:endParaRPr>
          </a:p>
        </p:txBody>
      </p:sp>
      <p:sp>
        <p:nvSpPr>
          <p:cNvPr id="4" name="Oval 3">
            <a:extLst>
              <a:ext uri="{FF2B5EF4-FFF2-40B4-BE49-F238E27FC236}">
                <a16:creationId xmlns:a16="http://schemas.microsoft.com/office/drawing/2014/main" id="{75B35FFC-E5F8-AECA-D03F-2FEEF184A6AB}"/>
              </a:ext>
            </a:extLst>
          </p:cNvPr>
          <p:cNvSpPr/>
          <p:nvPr/>
        </p:nvSpPr>
        <p:spPr>
          <a:xfrm>
            <a:off x="1347788" y="5500688"/>
            <a:ext cx="1939925" cy="744537"/>
          </a:xfrm>
          <a:prstGeom prst="ellipse">
            <a:avLst/>
          </a:prstGeom>
          <a:solidFill>
            <a:schemeClr val="accent3">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b="1" dirty="0">
                <a:solidFill>
                  <a:schemeClr val="tx1"/>
                </a:solidFill>
              </a:rPr>
              <a:t>جارى الربط</a:t>
            </a:r>
            <a:endParaRPr lang="en-US" b="1" dirty="0">
              <a:solidFill>
                <a:schemeClr val="tx1"/>
              </a:solidFill>
            </a:endParaRPr>
          </a:p>
        </p:txBody>
      </p:sp>
      <p:sp>
        <p:nvSpPr>
          <p:cNvPr id="5" name="Oval 4">
            <a:extLst>
              <a:ext uri="{FF2B5EF4-FFF2-40B4-BE49-F238E27FC236}">
                <a16:creationId xmlns:a16="http://schemas.microsoft.com/office/drawing/2014/main" id="{5F2D1926-85C0-45A1-C07E-B776EE06C90C}"/>
              </a:ext>
            </a:extLst>
          </p:cNvPr>
          <p:cNvSpPr/>
          <p:nvPr/>
        </p:nvSpPr>
        <p:spPr>
          <a:xfrm>
            <a:off x="171450" y="4291013"/>
            <a:ext cx="1939925" cy="746125"/>
          </a:xfrm>
          <a:prstGeom prst="ellipse">
            <a:avLst/>
          </a:prstGeom>
          <a:solidFill>
            <a:schemeClr val="accent3">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b="1" dirty="0">
                <a:solidFill>
                  <a:schemeClr val="tx1"/>
                </a:solidFill>
              </a:rPr>
              <a:t>جارى الربط</a:t>
            </a:r>
            <a:endParaRPr lang="en-US" b="1" dirty="0">
              <a:solidFill>
                <a:schemeClr val="tx1"/>
              </a:solidFill>
            </a:endParaRPr>
          </a:p>
        </p:txBody>
      </p:sp>
    </p:spTree>
  </p:cSld>
  <p:clrMapOvr>
    <a:masterClrMapping/>
  </p:clrMapOvr>
  <p:transition spd="slow">
    <p:wipe/>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D05317-60D6-4B3A-8545-888496D1A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988</Words>
  <Application>Microsoft Office PowerPoint</Application>
  <PresentationFormat>Widescreen</PresentationFormat>
  <Paragraphs>145</Paragraphs>
  <Slides>19</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Calibri</vt:lpstr>
      <vt:lpstr>Century Gothic</vt:lpstr>
      <vt:lpstr>Noto Sans</vt:lpstr>
      <vt:lpstr>Open Sans</vt:lpstr>
      <vt:lpstr>PT Bold Heading</vt:lpstr>
      <vt:lpstr>Roboto</vt:lpstr>
      <vt:lpstr>Segoe UI Light</vt:lpstr>
      <vt:lpstr>Sultan bold</vt:lpstr>
      <vt:lpstr>Tahoma</vt:lpstr>
      <vt:lpstr>Times New Roman</vt:lpstr>
      <vt:lpstr>Wingdings</vt:lpstr>
      <vt:lpstr>Wingdings 3</vt:lpstr>
      <vt:lpstr>Wisp</vt:lpstr>
      <vt:lpstr>Project analysis slide 2</vt:lpstr>
      <vt:lpstr>PowerPoint Presentation</vt:lpstr>
      <vt:lpstr>PowerPoint Presentation</vt:lpstr>
      <vt:lpstr>PowerPoint Presentation</vt:lpstr>
      <vt:lpstr>مخطط النظام الورقي والالكتروني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التحديات التي تواجة منظومة تسجيل المواليد والوفيات </vt:lpstr>
      <vt:lpstr>PowerPoint Presentation</vt:lpstr>
      <vt:lpstr>بعض نقاط استمرار اتاحة البيانات والربط مع جميع جهات الدولة حتى 2025</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2022-12-03T19:29:31Z</dcterms:created>
  <dcterms:modified xsi:type="dcterms:W3CDTF">2024-05-28T12:05:56Z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KeyPoints">
    <vt:lpwstr/>
  </property>
</Properties>
</file>