
<file path=[Content_Types].xml><?xml version="1.0" encoding="utf-8"?>
<Types xmlns="http://schemas.openxmlformats.org/package/2006/content-types">
  <Default Extension="bin" ContentType="application/vnd.openxmlformats-officedocument.oleObject"/>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charts/chart3.xml" ContentType="application/vnd.openxmlformats-officedocument.drawingml.chart+xml"/>
  <Override PartName="/ppt/charts/chart2.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85" r:id="rId2"/>
    <p:sldId id="256" r:id="rId3"/>
    <p:sldId id="286" r:id="rId4"/>
    <p:sldId id="287" r:id="rId5"/>
    <p:sldId id="299" r:id="rId6"/>
    <p:sldId id="301" r:id="rId7"/>
    <p:sldId id="300" r:id="rId8"/>
    <p:sldId id="288" r:id="rId9"/>
    <p:sldId id="257" r:id="rId10"/>
    <p:sldId id="298" r:id="rId11"/>
    <p:sldId id="302" r:id="rId12"/>
    <p:sldId id="303" r:id="rId13"/>
    <p:sldId id="304" r:id="rId14"/>
    <p:sldId id="259" r:id="rId15"/>
    <p:sldId id="305" r:id="rId16"/>
    <p:sldId id="311" r:id="rId17"/>
    <p:sldId id="307" r:id="rId18"/>
    <p:sldId id="310" r:id="rId19"/>
    <p:sldId id="306" r:id="rId20"/>
    <p:sldId id="309" r:id="rId21"/>
    <p:sldId id="30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7" autoAdjust="0"/>
    <p:restoredTop sz="96424" autoAdjust="0"/>
  </p:normalViewPr>
  <p:slideViewPr>
    <p:cSldViewPr snapToGrid="0">
      <p:cViewPr varScale="1">
        <p:scale>
          <a:sx n="60" d="100"/>
          <a:sy n="60" d="100"/>
        </p:scale>
        <p:origin x="884" y="48"/>
      </p:cViewPr>
      <p:guideLst>
        <p:guide orient="horz" pos="2160"/>
        <p:guide pos="3840"/>
      </p:guideLst>
    </p:cSldViewPr>
  </p:slideViewPr>
  <p:outlineViewPr>
    <p:cViewPr>
      <p:scale>
        <a:sx n="33" d="100"/>
        <a:sy n="33" d="100"/>
      </p:scale>
      <p:origin x="0" y="112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ar-IQ" sz="1100" baseline="0">
                <a:latin typeface="Calibri" panose="020F0502020204030204" pitchFamily="34" charset="0"/>
                <a:cs typeface="Calibri" panose="020F0502020204030204" pitchFamily="34" charset="0"/>
              </a:rPr>
              <a:t>بيانات النازحين بسبب التغيرات المناخية حسب المحافظة</a:t>
            </a:r>
            <a:endParaRPr lang="en-US" sz="1100" baseline="0">
              <a:latin typeface="Calibri" panose="020F0502020204030204" pitchFamily="34" charset="0"/>
              <a:cs typeface="Calibri" panose="020F0502020204030204" pitchFamily="34" charset="0"/>
            </a:endParaRPr>
          </a:p>
        </c:rich>
      </c:tx>
      <c:overlay val="0"/>
      <c:spPr>
        <a:noFill/>
        <a:ln>
          <a:noFill/>
        </a:ln>
        <a:effectLst/>
      </c:spPr>
    </c:title>
    <c:autoTitleDeleted val="0"/>
    <c:plotArea>
      <c:layout>
        <c:manualLayout>
          <c:layoutTarget val="inner"/>
          <c:xMode val="edge"/>
          <c:yMode val="edge"/>
          <c:x val="7.755982306705253E-2"/>
          <c:y val="0.18969937292852684"/>
          <c:w val="0.8967078647063913"/>
          <c:h val="0.60819836931121896"/>
        </c:manualLayout>
      </c:layout>
      <c:barChart>
        <c:barDir val="col"/>
        <c:grouping val="clustered"/>
        <c:varyColors val="0"/>
        <c:ser>
          <c:idx val="0"/>
          <c:order val="0"/>
          <c:tx>
            <c:strRef>
              <c:f>Sheet3!$B$4</c:f>
              <c:strCache>
                <c:ptCount val="1"/>
                <c:pt idx="0">
                  <c:v>تصحر</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Sheet3!$A$5:$A$11</c:f>
              <c:strCache>
                <c:ptCount val="7"/>
                <c:pt idx="0">
                  <c:v>البصرة</c:v>
                </c:pt>
                <c:pt idx="1">
                  <c:v>القادسية</c:v>
                </c:pt>
                <c:pt idx="2">
                  <c:v>المثنى</c:v>
                </c:pt>
                <c:pt idx="3">
                  <c:v>النجف</c:v>
                </c:pt>
                <c:pt idx="4">
                  <c:v>ذي قار</c:v>
                </c:pt>
                <c:pt idx="5">
                  <c:v>ميسان</c:v>
                </c:pt>
                <c:pt idx="6">
                  <c:v>واسط</c:v>
                </c:pt>
              </c:strCache>
            </c:strRef>
          </c:cat>
          <c:val>
            <c:numRef>
              <c:f>Sheet3!$B$5:$B$11</c:f>
              <c:numCache>
                <c:formatCode>General</c:formatCode>
                <c:ptCount val="7"/>
                <c:pt idx="0">
                  <c:v>948</c:v>
                </c:pt>
                <c:pt idx="1">
                  <c:v>2360</c:v>
                </c:pt>
                <c:pt idx="2">
                  <c:v>10</c:v>
                </c:pt>
                <c:pt idx="3">
                  <c:v>730</c:v>
                </c:pt>
                <c:pt idx="4">
                  <c:v>4012</c:v>
                </c:pt>
                <c:pt idx="5">
                  <c:v>88</c:v>
                </c:pt>
                <c:pt idx="6">
                  <c:v>10</c:v>
                </c:pt>
              </c:numCache>
            </c:numRef>
          </c:val>
          <c:extLst>
            <c:ext xmlns:c16="http://schemas.microsoft.com/office/drawing/2014/chart" uri="{C3380CC4-5D6E-409C-BE32-E72D297353CC}">
              <c16:uniqueId val="{00000000-1422-4168-B712-73DE06D5A9A8}"/>
            </c:ext>
          </c:extLst>
        </c:ser>
        <c:ser>
          <c:idx val="1"/>
          <c:order val="1"/>
          <c:tx>
            <c:strRef>
              <c:f>Sheet3!$C$4</c:f>
              <c:strCache>
                <c:ptCount val="1"/>
                <c:pt idx="0">
                  <c:v>جفاف</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Sheet3!$A$5:$A$11</c:f>
              <c:strCache>
                <c:ptCount val="7"/>
                <c:pt idx="0">
                  <c:v>البصرة</c:v>
                </c:pt>
                <c:pt idx="1">
                  <c:v>القادسية</c:v>
                </c:pt>
                <c:pt idx="2">
                  <c:v>المثنى</c:v>
                </c:pt>
                <c:pt idx="3">
                  <c:v>النجف</c:v>
                </c:pt>
                <c:pt idx="4">
                  <c:v>ذي قار</c:v>
                </c:pt>
                <c:pt idx="5">
                  <c:v>ميسان</c:v>
                </c:pt>
                <c:pt idx="6">
                  <c:v>واسط</c:v>
                </c:pt>
              </c:strCache>
            </c:strRef>
          </c:cat>
          <c:val>
            <c:numRef>
              <c:f>Sheet3!$C$5:$C$11</c:f>
              <c:numCache>
                <c:formatCode>General</c:formatCode>
                <c:ptCount val="7"/>
                <c:pt idx="0">
                  <c:v>3</c:v>
                </c:pt>
                <c:pt idx="1">
                  <c:v>30</c:v>
                </c:pt>
                <c:pt idx="2">
                  <c:v>1480</c:v>
                </c:pt>
                <c:pt idx="3">
                  <c:v>6</c:v>
                </c:pt>
                <c:pt idx="4">
                  <c:v>2234</c:v>
                </c:pt>
                <c:pt idx="5">
                  <c:v>1538</c:v>
                </c:pt>
                <c:pt idx="6">
                  <c:v>3</c:v>
                </c:pt>
              </c:numCache>
            </c:numRef>
          </c:val>
          <c:extLst>
            <c:ext xmlns:c16="http://schemas.microsoft.com/office/drawing/2014/chart" uri="{C3380CC4-5D6E-409C-BE32-E72D297353CC}">
              <c16:uniqueId val="{00000001-1422-4168-B712-73DE06D5A9A8}"/>
            </c:ext>
          </c:extLst>
        </c:ser>
        <c:ser>
          <c:idx val="2"/>
          <c:order val="2"/>
          <c:tx>
            <c:strRef>
              <c:f>Sheet3!$D$4</c:f>
              <c:strCache>
                <c:ptCount val="1"/>
                <c:pt idx="0">
                  <c:v>شحة مياه</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Sheet3!$A$5:$A$11</c:f>
              <c:strCache>
                <c:ptCount val="7"/>
                <c:pt idx="0">
                  <c:v>البصرة</c:v>
                </c:pt>
                <c:pt idx="1">
                  <c:v>القادسية</c:v>
                </c:pt>
                <c:pt idx="2">
                  <c:v>المثنى</c:v>
                </c:pt>
                <c:pt idx="3">
                  <c:v>النجف</c:v>
                </c:pt>
                <c:pt idx="4">
                  <c:v>ذي قار</c:v>
                </c:pt>
                <c:pt idx="5">
                  <c:v>ميسان</c:v>
                </c:pt>
                <c:pt idx="6">
                  <c:v>واسط</c:v>
                </c:pt>
              </c:strCache>
            </c:strRef>
          </c:cat>
          <c:val>
            <c:numRef>
              <c:f>Sheet3!$D$5:$D$11</c:f>
              <c:numCache>
                <c:formatCode>General</c:formatCode>
                <c:ptCount val="7"/>
                <c:pt idx="1">
                  <c:v>34</c:v>
                </c:pt>
                <c:pt idx="2">
                  <c:v>2</c:v>
                </c:pt>
                <c:pt idx="4">
                  <c:v>461</c:v>
                </c:pt>
              </c:numCache>
            </c:numRef>
          </c:val>
          <c:extLst>
            <c:ext xmlns:c16="http://schemas.microsoft.com/office/drawing/2014/chart" uri="{C3380CC4-5D6E-409C-BE32-E72D297353CC}">
              <c16:uniqueId val="{00000002-1422-4168-B712-73DE06D5A9A8}"/>
            </c:ext>
          </c:extLst>
        </c:ser>
        <c:dLbls>
          <c:showLegendKey val="0"/>
          <c:showVal val="0"/>
          <c:showCatName val="0"/>
          <c:showSerName val="0"/>
          <c:showPercent val="0"/>
          <c:showBubbleSize val="0"/>
        </c:dLbls>
        <c:gapWidth val="219"/>
        <c:overlap val="-27"/>
        <c:axId val="142097408"/>
        <c:axId val="142103296"/>
      </c:barChart>
      <c:catAx>
        <c:axId val="142097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142103296"/>
        <c:crosses val="autoZero"/>
        <c:auto val="1"/>
        <c:lblAlgn val="ctr"/>
        <c:lblOffset val="100"/>
        <c:noMultiLvlLbl val="0"/>
      </c:catAx>
      <c:valAx>
        <c:axId val="1421032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42097408"/>
        <c:crosses val="autoZero"/>
        <c:crossBetween val="between"/>
      </c:valAx>
      <c:spPr>
        <a:noFill/>
        <a:ln>
          <a:noFill/>
        </a:ln>
        <a:effectLst/>
      </c:spPr>
    </c:plotArea>
    <c:legend>
      <c:legendPos val="b"/>
      <c:layout>
        <c:manualLayout>
          <c:xMode val="edge"/>
          <c:yMode val="edge"/>
          <c:x val="0.18639635987064146"/>
          <c:y val="0.88367593557278734"/>
          <c:w val="0.69378852375345679"/>
          <c:h val="8.581299195100290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ar-IQ" sz="900" baseline="0">
                <a:latin typeface="Calibri" panose="020F0502020204030204" pitchFamily="34" charset="0"/>
                <a:cs typeface="Calibri" panose="020F0502020204030204" pitchFamily="34" charset="0"/>
              </a:rPr>
              <a:t>مجموع النازحين حسب المحافظة</a:t>
            </a:r>
            <a:endParaRPr lang="en-US" sz="900" baseline="0">
              <a:latin typeface="Calibri" panose="020F0502020204030204" pitchFamily="34" charset="0"/>
              <a:cs typeface="Calibri" panose="020F0502020204030204" pitchFamily="34" charset="0"/>
            </a:endParaRPr>
          </a:p>
        </c:rich>
      </c:tx>
      <c:overlay val="0"/>
      <c:spPr>
        <a:noFill/>
        <a:ln>
          <a:noFill/>
        </a:ln>
        <a:effectLst/>
      </c:spPr>
    </c:title>
    <c:autoTitleDeleted val="0"/>
    <c:plotArea>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Sheet3!$A$5:$A$11</c:f>
              <c:strCache>
                <c:ptCount val="7"/>
                <c:pt idx="0">
                  <c:v>البصرة</c:v>
                </c:pt>
                <c:pt idx="1">
                  <c:v>القادسية</c:v>
                </c:pt>
                <c:pt idx="2">
                  <c:v>المثنى</c:v>
                </c:pt>
                <c:pt idx="3">
                  <c:v>النجف</c:v>
                </c:pt>
                <c:pt idx="4">
                  <c:v>ذي قار</c:v>
                </c:pt>
                <c:pt idx="5">
                  <c:v>ميسان</c:v>
                </c:pt>
                <c:pt idx="6">
                  <c:v>واسط</c:v>
                </c:pt>
              </c:strCache>
            </c:strRef>
          </c:cat>
          <c:val>
            <c:numRef>
              <c:f>Sheet3!$E$5:$E$11</c:f>
              <c:numCache>
                <c:formatCode>General</c:formatCode>
                <c:ptCount val="7"/>
                <c:pt idx="0">
                  <c:v>951</c:v>
                </c:pt>
                <c:pt idx="1">
                  <c:v>2424</c:v>
                </c:pt>
                <c:pt idx="2">
                  <c:v>1492</c:v>
                </c:pt>
                <c:pt idx="3">
                  <c:v>736</c:v>
                </c:pt>
                <c:pt idx="4">
                  <c:v>6707</c:v>
                </c:pt>
                <c:pt idx="5">
                  <c:v>1626</c:v>
                </c:pt>
                <c:pt idx="6">
                  <c:v>13</c:v>
                </c:pt>
              </c:numCache>
            </c:numRef>
          </c:val>
          <c:extLst>
            <c:ext xmlns:c16="http://schemas.microsoft.com/office/drawing/2014/chart" uri="{C3380CC4-5D6E-409C-BE32-E72D297353CC}">
              <c16:uniqueId val="{00000000-2AB7-4B41-ACC4-C0B83DFB8804}"/>
            </c:ext>
          </c:extLst>
        </c:ser>
        <c:dLbls>
          <c:showLegendKey val="0"/>
          <c:showVal val="0"/>
          <c:showCatName val="0"/>
          <c:showSerName val="0"/>
          <c:showPercent val="0"/>
          <c:showBubbleSize val="0"/>
        </c:dLbls>
        <c:gapWidth val="219"/>
        <c:overlap val="-27"/>
        <c:axId val="142145024"/>
        <c:axId val="142146560"/>
      </c:barChart>
      <c:catAx>
        <c:axId val="142145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146560"/>
        <c:crosses val="autoZero"/>
        <c:auto val="1"/>
        <c:lblAlgn val="ctr"/>
        <c:lblOffset val="100"/>
        <c:noMultiLvlLbl val="0"/>
      </c:catAx>
      <c:valAx>
        <c:axId val="1421465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214502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ar-IQ" sz="1200" baseline="0">
                <a:latin typeface="Gabriola" panose="04040605051002020D02" pitchFamily="82" charset="0"/>
                <a:cs typeface="Calibri" panose="020F0502020204030204" pitchFamily="34" charset="0"/>
              </a:rPr>
              <a:t>اعداد  العوائل العائدة من الهجرة حزيران 2024</a:t>
            </a:r>
            <a:endParaRPr lang="en-US" sz="1200" baseline="0">
              <a:latin typeface="Gabriola" panose="04040605051002020D02" pitchFamily="82" charset="0"/>
              <a:cs typeface="Calibri" panose="020F0502020204030204" pitchFamily="34" charset="0"/>
            </a:endParaRPr>
          </a:p>
        </c:rich>
      </c:tx>
      <c:layout>
        <c:manualLayout>
          <c:xMode val="edge"/>
          <c:yMode val="edge"/>
          <c:x val="0.30323558133725254"/>
          <c:y val="7.6866014859924989E-2"/>
        </c:manualLayout>
      </c:layout>
      <c:overlay val="0"/>
      <c:spPr>
        <a:noFill/>
        <a:ln>
          <a:noFill/>
        </a:ln>
        <a:effectLst/>
      </c:spPr>
    </c:title>
    <c:autoTitleDeleted val="0"/>
    <c:plotArea>
      <c:layout>
        <c:manualLayout>
          <c:layoutTarget val="inner"/>
          <c:xMode val="edge"/>
          <c:yMode val="edge"/>
          <c:x val="9.6691730435104067E-2"/>
          <c:y val="0.15223964772998419"/>
          <c:w val="0.94252366525543174"/>
          <c:h val="0.66732465733449986"/>
        </c:manualLayout>
      </c:layout>
      <c:barChart>
        <c:barDir val="col"/>
        <c:grouping val="stacked"/>
        <c:varyColors val="0"/>
        <c:ser>
          <c:idx val="0"/>
          <c:order val="0"/>
          <c:spPr>
            <a:solidFill>
              <a:schemeClr val="accent2">
                <a:lumMod val="60000"/>
                <a:lumOff val="40000"/>
              </a:schemeClr>
            </a:solidFill>
            <a:ln>
              <a:noFill/>
            </a:ln>
            <a:effectLst/>
          </c:spPr>
          <c:invertIfNegative val="0"/>
          <c:dLbls>
            <c:dLbl>
              <c:idx val="1"/>
              <c:layout>
                <c:manualLayout>
                  <c:x val="2.7777777777777779E-3"/>
                  <c:y val="-6.94444444444443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33D-47CC-A417-D99510D0B19D}"/>
                </c:ext>
              </c:extLst>
            </c:dLbl>
            <c:dLbl>
              <c:idx val="2"/>
              <c:layout>
                <c:manualLayout>
                  <c:x val="0"/>
                  <c:y val="-6.01851851851851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3D-47CC-A417-D99510D0B19D}"/>
                </c:ext>
              </c:extLst>
            </c:dLbl>
            <c:dLbl>
              <c:idx val="3"/>
              <c:layout>
                <c:manualLayout>
                  <c:x val="8.3333333333333332E-3"/>
                  <c:y val="-6.01851851851851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33D-47CC-A417-D99510D0B19D}"/>
                </c:ext>
              </c:extLst>
            </c:dLbl>
            <c:dLbl>
              <c:idx val="4"/>
              <c:layout>
                <c:manualLayout>
                  <c:x val="0"/>
                  <c:y val="-5.55555555555554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3D-47CC-A417-D99510D0B19D}"/>
                </c:ext>
              </c:extLst>
            </c:dLbl>
            <c:dLbl>
              <c:idx val="5"/>
              <c:layout>
                <c:manualLayout>
                  <c:x val="-5.0925337632079971E-17"/>
                  <c:y val="-4.62962962962963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3D-47CC-A417-D99510D0B19D}"/>
                </c:ext>
              </c:extLst>
            </c:dLbl>
            <c:dLbl>
              <c:idx val="6"/>
              <c:layout>
                <c:manualLayout>
                  <c:x val="5.0925337632079971E-17"/>
                  <c:y val="-4.62962962962962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3D-47CC-A417-D99510D0B19D}"/>
                </c:ext>
              </c:extLst>
            </c:dLbl>
            <c:dLbl>
              <c:idx val="7"/>
              <c:layout>
                <c:manualLayout>
                  <c:x val="-1.0185067526415994E-16"/>
                  <c:y val="-0.189814814814814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3D-47CC-A417-D99510D0B19D}"/>
                </c:ext>
              </c:extLst>
            </c:dLbl>
            <c:dLbl>
              <c:idx val="8"/>
              <c:layout>
                <c:manualLayout>
                  <c:x val="0"/>
                  <c:y val="-7.87037037037037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3D-47CC-A417-D99510D0B19D}"/>
                </c:ext>
              </c:extLst>
            </c:dLbl>
            <c:dLbl>
              <c:idx val="9"/>
              <c:layout>
                <c:manualLayout>
                  <c:x val="-2.7777777777777779E-3"/>
                  <c:y val="-8.79629629629629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3D-47CC-A417-D99510D0B19D}"/>
                </c:ext>
              </c:extLst>
            </c:dLbl>
            <c:dLbl>
              <c:idx val="10"/>
              <c:layout>
                <c:manualLayout>
                  <c:x val="0"/>
                  <c:y val="-6.94444444444444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33D-47CC-A417-D99510D0B19D}"/>
                </c:ext>
              </c:extLst>
            </c:dLbl>
            <c:dLbl>
              <c:idx val="11"/>
              <c:layout>
                <c:manualLayout>
                  <c:x val="-2.7777777777778798E-3"/>
                  <c:y val="-6.01851851851852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33D-47CC-A417-D99510D0B19D}"/>
                </c:ext>
              </c:extLst>
            </c:dLbl>
            <c:dLbl>
              <c:idx val="12"/>
              <c:layout>
                <c:manualLayout>
                  <c:x val="-2.7777777777778798E-3"/>
                  <c:y val="-0.166666666666666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33D-47CC-A417-D99510D0B19D}"/>
                </c:ext>
              </c:extLst>
            </c:dLbl>
            <c:dLbl>
              <c:idx val="13"/>
              <c:layout>
                <c:manualLayout>
                  <c:x val="2.7777777777777779E-3"/>
                  <c:y val="-6.94444444444445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33D-47CC-A417-D99510D0B19D}"/>
                </c:ext>
              </c:extLst>
            </c:dLbl>
            <c:dLbl>
              <c:idx val="14"/>
              <c:layout>
                <c:manualLayout>
                  <c:x val="0"/>
                  <c:y val="-9.7222222222222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33D-47CC-A417-D99510D0B19D}"/>
                </c:ext>
              </c:extLst>
            </c:dLbl>
            <c:dLbl>
              <c:idx val="15"/>
              <c:layout>
                <c:manualLayout>
                  <c:x val="-5.5555555555555558E-3"/>
                  <c:y val="-0.1435185185185185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233D-47CC-A417-D99510D0B19D}"/>
                </c:ext>
              </c:extLst>
            </c:dLbl>
            <c:dLbl>
              <c:idx val="16"/>
              <c:layout>
                <c:manualLayout>
                  <c:x val="-1.0185067526415994E-16"/>
                  <c:y val="-0.1620370370370371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33D-47CC-A417-D99510D0B19D}"/>
                </c:ext>
              </c:extLst>
            </c:dLbl>
            <c:dLbl>
              <c:idx val="17"/>
              <c:layout>
                <c:manualLayout>
                  <c:x val="-2.7777777777777779E-3"/>
                  <c:y val="-0.3333333333333333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233D-47CC-A417-D99510D0B19D}"/>
                </c:ext>
              </c:extLst>
            </c:dLbl>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Sheet4!$B$5:$B$22</c:f>
              <c:strCache>
                <c:ptCount val="18"/>
                <c:pt idx="0">
                  <c:v>دهوك </c:v>
                </c:pt>
                <c:pt idx="1">
                  <c:v>نينوى</c:v>
                </c:pt>
                <c:pt idx="2">
                  <c:v>السليمانية</c:v>
                </c:pt>
                <c:pt idx="3">
                  <c:v>كركوك</c:v>
                </c:pt>
                <c:pt idx="4">
                  <c:v>اربيل</c:v>
                </c:pt>
                <c:pt idx="5">
                  <c:v>ديالى</c:v>
                </c:pt>
                <c:pt idx="6">
                  <c:v>الانبار</c:v>
                </c:pt>
                <c:pt idx="7">
                  <c:v>بغداد</c:v>
                </c:pt>
                <c:pt idx="8">
                  <c:v>بابل</c:v>
                </c:pt>
                <c:pt idx="9">
                  <c:v>كربلاء</c:v>
                </c:pt>
                <c:pt idx="10">
                  <c:v>واسط</c:v>
                </c:pt>
                <c:pt idx="11">
                  <c:v>صلاح الدين</c:v>
                </c:pt>
                <c:pt idx="12">
                  <c:v>النجف</c:v>
                </c:pt>
                <c:pt idx="13">
                  <c:v>القادسية</c:v>
                </c:pt>
                <c:pt idx="14">
                  <c:v>المثنى</c:v>
                </c:pt>
                <c:pt idx="15">
                  <c:v>ذي قار</c:v>
                </c:pt>
                <c:pt idx="16">
                  <c:v>ميسان</c:v>
                </c:pt>
                <c:pt idx="17">
                  <c:v>البصرة</c:v>
                </c:pt>
              </c:strCache>
            </c:strRef>
          </c:cat>
          <c:val>
            <c:numRef>
              <c:f>Sheet4!$C$5:$C$22</c:f>
              <c:numCache>
                <c:formatCode>General</c:formatCode>
                <c:ptCount val="18"/>
                <c:pt idx="0">
                  <c:v>90</c:v>
                </c:pt>
                <c:pt idx="1">
                  <c:v>363</c:v>
                </c:pt>
                <c:pt idx="2">
                  <c:v>19</c:v>
                </c:pt>
                <c:pt idx="3" formatCode="#,##0">
                  <c:v>3479</c:v>
                </c:pt>
                <c:pt idx="4">
                  <c:v>142</c:v>
                </c:pt>
                <c:pt idx="5" formatCode="#,##0">
                  <c:v>2700</c:v>
                </c:pt>
                <c:pt idx="6">
                  <c:v>99</c:v>
                </c:pt>
                <c:pt idx="7" formatCode="#,##0">
                  <c:v>11873</c:v>
                </c:pt>
                <c:pt idx="8" formatCode="#,##0">
                  <c:v>2446</c:v>
                </c:pt>
                <c:pt idx="9" formatCode="#,##0">
                  <c:v>5015</c:v>
                </c:pt>
                <c:pt idx="10" formatCode="#,##0">
                  <c:v>2446</c:v>
                </c:pt>
                <c:pt idx="11">
                  <c:v>570</c:v>
                </c:pt>
                <c:pt idx="12" formatCode="#,##0">
                  <c:v>8042</c:v>
                </c:pt>
                <c:pt idx="13" formatCode="#,##0">
                  <c:v>3389</c:v>
                </c:pt>
                <c:pt idx="14" formatCode="#,##0">
                  <c:v>4828</c:v>
                </c:pt>
                <c:pt idx="15" formatCode="#,##0">
                  <c:v>7618</c:v>
                </c:pt>
                <c:pt idx="16" formatCode="#,##0">
                  <c:v>6080</c:v>
                </c:pt>
                <c:pt idx="17" formatCode="#,##0">
                  <c:v>20574</c:v>
                </c:pt>
              </c:numCache>
            </c:numRef>
          </c:val>
          <c:extLst>
            <c:ext xmlns:c16="http://schemas.microsoft.com/office/drawing/2014/chart" uri="{C3380CC4-5D6E-409C-BE32-E72D297353CC}">
              <c16:uniqueId val="{00000011-233D-47CC-A417-D99510D0B19D}"/>
            </c:ext>
          </c:extLst>
        </c:ser>
        <c:dLbls>
          <c:showLegendKey val="0"/>
          <c:showVal val="0"/>
          <c:showCatName val="0"/>
          <c:showSerName val="0"/>
          <c:showPercent val="0"/>
          <c:showBubbleSize val="0"/>
        </c:dLbls>
        <c:gapWidth val="150"/>
        <c:overlap val="100"/>
        <c:axId val="153254912"/>
        <c:axId val="153273088"/>
      </c:barChart>
      <c:catAx>
        <c:axId val="153254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crossAx val="153273088"/>
        <c:crosses val="autoZero"/>
        <c:auto val="1"/>
        <c:lblAlgn val="ctr"/>
        <c:lblOffset val="100"/>
        <c:noMultiLvlLbl val="0"/>
      </c:catAx>
      <c:valAx>
        <c:axId val="153273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crossAx val="153254912"/>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58F4A8-D1A4-4DF4-AF6C-B29A977615D6}" type="datetimeFigureOut">
              <a:rPr lang="en-US" smtClean="0"/>
              <a:t>11/20/2024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FC8370-C39E-4D41-B62F-AA9E3B775937}" type="slidenum">
              <a:rPr lang="en-US" smtClean="0"/>
              <a:t>‹#›</a:t>
            </a:fld>
            <a:endParaRPr lang="en-US"/>
          </a:p>
        </p:txBody>
      </p:sp>
    </p:spTree>
    <p:extLst>
      <p:ext uri="{BB962C8B-B14F-4D97-AF65-F5344CB8AC3E}">
        <p14:creationId xmlns:p14="http://schemas.microsoft.com/office/powerpoint/2010/main" val="2315308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IQ" sz="1400" dirty="0"/>
              <a:t>المصدر ( وزارة الهجرة)</a:t>
            </a:r>
            <a:endParaRPr lang="en-US" sz="1400" dirty="0"/>
          </a:p>
        </p:txBody>
      </p:sp>
      <p:sp>
        <p:nvSpPr>
          <p:cNvPr id="4" name="Slide Number Placeholder 3"/>
          <p:cNvSpPr>
            <a:spLocks noGrp="1"/>
          </p:cNvSpPr>
          <p:nvPr>
            <p:ph type="sldNum" sz="quarter" idx="10"/>
          </p:nvPr>
        </p:nvSpPr>
        <p:spPr/>
        <p:txBody>
          <a:bodyPr/>
          <a:lstStyle/>
          <a:p>
            <a:fld id="{46FC8370-C39E-4D41-B62F-AA9E3B775937}" type="slidenum">
              <a:rPr lang="en-US" smtClean="0"/>
              <a:t>4</a:t>
            </a:fld>
            <a:endParaRPr lang="en-US"/>
          </a:p>
        </p:txBody>
      </p:sp>
    </p:spTree>
    <p:extLst>
      <p:ext uri="{BB962C8B-B14F-4D97-AF65-F5344CB8AC3E}">
        <p14:creationId xmlns:p14="http://schemas.microsoft.com/office/powerpoint/2010/main" val="4044566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dirty="0"/>
              <a:t>المصدر</a:t>
            </a:r>
            <a:r>
              <a:rPr lang="ar-IQ" baseline="0" dirty="0"/>
              <a:t> / وزارة الهجرة والمهجرين / دائرة المعلومات والبحوث / قسم البحوث والدراسات</a:t>
            </a:r>
            <a:endParaRPr lang="en-US"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16</a:t>
            </a:fld>
            <a:endParaRPr lang="en-US"/>
          </a:p>
        </p:txBody>
      </p:sp>
    </p:spTree>
    <p:extLst>
      <p:ext uri="{BB962C8B-B14F-4D97-AF65-F5344CB8AC3E}">
        <p14:creationId xmlns:p14="http://schemas.microsoft.com/office/powerpoint/2010/main" val="2585539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dirty="0"/>
              <a:t>المصدر</a:t>
            </a:r>
            <a:r>
              <a:rPr lang="ar-IQ" baseline="0" dirty="0"/>
              <a:t> / وزارة الهجرة والمهجرين / دائرة المعلومات والبحوث / قسم البحوث والدراسات</a:t>
            </a:r>
            <a:endParaRPr lang="en-US"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17</a:t>
            </a:fld>
            <a:endParaRPr lang="en-US"/>
          </a:p>
        </p:txBody>
      </p:sp>
    </p:spTree>
    <p:extLst>
      <p:ext uri="{BB962C8B-B14F-4D97-AF65-F5344CB8AC3E}">
        <p14:creationId xmlns:p14="http://schemas.microsoft.com/office/powerpoint/2010/main" val="599471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dirty="0"/>
              <a:t>المصدر</a:t>
            </a:r>
            <a:r>
              <a:rPr lang="ar-IQ" baseline="0" dirty="0"/>
              <a:t> / وزارة الهجرة والمهجرين / دائرة المعلومات والبحوث / قسم البحوث والدراسات</a:t>
            </a:r>
            <a:endParaRPr lang="en-US"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18</a:t>
            </a:fld>
            <a:endParaRPr lang="en-US"/>
          </a:p>
        </p:txBody>
      </p:sp>
    </p:spTree>
    <p:extLst>
      <p:ext uri="{BB962C8B-B14F-4D97-AF65-F5344CB8AC3E}">
        <p14:creationId xmlns:p14="http://schemas.microsoft.com/office/powerpoint/2010/main" val="668819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dirty="0"/>
              <a:t>المصدر</a:t>
            </a:r>
            <a:r>
              <a:rPr lang="ar-IQ" baseline="0" dirty="0"/>
              <a:t> / وزارة الهجرة والمهجرين / دائرة المعلومات والبحوث / قسم البحوث والدراسات</a:t>
            </a:r>
            <a:endParaRPr lang="en-US"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19</a:t>
            </a:fld>
            <a:endParaRPr lang="en-US"/>
          </a:p>
        </p:txBody>
      </p:sp>
    </p:spTree>
    <p:extLst>
      <p:ext uri="{BB962C8B-B14F-4D97-AF65-F5344CB8AC3E}">
        <p14:creationId xmlns:p14="http://schemas.microsoft.com/office/powerpoint/2010/main" val="15084841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dirty="0"/>
              <a:t>المصدر</a:t>
            </a:r>
            <a:r>
              <a:rPr lang="ar-IQ" baseline="0" dirty="0"/>
              <a:t> / وزارة الهجرة والمهجرين / دائرة المعلومات والبحوث / قسم البحوث والدراسات</a:t>
            </a:r>
            <a:endParaRPr lang="en-US"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20</a:t>
            </a:fld>
            <a:endParaRPr lang="en-US"/>
          </a:p>
        </p:txBody>
      </p:sp>
    </p:spTree>
    <p:extLst>
      <p:ext uri="{BB962C8B-B14F-4D97-AF65-F5344CB8AC3E}">
        <p14:creationId xmlns:p14="http://schemas.microsoft.com/office/powerpoint/2010/main" val="3998312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dirty="0"/>
              <a:t>المصدر</a:t>
            </a:r>
            <a:r>
              <a:rPr lang="ar-IQ" baseline="0" dirty="0"/>
              <a:t> / وزارة الهجرة والمهجرين / دائرة المعلومات والبحوث / قسم البحوث والدراسات</a:t>
            </a:r>
            <a:endParaRPr lang="en-US"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21</a:t>
            </a:fld>
            <a:endParaRPr lang="en-US"/>
          </a:p>
        </p:txBody>
      </p:sp>
    </p:spTree>
    <p:extLst>
      <p:ext uri="{BB962C8B-B14F-4D97-AF65-F5344CB8AC3E}">
        <p14:creationId xmlns:p14="http://schemas.microsoft.com/office/powerpoint/2010/main" val="514944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sz="1200" dirty="0"/>
              <a:t>المصدر ( وزارة الهجرة)</a:t>
            </a:r>
            <a:endParaRPr lang="en-US" sz="1200"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5</a:t>
            </a:fld>
            <a:endParaRPr lang="en-US"/>
          </a:p>
        </p:txBody>
      </p:sp>
    </p:spTree>
    <p:extLst>
      <p:ext uri="{BB962C8B-B14F-4D97-AF65-F5344CB8AC3E}">
        <p14:creationId xmlns:p14="http://schemas.microsoft.com/office/powerpoint/2010/main" val="1701803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sz="1200" dirty="0"/>
              <a:t>المصدر ( وزارة الهجرة)</a:t>
            </a:r>
            <a:endParaRPr lang="en-US" sz="1200"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6</a:t>
            </a:fld>
            <a:endParaRPr lang="en-US"/>
          </a:p>
        </p:txBody>
      </p:sp>
    </p:spTree>
    <p:extLst>
      <p:ext uri="{BB962C8B-B14F-4D97-AF65-F5344CB8AC3E}">
        <p14:creationId xmlns:p14="http://schemas.microsoft.com/office/powerpoint/2010/main" val="2064418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sz="1200" dirty="0"/>
              <a:t>المصدر ( وزارة الهجرة)</a:t>
            </a:r>
            <a:endParaRPr lang="en-US" sz="1200"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7</a:t>
            </a:fld>
            <a:endParaRPr lang="en-US"/>
          </a:p>
        </p:txBody>
      </p:sp>
    </p:spTree>
    <p:extLst>
      <p:ext uri="{BB962C8B-B14F-4D97-AF65-F5344CB8AC3E}">
        <p14:creationId xmlns:p14="http://schemas.microsoft.com/office/powerpoint/2010/main" val="294827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IQ" sz="1200" b="0" i="0" kern="1200" dirty="0">
                <a:solidFill>
                  <a:schemeClr val="tx1"/>
                </a:solidFill>
                <a:effectLst/>
                <a:latin typeface="+mn-lt"/>
                <a:ea typeface="+mn-ea"/>
                <a:cs typeface="+mn-cs"/>
              </a:rPr>
              <a:t>المصدر : المنظمة الدولية للهجرة في العراق </a:t>
            </a:r>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10</a:t>
            </a:fld>
            <a:endParaRPr lang="en-US"/>
          </a:p>
        </p:txBody>
      </p:sp>
    </p:spTree>
    <p:extLst>
      <p:ext uri="{BB962C8B-B14F-4D97-AF65-F5344CB8AC3E}">
        <p14:creationId xmlns:p14="http://schemas.microsoft.com/office/powerpoint/2010/main" val="3841097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sz="1200" b="0" i="0" kern="1200" dirty="0">
                <a:solidFill>
                  <a:schemeClr val="tx1"/>
                </a:solidFill>
                <a:effectLst/>
                <a:latin typeface="+mn-lt"/>
                <a:ea typeface="+mn-ea"/>
                <a:cs typeface="+mn-cs"/>
              </a:rPr>
              <a:t>المصدر : المنظمة الدولية للهجرة في العراق </a:t>
            </a:r>
            <a:endParaRPr lang="en-US"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11</a:t>
            </a:fld>
            <a:endParaRPr lang="en-US"/>
          </a:p>
        </p:txBody>
      </p:sp>
    </p:spTree>
    <p:extLst>
      <p:ext uri="{BB962C8B-B14F-4D97-AF65-F5344CB8AC3E}">
        <p14:creationId xmlns:p14="http://schemas.microsoft.com/office/powerpoint/2010/main" val="934163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sz="1200" b="0" i="0" kern="1200" dirty="0">
                <a:solidFill>
                  <a:schemeClr val="tx1"/>
                </a:solidFill>
                <a:effectLst/>
                <a:latin typeface="+mn-lt"/>
                <a:ea typeface="+mn-ea"/>
                <a:cs typeface="+mn-cs"/>
              </a:rPr>
              <a:t>المصدر : المنظمة الدولية للهجرة في العراق </a:t>
            </a:r>
            <a:endParaRPr lang="en-US"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12</a:t>
            </a:fld>
            <a:endParaRPr lang="en-US"/>
          </a:p>
        </p:txBody>
      </p:sp>
    </p:spTree>
    <p:extLst>
      <p:ext uri="{BB962C8B-B14F-4D97-AF65-F5344CB8AC3E}">
        <p14:creationId xmlns:p14="http://schemas.microsoft.com/office/powerpoint/2010/main" val="3494612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IQ" sz="1200" b="0" i="0" kern="1200" dirty="0">
                <a:solidFill>
                  <a:schemeClr val="tx1"/>
                </a:solidFill>
                <a:effectLst/>
                <a:latin typeface="+mn-lt"/>
                <a:ea typeface="+mn-ea"/>
                <a:cs typeface="+mn-cs"/>
              </a:rPr>
              <a:t>المصدر : المنظمة الدولية للهجرة في العراق </a:t>
            </a:r>
            <a:endParaRPr lang="en-US" dirty="0"/>
          </a:p>
          <a:p>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13</a:t>
            </a:fld>
            <a:endParaRPr lang="en-US"/>
          </a:p>
        </p:txBody>
      </p:sp>
    </p:spTree>
    <p:extLst>
      <p:ext uri="{BB962C8B-B14F-4D97-AF65-F5344CB8AC3E}">
        <p14:creationId xmlns:p14="http://schemas.microsoft.com/office/powerpoint/2010/main" val="363059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IQ" dirty="0"/>
              <a:t>المصدر</a:t>
            </a:r>
            <a:r>
              <a:rPr lang="ar-IQ" baseline="0" dirty="0"/>
              <a:t> / وزارة الهجرة والمهجرين / دائرة المعلومات والبحوث / قسم البحوث والدراسات</a:t>
            </a:r>
            <a:endParaRPr lang="en-US" dirty="0"/>
          </a:p>
        </p:txBody>
      </p:sp>
      <p:sp>
        <p:nvSpPr>
          <p:cNvPr id="4" name="Slide Number Placeholder 3"/>
          <p:cNvSpPr>
            <a:spLocks noGrp="1"/>
          </p:cNvSpPr>
          <p:nvPr>
            <p:ph type="sldNum" sz="quarter" idx="10"/>
          </p:nvPr>
        </p:nvSpPr>
        <p:spPr/>
        <p:txBody>
          <a:bodyPr/>
          <a:lstStyle/>
          <a:p>
            <a:fld id="{46FC8370-C39E-4D41-B62F-AA9E3B775937}" type="slidenum">
              <a:rPr lang="en-US" smtClean="0"/>
              <a:t>15</a:t>
            </a:fld>
            <a:endParaRPr lang="en-US"/>
          </a:p>
        </p:txBody>
      </p:sp>
    </p:spTree>
    <p:extLst>
      <p:ext uri="{BB962C8B-B14F-4D97-AF65-F5344CB8AC3E}">
        <p14:creationId xmlns:p14="http://schemas.microsoft.com/office/powerpoint/2010/main" val="3458497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A29235-41EC-4ABE-A358-AD1B8D5E45CA}"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A29235-41EC-4ABE-A358-AD1B8D5E45C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A29235-41EC-4ABE-A358-AD1B8D5E45CA}" type="slidenum">
              <a:rPr lang="en-US" smtClean="0"/>
              <a:t>‹#›</a:t>
            </a:fld>
            <a:endParaRPr lang="en-US" dirty="0"/>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8839200" y="1447801"/>
            <a:ext cx="27432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9600"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A29235-41EC-4ABE-A358-AD1B8D5E45CA}" type="slidenum">
              <a:rPr lang="en-US" smtClean="0"/>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8063251"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3492427" y="4075290"/>
            <a:ext cx="7392687"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3771637" y="4087562"/>
            <a:ext cx="729064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7479319" y="4074175"/>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823153"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A29235-41EC-4ABE-A358-AD1B8D5E45CA}"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9A29235-41EC-4ABE-A358-AD1B8D5E45CA}" type="slidenum">
              <a:rPr lang="en-US" smtClean="0"/>
              <a:t>‹#›</a:t>
            </a:fld>
            <a:endParaRPr lang="en-US" dirty="0"/>
          </a:p>
        </p:txBody>
      </p:sp>
      <p:sp>
        <p:nvSpPr>
          <p:cNvPr id="9" name="Content Placeholder 8"/>
          <p:cNvSpPr>
            <a:spLocks noGrp="1"/>
          </p:cNvSpPr>
          <p:nvPr>
            <p:ph sz="quarter" idx="13"/>
          </p:nvPr>
        </p:nvSpPr>
        <p:spPr>
          <a:xfrm>
            <a:off x="902207"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03110" y="3429001"/>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7" y="3429001"/>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9A29235-41EC-4ABE-A358-AD1B8D5E45CA}"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9A29235-41EC-4ABE-A358-AD1B8D5E45C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9A29235-41EC-4ABE-A358-AD1B8D5E45C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0"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9A29235-41EC-4ABE-A358-AD1B8D5E45CA}" type="slidenum">
              <a:rPr lang="en-US" smtClean="0"/>
              <a:t>‹#›</a:t>
            </a:fld>
            <a:endParaRPr lang="en-US" dirty="0"/>
          </a:p>
        </p:txBody>
      </p:sp>
      <p:sp>
        <p:nvSpPr>
          <p:cNvPr id="4" name="Text Placeholder 3"/>
          <p:cNvSpPr>
            <a:spLocks noGrp="1"/>
          </p:cNvSpPr>
          <p:nvPr>
            <p:ph type="body" sz="half" idx="2"/>
          </p:nvPr>
        </p:nvSpPr>
        <p:spPr>
          <a:xfrm>
            <a:off x="1219200" y="3581401"/>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FD159E-C1CD-47B7-992B-6E0B7E06E602}" type="datetimeFigureOut">
              <a:rPr lang="en-US" smtClean="0"/>
              <a:t>11/20/2024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9A29235-41EC-4ABE-A358-AD1B8D5E45CA}" type="slidenum">
              <a:rPr lang="en-US" smtClean="0"/>
              <a:t>‹#›</a:t>
            </a:fld>
            <a:endParaRPr lang="en-US" dirty="0"/>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304800"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6884896" y="6250165"/>
            <a:ext cx="5048920" cy="365125"/>
          </a:xfrm>
          <a:prstGeom prst="rect">
            <a:avLst/>
          </a:prstGeom>
        </p:spPr>
        <p:txBody>
          <a:bodyPr vert="horz" lIns="91440" tIns="45720" rIns="91440" bIns="45720" rtlCol="0" anchor="ctr"/>
          <a:lstStyle>
            <a:lvl1pPr algn="r">
              <a:defRPr sz="1000">
                <a:solidFill>
                  <a:schemeClr val="tx2"/>
                </a:solidFill>
              </a:defRPr>
            </a:lvl1pPr>
          </a:lstStyle>
          <a:p>
            <a:fld id="{ECFD159E-C1CD-47B7-992B-6E0B7E06E602}" type="datetimeFigureOut">
              <a:rPr lang="en-US" smtClean="0"/>
              <a:t>11/20/2024</a:t>
            </a:fld>
            <a:endParaRPr lang="en-US" dirty="0"/>
          </a:p>
        </p:txBody>
      </p:sp>
      <p:sp>
        <p:nvSpPr>
          <p:cNvPr id="5" name="Footer Placeholder 4"/>
          <p:cNvSpPr>
            <a:spLocks noGrp="1"/>
          </p:cNvSpPr>
          <p:nvPr>
            <p:ph type="ftr" sz="quarter" idx="3"/>
          </p:nvPr>
        </p:nvSpPr>
        <p:spPr>
          <a:xfrm>
            <a:off x="258185" y="6250165"/>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5321451" y="6250164"/>
            <a:ext cx="1549101" cy="365125"/>
          </a:xfrm>
          <a:prstGeom prst="rect">
            <a:avLst/>
          </a:prstGeom>
        </p:spPr>
        <p:txBody>
          <a:bodyPr vert="horz" lIns="91440" tIns="45720" rIns="91440" bIns="45720" rtlCol="0" anchor="ctr"/>
          <a:lstStyle>
            <a:lvl1pPr algn="ctr">
              <a:defRPr sz="1000">
                <a:solidFill>
                  <a:schemeClr val="tx2"/>
                </a:solidFill>
              </a:defRPr>
            </a:lvl1pPr>
          </a:lstStyle>
          <a:p>
            <a:fld id="{89A29235-41EC-4ABE-A358-AD1B8D5E45CA}" type="slidenum">
              <a:rPr lang="en-US" smtClean="0"/>
              <a:t>‹#›</a:t>
            </a:fld>
            <a:endParaRPr lang="en-US" dirty="0"/>
          </a:p>
        </p:txBody>
      </p:sp>
      <p:sp>
        <p:nvSpPr>
          <p:cNvPr id="3" name="Text Placeholder 2"/>
          <p:cNvSpPr>
            <a:spLocks noGrp="1"/>
          </p:cNvSpPr>
          <p:nvPr>
            <p:ph type="body" idx="1"/>
          </p:nvPr>
        </p:nvSpPr>
        <p:spPr>
          <a:xfrm>
            <a:off x="1162757" y="2675467"/>
            <a:ext cx="9877777"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ar-IQ" sz="2800" dirty="0"/>
              <a:t>عرض تقديمي عن ورشة بشأن إحصاءات اللاجئين والمشردين / النازحين داخليا وعديمي الجنسية في العراق 26-28 تشرين   الثاني / نوفمبر 2024 القاهرة – جمهورية مصر العربية</a:t>
            </a:r>
          </a:p>
          <a:p>
            <a:pPr marL="0" indent="0" algn="ctr">
              <a:buNone/>
            </a:pPr>
            <a:endParaRPr lang="en-US" dirty="0"/>
          </a:p>
          <a:p>
            <a:pPr marL="0" indent="0" algn="r">
              <a:buNone/>
            </a:pPr>
            <a:r>
              <a:rPr lang="ar-IQ" dirty="0"/>
              <a:t>اعداد التقرير:</a:t>
            </a:r>
          </a:p>
          <a:p>
            <a:pPr marL="0" indent="0" algn="r">
              <a:buNone/>
            </a:pPr>
            <a:r>
              <a:rPr lang="ar-IQ" dirty="0"/>
              <a:t>سارة عماد الدين محمد / وزارة التخطيط / هيأة الاحصاء ونظم المعلومات الجغرافية</a:t>
            </a:r>
            <a:endParaRPr lang="en-US" dirty="0"/>
          </a:p>
          <a:p>
            <a:pPr marL="0" indent="0" algn="r">
              <a:buNone/>
            </a:pPr>
            <a:r>
              <a:rPr lang="ar-IQ" dirty="0"/>
              <a:t>عمار علي جمعة / وزارة الهجرة والمهجرين / مدير عام دائرة المعلومات والبحوث</a:t>
            </a:r>
          </a:p>
        </p:txBody>
      </p:sp>
      <p:sp>
        <p:nvSpPr>
          <p:cNvPr id="2" name="Title 1"/>
          <p:cNvSpPr>
            <a:spLocks noGrp="1"/>
          </p:cNvSpPr>
          <p:nvPr>
            <p:ph type="title"/>
          </p:nvPr>
        </p:nvSpPr>
        <p:spPr/>
        <p:txBody>
          <a:bodyPr>
            <a:normAutofit fontScale="90000"/>
          </a:bodyPr>
          <a:lstStyle/>
          <a:p>
            <a:r>
              <a:rPr lang="ar-IQ" dirty="0"/>
              <a:t>اللاجئون والمشردون /النازحون داخليا وعديمي الجنسية</a:t>
            </a:r>
            <a:br>
              <a:rPr lang="ar-IQ" dirty="0"/>
            </a:br>
            <a:endParaRPr lang="en-US" dirty="0"/>
          </a:p>
        </p:txBody>
      </p:sp>
    </p:spTree>
    <p:extLst>
      <p:ext uri="{BB962C8B-B14F-4D97-AF65-F5344CB8AC3E}">
        <p14:creationId xmlns:p14="http://schemas.microsoft.com/office/powerpoint/2010/main" val="338757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90551" y="2675466"/>
            <a:ext cx="10449984" cy="4182533"/>
          </a:xfrm>
        </p:spPr>
        <p:txBody>
          <a:bodyPr/>
          <a:lstStyle/>
          <a:p>
            <a:pPr marL="301943" lvl="1" indent="0" algn="r">
              <a:buNone/>
            </a:pPr>
            <a:r>
              <a:rPr lang="ar-SA" dirty="0">
                <a:solidFill>
                  <a:srgbClr val="666666"/>
                </a:solidFill>
                <a:latin typeface="NotoSansArabicUI-Light"/>
                <a:ea typeface="Times New Roman" panose="02020603050405020304" pitchFamily="18" charset="0"/>
                <a:cs typeface="Times New Roman" panose="02020603050405020304" pitchFamily="18" charset="0"/>
              </a:rPr>
              <a:t>يتمتع المشردون داخلياً الذين توصّلوا إلى حل دائم، بالسلامة الجسدية والأمن علـى أساس الحماية الفعالة التي تقدمها السلطات الوطنية والمحلية. ويشمل هـذا، الحمايـة مـن التهديدات التي سبّبت التشريد في أول الأمر أو قد تسبِّب تشريداً مجدداً. وينبغي ألاّ تكـون حماية المشردين داخلياً الذين توصلوا إلى حل دائم أقل فعالية من الحماية المقدّمـة للـسكان أو مناطق البلد التي لم تتأثر بالتشريد. وفي حين أنه قد يتعذّر في الغالب تحقيق السلامة والأمن على نحو مطلق، فينبغي ألاّ يتعرض المشردون داخلياً للهجمات أو المضايقة أو التهديد أو الاضطهاد أو أي شكل آخـر من الإجراءات العقابية عند عودتهم إلى مجتمعاتهم الأصلية أو التوطن في مكان آخر من البلد... وتتاح للمشردين داخلياً الذين توصلوا إلى حل دائم، إمكانية الوصول الكامل وغـير التمييزي إلى الآليات الوطنية والمحلية للحماية، بما في ذلك الشرطة والمحـاكم والمؤسـسات الوطنية لحقوق الإنسان والخدمات الوطنية لإدارة الكوارث</a:t>
            </a:r>
            <a:endParaRPr lang="en-US" dirty="0"/>
          </a:p>
          <a:p>
            <a:pPr marL="301943" lvl="1" indent="0" algn="r">
              <a:buNone/>
            </a:pPr>
            <a:br>
              <a:rPr lang="en-US" dirty="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Title 2"/>
          <p:cNvSpPr>
            <a:spLocks noGrp="1"/>
          </p:cNvSpPr>
          <p:nvPr>
            <p:ph type="title"/>
          </p:nvPr>
        </p:nvSpPr>
        <p:spPr/>
        <p:txBody>
          <a:bodyPr/>
          <a:lstStyle/>
          <a:p>
            <a:r>
              <a:rPr lang="ar-IQ" dirty="0"/>
              <a:t>نبذة عن الحلول </a:t>
            </a:r>
            <a:endParaRPr lang="en-US" dirty="0"/>
          </a:p>
        </p:txBody>
      </p:sp>
    </p:spTree>
    <p:extLst>
      <p:ext uri="{BB962C8B-B14F-4D97-AF65-F5344CB8AC3E}">
        <p14:creationId xmlns:p14="http://schemas.microsoft.com/office/powerpoint/2010/main" val="1299750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62757" y="2675466"/>
            <a:ext cx="9867193" cy="4182533"/>
          </a:xfrm>
        </p:spPr>
        <p:txBody>
          <a:bodyPr>
            <a:normAutofit/>
          </a:bodyPr>
          <a:lstStyle/>
          <a:p>
            <a:pPr marL="0" indent="0" algn="r">
              <a:buNone/>
            </a:pPr>
            <a:r>
              <a:rPr lang="ar-IQ" dirty="0"/>
              <a:t>تعتمد الحلول على عدة محاور اساسية منها </a:t>
            </a:r>
          </a:p>
          <a:p>
            <a:pPr marL="301943" lvl="1" indent="0" algn="r" rtl="1">
              <a:buNone/>
            </a:pPr>
            <a:r>
              <a:rPr lang="ar-IQ" b="1" cap="all" dirty="0"/>
              <a:t>1- السلامة والامن (يجب ان </a:t>
            </a:r>
            <a:r>
              <a:rPr lang="ar-IQ" dirty="0"/>
              <a:t>يتمتع المشردون داخلياً الذين توصّلوا إلى حل دائم، بالسلامة الجسدية والأمن علـى أساس الحماية الفعالة التي تقدمها السلطات الوطنية والمحلية).</a:t>
            </a:r>
          </a:p>
          <a:p>
            <a:pPr marL="301943" lvl="1" indent="0" algn="r" rtl="1">
              <a:buNone/>
            </a:pPr>
            <a:r>
              <a:rPr lang="ar-IQ" b="1" cap="all" dirty="0"/>
              <a:t>2-مستوى المعيشة(يجب ان </a:t>
            </a:r>
            <a:r>
              <a:rPr lang="ar-IQ" dirty="0"/>
              <a:t>يتمتع المشردون داخلياً الذين توصلوا إلى حل دائم، دون تمييز، بمستوى معيشة لائق؛ بما في ذلك الحد الأدنى من المأوى والرعاية الصحية والغذاء والمياه وغيرها من سبل البقـاء).</a:t>
            </a:r>
          </a:p>
          <a:p>
            <a:pPr marL="301943" lvl="1" indent="0" algn="r" rtl="1">
              <a:buNone/>
            </a:pPr>
            <a:r>
              <a:rPr lang="ar-IQ" b="1" cap="all" dirty="0"/>
              <a:t>3-سُبل كسب العيش وفرص العمل(</a:t>
            </a:r>
            <a:r>
              <a:rPr lang="ar-IQ" dirty="0"/>
              <a:t>"تتاح للمشردين داخلياً الذين وجدوا حلاً دائماً إمكانية الوصول أيـضاً إلى فـرص العمل وكسب العيش. ويجب أن تُتاح فرص العمل وكسب العـيش للمـشردين داخليـاً).</a:t>
            </a:r>
          </a:p>
          <a:p>
            <a:pPr marL="301943" lvl="1" indent="0" algn="r" rtl="1">
              <a:buNone/>
            </a:pPr>
            <a:r>
              <a:rPr lang="ar-IQ" b="1" cap="all" dirty="0"/>
              <a:t>4- المساكن والأراضي والممتلكات(</a:t>
            </a:r>
            <a:r>
              <a:rPr lang="ar-IQ" dirty="0"/>
              <a:t>"تتيسّر للمشردين داخلياً الذين توصلوا إلى حل دائم إمكانية الوصول إلى الآليـات الفعالة لاسترداد مساكنهم وأراضيهم وممتلكاتهم في الوقت المناسب، بغض النظـر عمّـا إذا اختاروا العودة أو فضّلوا الاندماج محلياً أو التوطين في مكان آخر من البلد...).</a:t>
            </a:r>
          </a:p>
          <a:p>
            <a:pPr marL="301943" lvl="1" indent="0" algn="r" rtl="1">
              <a:buNone/>
            </a:pPr>
            <a:endParaRPr lang="ar-IQ" b="1" cap="all" dirty="0"/>
          </a:p>
          <a:p>
            <a:pPr marL="301943" lvl="1" indent="0" algn="r" rtl="1">
              <a:buNone/>
            </a:pPr>
            <a:endParaRPr lang="ar-IQ" b="1" cap="all" dirty="0"/>
          </a:p>
          <a:p>
            <a:pPr marL="301943" lvl="1" indent="0" algn="r" rtl="1">
              <a:buNone/>
            </a:pPr>
            <a:endParaRPr lang="ar-IQ" b="1" cap="all" dirty="0"/>
          </a:p>
          <a:p>
            <a:pPr marL="301943" lvl="1" indent="0" algn="r" rtl="1">
              <a:buNone/>
            </a:pPr>
            <a:endParaRPr lang="ar-IQ" b="1" cap="all" dirty="0"/>
          </a:p>
        </p:txBody>
      </p:sp>
      <p:sp>
        <p:nvSpPr>
          <p:cNvPr id="3" name="Title 2"/>
          <p:cNvSpPr>
            <a:spLocks noGrp="1"/>
          </p:cNvSpPr>
          <p:nvPr>
            <p:ph type="title"/>
          </p:nvPr>
        </p:nvSpPr>
        <p:spPr/>
        <p:txBody>
          <a:bodyPr/>
          <a:lstStyle/>
          <a:p>
            <a:r>
              <a:rPr lang="ar-IQ" dirty="0"/>
              <a:t>نبذة عن الحلول </a:t>
            </a:r>
            <a:endParaRPr lang="en-US" dirty="0"/>
          </a:p>
        </p:txBody>
      </p:sp>
    </p:spTree>
    <p:extLst>
      <p:ext uri="{BB962C8B-B14F-4D97-AF65-F5344CB8AC3E}">
        <p14:creationId xmlns:p14="http://schemas.microsoft.com/office/powerpoint/2010/main" val="4162258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62757" y="2675467"/>
            <a:ext cx="10410118" cy="3450696"/>
          </a:xfrm>
        </p:spPr>
        <p:txBody>
          <a:bodyPr/>
          <a:lstStyle/>
          <a:p>
            <a:pPr marL="0" indent="0" algn="r">
              <a:buNone/>
            </a:pPr>
            <a:r>
              <a:rPr lang="ar-IQ" dirty="0"/>
              <a:t>5- </a:t>
            </a:r>
            <a:r>
              <a:rPr lang="ar-IQ" b="1" cap="all" dirty="0"/>
              <a:t>الوثائق الشخصية وغيرها من الوثائق</a:t>
            </a:r>
            <a:r>
              <a:rPr lang="ar-IQ" dirty="0"/>
              <a:t>"تتاح للمشردين داخلياً الذين توصلوا إلى حل دائم إمكانية الحصول علـى الوثـائق الشخصية وغيرها من الوثائق اللازمة (للتمتع بحقوقهم القانونية وممارستها .</a:t>
            </a:r>
          </a:p>
          <a:p>
            <a:pPr marL="0" indent="0" algn="r">
              <a:buNone/>
            </a:pPr>
            <a:r>
              <a:rPr lang="ar-IQ" dirty="0"/>
              <a:t>6-</a:t>
            </a:r>
            <a:r>
              <a:rPr lang="ar-IQ" b="1" cap="all" dirty="0"/>
              <a:t>الأسر المنفصلة ولمّ الشمل</a:t>
            </a:r>
          </a:p>
          <a:p>
            <a:pPr marL="0" indent="0" algn="r">
              <a:buNone/>
            </a:pPr>
            <a:r>
              <a:rPr lang="ar-IQ" dirty="0"/>
              <a:t>"ينبغي لم شمل الأُسر التي انفصلت (بسبب التشريد في أسرع وقت ممكن، ولا سيّما عندما ينطوي ذلك على أطفال أو </a:t>
            </a:r>
            <a:r>
              <a:rPr lang="ar-IQ" b="1" cap="all" dirty="0"/>
              <a:t>أشخاص</a:t>
            </a:r>
            <a:r>
              <a:rPr lang="ar-IQ" dirty="0"/>
              <a:t> مسنّين أو غيرهم من الأشخاص الضعفاء) و...البحث عن حل دائم سويّاً".</a:t>
            </a:r>
          </a:p>
        </p:txBody>
      </p:sp>
      <p:sp>
        <p:nvSpPr>
          <p:cNvPr id="3" name="Title 2"/>
          <p:cNvSpPr>
            <a:spLocks noGrp="1"/>
          </p:cNvSpPr>
          <p:nvPr>
            <p:ph type="title"/>
          </p:nvPr>
        </p:nvSpPr>
        <p:spPr/>
        <p:txBody>
          <a:bodyPr/>
          <a:lstStyle/>
          <a:p>
            <a:r>
              <a:rPr lang="ar-IQ" dirty="0"/>
              <a:t>نبذة عن الحلول </a:t>
            </a:r>
            <a:endParaRPr lang="en-US" dirty="0"/>
          </a:p>
        </p:txBody>
      </p:sp>
    </p:spTree>
    <p:extLst>
      <p:ext uri="{BB962C8B-B14F-4D97-AF65-F5344CB8AC3E}">
        <p14:creationId xmlns:p14="http://schemas.microsoft.com/office/powerpoint/2010/main" val="2263900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62757" y="2428875"/>
            <a:ext cx="9877777" cy="3697288"/>
          </a:xfrm>
        </p:spPr>
        <p:txBody>
          <a:bodyPr/>
          <a:lstStyle/>
          <a:p>
            <a:pPr marL="0" indent="0" algn="r">
              <a:buNone/>
            </a:pPr>
            <a:r>
              <a:rPr lang="ar-IQ" b="1" cap="all" dirty="0"/>
              <a:t>7- المشاركة في الشؤون العامة</a:t>
            </a:r>
          </a:p>
          <a:p>
            <a:pPr marL="0" indent="0" algn="r">
              <a:buNone/>
            </a:pPr>
            <a:r>
              <a:rPr lang="ar-IQ" dirty="0"/>
              <a:t>" يمكن للمشردين داخلياً الذين توصلوا إلى حل دائم ممارسة حقهم في المـشاركة في تسيير الشؤون العامة على كافة المستويات على قدم المساواة مع السكان المقيمين ودون تمييز بسبب تشريدهم. </a:t>
            </a:r>
          </a:p>
          <a:p>
            <a:pPr marL="0" indent="0" algn="r">
              <a:buNone/>
            </a:pPr>
            <a:r>
              <a:rPr lang="ar-IQ" b="1" cap="all" dirty="0"/>
              <a:t>8 - الوصول إلى العدالة</a:t>
            </a:r>
          </a:p>
          <a:p>
            <a:pPr marL="0" indent="0" algn="r">
              <a:buNone/>
            </a:pPr>
            <a:r>
              <a:rPr lang="ar-IQ" dirty="0"/>
              <a:t>"يجب أن تُتاح للمشردين داخلياً الذين كانوا ضحايا لانتهاكات حقـوق الإنـسان الدولية أو القانون الإنساني، بما في ذلك التشريد التعسفي إمكانية الوصول الكاملة وغير التمييزية إلى سبل الانتصاف الفعالة والحصول على العدالة .</a:t>
            </a:r>
            <a:endParaRPr lang="en-US" dirty="0"/>
          </a:p>
        </p:txBody>
      </p:sp>
      <p:sp>
        <p:nvSpPr>
          <p:cNvPr id="3" name="Title 2"/>
          <p:cNvSpPr>
            <a:spLocks noGrp="1"/>
          </p:cNvSpPr>
          <p:nvPr>
            <p:ph type="title"/>
          </p:nvPr>
        </p:nvSpPr>
        <p:spPr/>
        <p:txBody>
          <a:bodyPr/>
          <a:lstStyle/>
          <a:p>
            <a:r>
              <a:rPr lang="ar-IQ" dirty="0"/>
              <a:t>نبذة عن الحلول </a:t>
            </a:r>
            <a:endParaRPr lang="en-US" dirty="0"/>
          </a:p>
        </p:txBody>
      </p:sp>
    </p:spTree>
    <p:extLst>
      <p:ext uri="{BB962C8B-B14F-4D97-AF65-F5344CB8AC3E}">
        <p14:creationId xmlns:p14="http://schemas.microsoft.com/office/powerpoint/2010/main" val="4149667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0385C5-5A0E-5E4A-2461-BAC833DE9ABA}"/>
              </a:ext>
            </a:extLst>
          </p:cNvPr>
          <p:cNvSpPr>
            <a:spLocks noGrp="1"/>
          </p:cNvSpPr>
          <p:nvPr>
            <p:ph idx="1"/>
          </p:nvPr>
        </p:nvSpPr>
        <p:spPr>
          <a:xfrm>
            <a:off x="1162757" y="1695450"/>
            <a:ext cx="9877777" cy="4430713"/>
          </a:xfrm>
        </p:spPr>
        <p:txBody>
          <a:bodyPr>
            <a:normAutofit/>
          </a:bodyPr>
          <a:lstStyle/>
          <a:p>
            <a:pPr marL="0" marR="0" indent="0" algn="r">
              <a:spcBef>
                <a:spcPts val="0"/>
              </a:spcBef>
              <a:spcAft>
                <a:spcPts val="450"/>
              </a:spcAft>
              <a:buNone/>
            </a:pPr>
            <a:r>
              <a:rPr lang="ar-SA" sz="2400" dirty="0">
                <a:solidFill>
                  <a:srgbClr val="666666"/>
                </a:solidFill>
                <a:effectLst/>
                <a:latin typeface="Calibri" panose="020F0502020204030204" pitchFamily="34" charset="0"/>
                <a:ea typeface="Times New Roman" panose="02020603050405020304" pitchFamily="18" charset="0"/>
                <a:cs typeface="Calibri" pitchFamily="34" charset="0"/>
              </a:rPr>
              <a:t>شهد العراق على مدى أكثر من أربعة عقود، موجات متتالية من النزوح ذات صلة بالتهديدات الأمنية. لكن أزمة النزوح المرتبطة بداعش التي حدثت بين عامي 2014 و2017 فاقت كل الموجات السابقة. إذ نزح خلال هذه الموجة حوالي ستة ملايين عراقي؛ أي ما يمثل 16٪ من مجموع سكان البلاد. وهذا العدد يفوق مجموع النازحين خلال موجات النزوح في المناطق الكردية خلال السبعينيات والثمانينيات، التي حدثت بسبب الاضطهاد العِرقي؛ والحملة العسكرية التي قادتها الولايات المتحدة في العراق عام 2003؛ وما تلا ذلك من عدم استقرار وصراع داخلي بين 2006 و2013. وبحلول نهاية عام 2017، كان شخص واحد من كل عشرة عراقيين، نازحاً</a:t>
            </a:r>
            <a:r>
              <a:rPr lang="en-US" sz="2400" dirty="0">
                <a:solidFill>
                  <a:srgbClr val="666666"/>
                </a:solidFill>
                <a:effectLst/>
                <a:latin typeface="Calibri" pitchFamily="34" charset="0"/>
                <a:ea typeface="Times New Roman" panose="02020603050405020304" pitchFamily="18" charset="0"/>
                <a:cs typeface="Calibri" pitchFamily="34" charset="0"/>
              </a:rPr>
              <a:t>.</a:t>
            </a:r>
            <a:endParaRPr lang="en-US" sz="2400" dirty="0">
              <a:effectLst/>
              <a:latin typeface="Calibri" panose="020F0502020204030204" pitchFamily="34" charset="0"/>
              <a:ea typeface="Calibri" panose="020F0502020204030204" pitchFamily="34" charset="0"/>
              <a:cs typeface="Calibri" pitchFamily="34" charset="0"/>
            </a:endParaRPr>
          </a:p>
          <a:p>
            <a:pPr marL="0" indent="0" algn="r">
              <a:buNone/>
            </a:pPr>
            <a:r>
              <a:rPr lang="ar-SA" sz="2400" dirty="0">
                <a:solidFill>
                  <a:srgbClr val="666666"/>
                </a:solidFill>
                <a:effectLst/>
                <a:latin typeface="Calibri" pitchFamily="34" charset="0"/>
                <a:ea typeface="Times New Roman" panose="02020603050405020304" pitchFamily="18" charset="0"/>
                <a:cs typeface="Calibri" pitchFamily="34" charset="0"/>
              </a:rPr>
              <a:t>تعّد أزمة النزوح المرتبطة بداعش، والتاريخ الطويل للنزوح في العراق، ووجود المنظمة الدولية للهجرة في البلاد عوامل مهمة جعلت العراق موضوع حالة رئيسية للدراسة. ولا تكتفي الدراسة بتسليط الضوء على ما يمكن أن يذكره إطار الحلول الدائمة حول العراق، بل ما يمكن أن يشير إليه النزوح في العراق حول إطار الحلول الدائمة</a:t>
            </a:r>
            <a:endParaRPr lang="en-US" sz="2400" dirty="0">
              <a:latin typeface="Calibri" pitchFamily="34" charset="0"/>
              <a:cs typeface="Calibri" pitchFamily="34" charset="0"/>
            </a:endParaRPr>
          </a:p>
        </p:txBody>
      </p:sp>
      <p:sp>
        <p:nvSpPr>
          <p:cNvPr id="2" name="Title 1">
            <a:extLst>
              <a:ext uri="{FF2B5EF4-FFF2-40B4-BE49-F238E27FC236}">
                <a16:creationId xmlns:a16="http://schemas.microsoft.com/office/drawing/2014/main" id="{50E90571-0773-C9D5-5A2D-686B2C425A1A}"/>
              </a:ext>
            </a:extLst>
          </p:cNvPr>
          <p:cNvSpPr>
            <a:spLocks noGrp="1"/>
          </p:cNvSpPr>
          <p:nvPr>
            <p:ph type="title"/>
          </p:nvPr>
        </p:nvSpPr>
        <p:spPr/>
        <p:txBody>
          <a:bodyPr>
            <a:normAutofit fontScale="90000"/>
          </a:bodyPr>
          <a:lstStyle/>
          <a:p>
            <a:r>
              <a:rPr lang="ar-SA" b="1" cap="all" spc="75" dirty="0">
                <a:solidFill>
                  <a:srgbClr val="666666"/>
                </a:solidFill>
                <a:effectLst/>
                <a:latin typeface="Calibri" pitchFamily="34" charset="0"/>
                <a:ea typeface="Times New Roman" panose="02020603050405020304" pitchFamily="18" charset="0"/>
                <a:cs typeface="Calibri" pitchFamily="34" charset="0"/>
              </a:rPr>
              <a:t>لماذا العراق؟</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Tree>
    <p:extLst>
      <p:ext uri="{BB962C8B-B14F-4D97-AF65-F5344CB8AC3E}">
        <p14:creationId xmlns:p14="http://schemas.microsoft.com/office/powerpoint/2010/main" val="887144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1857375"/>
            <a:ext cx="11249024" cy="4724400"/>
          </a:xfrm>
        </p:spPr>
        <p:txBody>
          <a:bodyPr>
            <a:normAutofit lnSpcReduction="10000"/>
          </a:bodyPr>
          <a:lstStyle/>
          <a:p>
            <a:pPr marL="0" indent="0" algn="r" rtl="1">
              <a:buNone/>
            </a:pPr>
            <a:r>
              <a:rPr lang="ar-IQ" dirty="0"/>
              <a:t>تقع مسؤوليات تسجيل وادارة ملفات اللاجئين العرب والاجانب في العراق ، وكذلك ملف عديمي الجنسية على عاتق وزارة الداخلية الاتحادية ، ووزارة الداخلية في حكومة إقليم كردستان . فيما تقع مسؤولية تسجيل وتوثيق حالات النزوح الداخلي في العراق على عاتق وزارة الهجرة والمهجرين .لدى الوزارة فروع ومكاتب في جميع محافظات البلاد ومن ضمنها محافظات اقليم كردستان .يسجل النازحون في فروع وزارة الهجرة في المحافظات النازحين اليها ، وفقا لقاعدة بيانات تتضمن مؤشرات وبيانات عن رب العائلة وجميع افرادها من قبيل ( العمر ، الجنس ، المستوى التعليمي ، نوع العمل ، المنطقة النازح منها ، والمنطقة النازح اليها ،تاريخ النزوح ، تاريخ التسجيل ، ملكية السكن حالة السكن....وغيرها ).</a:t>
            </a:r>
          </a:p>
          <a:p>
            <a:pPr marL="0" indent="0" algn="r" rtl="1">
              <a:buNone/>
            </a:pPr>
            <a:r>
              <a:rPr lang="ar-IQ" dirty="0"/>
              <a:t>يفتح للنازحين ملف يتضمن الوثائق الرسمية وتأييد المجلس البلدي والوحدة الادارية في منطقة النزوح لحالة النزوح .</a:t>
            </a:r>
          </a:p>
          <a:p>
            <a:pPr marL="0" indent="0" algn="r" rtl="1">
              <a:buNone/>
            </a:pPr>
            <a:r>
              <a:rPr lang="ar-IQ" dirty="0"/>
              <a:t>توثق حالات النزوح بحسب الاحداث والتاريخ ، إذ لدى الوزارة قاعدة بيانات لنزوح العام 2006-2008 والمسمى بالنزوح جراء التوتر الامني والارهاب ، وكذلك قاعدة بيانات لنزوح العام 2014-2018 والمسمى بالنزوح من جراء عصابات داعش ، كما لدى الوزارة قاعدة بيانات لنزوح العام 2021 وما تلاها والمسمى بالنزوح جراء التصحر والجفاف .</a:t>
            </a:r>
          </a:p>
          <a:p>
            <a:pPr marL="0" indent="0" algn="l" rtl="1">
              <a:buNone/>
            </a:pPr>
            <a:r>
              <a:rPr lang="en-US" sz="1800" dirty="0"/>
              <a:t> </a:t>
            </a:r>
          </a:p>
          <a:p>
            <a:pPr marL="0" indent="0" algn="r">
              <a:buNone/>
            </a:pPr>
            <a:endParaRPr lang="en-US" dirty="0"/>
          </a:p>
        </p:txBody>
      </p:sp>
      <p:sp>
        <p:nvSpPr>
          <p:cNvPr id="3" name="Title 2"/>
          <p:cNvSpPr>
            <a:spLocks noGrp="1"/>
          </p:cNvSpPr>
          <p:nvPr>
            <p:ph type="title"/>
          </p:nvPr>
        </p:nvSpPr>
        <p:spPr/>
        <p:txBody>
          <a:bodyPr/>
          <a:lstStyle/>
          <a:p>
            <a:r>
              <a:rPr lang="ar-IQ" dirty="0"/>
              <a:t>النزوح بسبب التوتر الامني- داعش-التصحر </a:t>
            </a:r>
            <a:endParaRPr lang="en-US" dirty="0"/>
          </a:p>
        </p:txBody>
      </p:sp>
    </p:spTree>
    <p:extLst>
      <p:ext uri="{BB962C8B-B14F-4D97-AF65-F5344CB8AC3E}">
        <p14:creationId xmlns:p14="http://schemas.microsoft.com/office/powerpoint/2010/main" val="30942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42950" y="1866900"/>
            <a:ext cx="11087099" cy="4686300"/>
          </a:xfrm>
        </p:spPr>
        <p:txBody>
          <a:bodyPr>
            <a:normAutofit/>
          </a:bodyPr>
          <a:lstStyle/>
          <a:p>
            <a:pPr marL="0" indent="0" algn="r">
              <a:buNone/>
            </a:pPr>
            <a:r>
              <a:rPr lang="ar-IQ" dirty="0"/>
              <a:t>يتم معالجة بيانات النازحين في مقر وزارة الهجرة والمهجرين- دائرة المعلومات والبحوث ، اذ تتضمن عملية معالجة مقاطعة البيانات بين المحافظات ومنع تكرار التسجيل و التأكد من إكتمال الحقول ،وتصنيف الفئات لغرض الشمول ببرامج الاغاثة والايواء وتوفير سبل العيش والحماية القانونية والرعاية الصحية والتعليم والمنح المالية .</a:t>
            </a:r>
          </a:p>
          <a:p>
            <a:pPr marL="0" indent="0" algn="r">
              <a:buNone/>
            </a:pPr>
            <a:r>
              <a:rPr lang="ar-IQ" dirty="0"/>
              <a:t>تتبادل وزارة الهجرة والمهجرين البيانات والمعلومات المتعلقة بالنازحين مع الجهات الحكومية القطاعية لتكامل الادوار في التخطيط والتنفيذ لتقديم الخدمات للنازحين قطاعيات بحسب اختصاص كل جهة من قبيل وزارات ( التخطيط ، العمل والشؤون الاجتماعية ، التربية ، التعليم العالي ، الصحة ، الاجهزة والمؤسسات الامنية ،حكومة اقليم كردستان ....وغيرها ) .</a:t>
            </a:r>
          </a:p>
          <a:p>
            <a:pPr marL="0" indent="0" algn="r">
              <a:buNone/>
            </a:pPr>
            <a:r>
              <a:rPr lang="ar-IQ" dirty="0"/>
              <a:t>تعمل وزارة الهجرة والمهجرين بمفردها أو بالتعاون والتنسيق مع وزارة التخطيط –هيأة الاحصاء ونظم المعلومات الجغرافية ، والمنظمات الدولية الشريكة العاملة في مجال اللجوء والنزوح والهجرة، بتنفيذ مسوحات ميدانية لتقييم الاحتياجات والتعرف على خصائص المجتمع المدروس ، فضلاً عن الدراسات والبحوث التي تعالج مشكلات أو تكون سياساتية الطابع تقترح برامج وأنشطة تخدم الفئات المستهدفة</a:t>
            </a:r>
            <a:r>
              <a:rPr lang="ar-IQ" sz="1800" dirty="0"/>
              <a:t>.</a:t>
            </a:r>
            <a:endParaRPr lang="en-US" sz="1800" dirty="0"/>
          </a:p>
        </p:txBody>
      </p:sp>
      <p:sp>
        <p:nvSpPr>
          <p:cNvPr id="3" name="Title 2"/>
          <p:cNvSpPr>
            <a:spLocks noGrp="1"/>
          </p:cNvSpPr>
          <p:nvPr>
            <p:ph type="title"/>
          </p:nvPr>
        </p:nvSpPr>
        <p:spPr/>
        <p:txBody>
          <a:bodyPr/>
          <a:lstStyle/>
          <a:p>
            <a:r>
              <a:rPr lang="ar-IQ"/>
              <a:t>آلية </a:t>
            </a:r>
            <a:r>
              <a:rPr lang="ar-IQ" dirty="0"/>
              <a:t>تسجيل النازحين </a:t>
            </a:r>
            <a:endParaRPr lang="en-US" dirty="0"/>
          </a:p>
        </p:txBody>
      </p:sp>
    </p:spTree>
    <p:extLst>
      <p:ext uri="{BB962C8B-B14F-4D97-AF65-F5344CB8AC3E}">
        <p14:creationId xmlns:p14="http://schemas.microsoft.com/office/powerpoint/2010/main" val="1329803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rtl="1">
              <a:buNone/>
            </a:pPr>
            <a:r>
              <a:rPr lang="ar-IQ" dirty="0"/>
              <a:t>1- فقدان الوثائق والمستمسكات الثبوتية</a:t>
            </a:r>
          </a:p>
          <a:p>
            <a:pPr marL="0" indent="0" algn="r" rtl="1">
              <a:buNone/>
            </a:pPr>
            <a:r>
              <a:rPr lang="ar-IQ" dirty="0"/>
              <a:t>2- انشطار العوائل الممتدة بعد النزوح</a:t>
            </a:r>
          </a:p>
          <a:p>
            <a:pPr marL="0" indent="0" algn="r" rtl="1">
              <a:buNone/>
            </a:pPr>
            <a:r>
              <a:rPr lang="ar-IQ" dirty="0"/>
              <a:t>3- التسجيل المتكرر نتيجة النزوح المتكرر</a:t>
            </a:r>
          </a:p>
          <a:p>
            <a:pPr marL="0" indent="0" algn="r" rtl="1">
              <a:buNone/>
            </a:pPr>
            <a:r>
              <a:rPr lang="ar-IQ" dirty="0"/>
              <a:t>4- تحديث حالات الوفيات والولادات والزيجات والطلاق</a:t>
            </a:r>
          </a:p>
          <a:p>
            <a:pPr marL="0" indent="0" algn="r" rtl="1">
              <a:buNone/>
            </a:pPr>
            <a:r>
              <a:rPr lang="ar-IQ" dirty="0"/>
              <a:t>5- قرارات وتعليمات الحكومة المحلية في بعض المحافظات المتعلقة بالنازحين.</a:t>
            </a:r>
            <a:endParaRPr lang="en-US" dirty="0"/>
          </a:p>
        </p:txBody>
      </p:sp>
      <p:sp>
        <p:nvSpPr>
          <p:cNvPr id="3" name="Title 2"/>
          <p:cNvSpPr>
            <a:spLocks noGrp="1"/>
          </p:cNvSpPr>
          <p:nvPr>
            <p:ph type="title"/>
          </p:nvPr>
        </p:nvSpPr>
        <p:spPr/>
        <p:txBody>
          <a:bodyPr/>
          <a:lstStyle/>
          <a:p>
            <a:r>
              <a:rPr lang="ar-IQ" dirty="0"/>
              <a:t>أبرز تحديات توثيق وتسجيل احصاءات النازحين</a:t>
            </a:r>
            <a:endParaRPr lang="en-US" dirty="0"/>
          </a:p>
        </p:txBody>
      </p:sp>
    </p:spTree>
    <p:extLst>
      <p:ext uri="{BB962C8B-B14F-4D97-AF65-F5344CB8AC3E}">
        <p14:creationId xmlns:p14="http://schemas.microsoft.com/office/powerpoint/2010/main" val="3295368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rtl="1">
              <a:buNone/>
            </a:pPr>
            <a:r>
              <a:rPr lang="ar-IQ" dirty="0"/>
              <a:t>*1- يفضل أن يكون التنسيق لحضور الورش والتدريبات والندوات المتعلقة بالتوصيات الدولية بشأن احصاءات اللاجئين والنازحين داخليا وعديمي الجنسية ، بشكل مباشر مع الجهات الحكومية القطاعية في الدول المعنية ومن بينها العراق لضمان الحضور والمشاركة والتفاعل وتبادل الخبرات .</a:t>
            </a:r>
          </a:p>
          <a:p>
            <a:pPr marL="0" indent="0" algn="r" rtl="1">
              <a:buNone/>
            </a:pPr>
            <a:r>
              <a:rPr lang="ar-IQ" dirty="0"/>
              <a:t>*2- ابتكار الية دولية باطار موحد تساعد الدول المعنية بتوثيق واحصاء الفئات المستهدفة وفقاً للمعايير الدولية المعتمدة في احصاءات الهجرة واللجوء والنزوح.</a:t>
            </a:r>
            <a:endParaRPr lang="en-US" dirty="0"/>
          </a:p>
        </p:txBody>
      </p:sp>
      <p:sp>
        <p:nvSpPr>
          <p:cNvPr id="3" name="Title 2"/>
          <p:cNvSpPr>
            <a:spLocks noGrp="1"/>
          </p:cNvSpPr>
          <p:nvPr>
            <p:ph type="title"/>
          </p:nvPr>
        </p:nvSpPr>
        <p:spPr/>
        <p:txBody>
          <a:bodyPr/>
          <a:lstStyle/>
          <a:p>
            <a:r>
              <a:rPr lang="ar-IQ" dirty="0"/>
              <a:t>التوصيات والمقترحات</a:t>
            </a:r>
            <a:endParaRPr lang="en-US" dirty="0"/>
          </a:p>
        </p:txBody>
      </p:sp>
    </p:spTree>
    <p:extLst>
      <p:ext uri="{BB962C8B-B14F-4D97-AF65-F5344CB8AC3E}">
        <p14:creationId xmlns:p14="http://schemas.microsoft.com/office/powerpoint/2010/main" val="226310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4" name="object 11"/>
          <p:cNvPicPr>
            <a:picLocks noGrp="1"/>
          </p:cNvPicPr>
          <p:nvPr>
            <p:ph idx="1"/>
          </p:nvPr>
        </p:nvPicPr>
        <p:blipFill>
          <a:blip r:embed="rId3" cstate="print"/>
          <a:stretch>
            <a:fillRect/>
          </a:stretch>
        </p:blipFill>
        <p:spPr>
          <a:xfrm>
            <a:off x="2609849" y="409575"/>
            <a:ext cx="7324725" cy="6448425"/>
          </a:xfrm>
          <a:prstGeom prst="rect">
            <a:avLst/>
          </a:prstGeom>
        </p:spPr>
      </p:pic>
    </p:spTree>
    <p:extLst>
      <p:ext uri="{BB962C8B-B14F-4D97-AF65-F5344CB8AC3E}">
        <p14:creationId xmlns:p14="http://schemas.microsoft.com/office/powerpoint/2010/main" val="186802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F61F07-9C57-3564-979B-7F119CD28DE3}"/>
              </a:ext>
            </a:extLst>
          </p:cNvPr>
          <p:cNvSpPr>
            <a:spLocks noGrp="1"/>
          </p:cNvSpPr>
          <p:nvPr>
            <p:ph idx="1"/>
          </p:nvPr>
        </p:nvSpPr>
        <p:spPr/>
        <p:txBody>
          <a:bodyPr>
            <a:normAutofit/>
          </a:bodyPr>
          <a:lstStyle/>
          <a:p>
            <a:endParaRPr lang="ar-IQ" dirty="0">
              <a:solidFill>
                <a:srgbClr val="666666"/>
              </a:solidFill>
              <a:latin typeface="Times New Roman" panose="02020603050405020304" pitchFamily="18" charset="0"/>
            </a:endParaRPr>
          </a:p>
          <a:p>
            <a:pPr marL="0" indent="0" algn="r">
              <a:buNone/>
            </a:pPr>
            <a:r>
              <a:rPr lang="ar-IQ" dirty="0">
                <a:solidFill>
                  <a:schemeClr val="tx1">
                    <a:lumMod val="85000"/>
                    <a:lumOff val="15000"/>
                  </a:schemeClr>
                </a:solidFill>
                <a:latin typeface="Calibri" pitchFamily="34" charset="0"/>
                <a:ea typeface="Times New Roman" panose="02020603050405020304" pitchFamily="18" charset="0"/>
                <a:cs typeface="Calibri" pitchFamily="34" charset="0"/>
              </a:rPr>
              <a:t>النازحون :</a:t>
            </a:r>
            <a:r>
              <a:rPr lang="ar-SA" dirty="0">
                <a:solidFill>
                  <a:schemeClr val="tx1">
                    <a:lumMod val="85000"/>
                    <a:lumOff val="15000"/>
                  </a:schemeClr>
                </a:solidFill>
                <a:latin typeface="Calibri" pitchFamily="34" charset="0"/>
                <a:ea typeface="Times New Roman" panose="02020603050405020304" pitchFamily="18" charset="0"/>
                <a:cs typeface="Calibri" pitchFamily="34" charset="0"/>
              </a:rPr>
              <a:t>هم الأشخاص أو مجموعات الأشخاص الذين أجبروا أو اضطروا إلى الفرار أو مغادرة منازلهم أو أماكن إقامتهم المعتادة، لا سيّما نتيجة أو تفادياً لآثار النزاع المسلح أو حالات العنف المعمّم أو انتهاكات حقوق الإنسان أو الكوارث الطبيعية أو التي من صنع الإنسان، والذين لم يعبروا حدود دولة معترف بها دولياً"</a:t>
            </a:r>
            <a:r>
              <a:rPr lang="ar-SA" dirty="0">
                <a:solidFill>
                  <a:schemeClr val="tx1">
                    <a:lumMod val="85000"/>
                    <a:lumOff val="15000"/>
                  </a:schemeClr>
                </a:solidFill>
                <a:ea typeface="Times New Roman" panose="02020603050405020304" pitchFamily="18" charset="0"/>
                <a:cs typeface="Times New Roman" panose="02020603050405020304" pitchFamily="18" charset="0"/>
              </a:rPr>
              <a:t>.</a:t>
            </a:r>
            <a:endParaRPr lang="ar-IQ" dirty="0">
              <a:solidFill>
                <a:schemeClr val="tx1">
                  <a:lumMod val="85000"/>
                  <a:lumOff val="15000"/>
                </a:schemeClr>
              </a:solidFill>
              <a:latin typeface="Times New Roman" panose="02020603050405020304" pitchFamily="18" charset="0"/>
            </a:endParaRPr>
          </a:p>
          <a:p>
            <a:endParaRPr lang="ar-IQ" dirty="0">
              <a:solidFill>
                <a:srgbClr val="666666"/>
              </a:solidFill>
              <a:latin typeface="Times New Roman" panose="02020603050405020304" pitchFamily="18" charset="0"/>
            </a:endParaRPr>
          </a:p>
          <a:p>
            <a:endParaRPr lang="ar-IQ" dirty="0">
              <a:solidFill>
                <a:srgbClr val="666666"/>
              </a:solidFill>
              <a:latin typeface="Times New Roman" panose="02020603050405020304" pitchFamily="18" charset="0"/>
            </a:endParaRPr>
          </a:p>
          <a:p>
            <a:endParaRPr lang="ar-IQ" dirty="0">
              <a:solidFill>
                <a:srgbClr val="666666"/>
              </a:solidFill>
              <a:latin typeface="Times New Roman" panose="02020603050405020304" pitchFamily="18" charset="0"/>
            </a:endParaRPr>
          </a:p>
          <a:p>
            <a:endParaRPr lang="ar-IQ" dirty="0">
              <a:solidFill>
                <a:srgbClr val="666666"/>
              </a:solidFill>
              <a:latin typeface="Times New Roman" panose="02020603050405020304" pitchFamily="18" charset="0"/>
            </a:endParaRPr>
          </a:p>
          <a:p>
            <a:endParaRPr lang="ar-IQ" dirty="0">
              <a:solidFill>
                <a:srgbClr val="666666"/>
              </a:solidFill>
              <a:latin typeface="Times New Roman" panose="02020603050405020304" pitchFamily="18" charset="0"/>
            </a:endParaRPr>
          </a:p>
          <a:p>
            <a:endParaRPr lang="en-US" dirty="0"/>
          </a:p>
        </p:txBody>
      </p:sp>
      <p:sp>
        <p:nvSpPr>
          <p:cNvPr id="2" name="Title 1">
            <a:extLst>
              <a:ext uri="{FF2B5EF4-FFF2-40B4-BE49-F238E27FC236}">
                <a16:creationId xmlns:a16="http://schemas.microsoft.com/office/drawing/2014/main" id="{1B5AD0C8-3EC4-57BD-5AA6-DCD30302125C}"/>
              </a:ext>
            </a:extLst>
          </p:cNvPr>
          <p:cNvSpPr>
            <a:spLocks noGrp="1"/>
          </p:cNvSpPr>
          <p:nvPr>
            <p:ph type="title"/>
          </p:nvPr>
        </p:nvSpPr>
        <p:spPr/>
        <p:txBody>
          <a:bodyPr>
            <a:normAutofit/>
          </a:bodyPr>
          <a:lstStyle/>
          <a:p>
            <a:r>
              <a:rPr lang="ar-IQ" sz="2800" dirty="0"/>
              <a:t>النازحون</a:t>
            </a:r>
            <a:endParaRPr lang="en-US" sz="28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9272" y="4731799"/>
            <a:ext cx="5007485" cy="188206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28444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ject 10"/>
          <p:cNvPicPr/>
          <p:nvPr/>
        </p:nvPicPr>
        <p:blipFill>
          <a:blip r:embed="rId3" cstate="print"/>
          <a:stretch>
            <a:fillRect/>
          </a:stretch>
        </p:blipFill>
        <p:spPr>
          <a:xfrm>
            <a:off x="2861920" y="142876"/>
            <a:ext cx="7205315" cy="6648450"/>
          </a:xfrm>
          <a:prstGeom prst="rect">
            <a:avLst/>
          </a:prstGeom>
        </p:spPr>
      </p:pic>
    </p:spTree>
    <p:extLst>
      <p:ext uri="{BB962C8B-B14F-4D97-AF65-F5344CB8AC3E}">
        <p14:creationId xmlns:p14="http://schemas.microsoft.com/office/powerpoint/2010/main" val="3511088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ject 10"/>
          <p:cNvPicPr/>
          <p:nvPr/>
        </p:nvPicPr>
        <p:blipFill>
          <a:blip r:embed="rId3" cstate="print"/>
          <a:stretch>
            <a:fillRect/>
          </a:stretch>
        </p:blipFill>
        <p:spPr>
          <a:xfrm>
            <a:off x="3478906" y="323850"/>
            <a:ext cx="5808900" cy="6534150"/>
          </a:xfrm>
          <a:prstGeom prst="rect">
            <a:avLst/>
          </a:prstGeom>
        </p:spPr>
      </p:pic>
    </p:spTree>
    <p:extLst>
      <p:ext uri="{BB962C8B-B14F-4D97-AF65-F5344CB8AC3E}">
        <p14:creationId xmlns:p14="http://schemas.microsoft.com/office/powerpoint/2010/main" val="1826121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62757" y="2675467"/>
            <a:ext cx="9877777" cy="4077758"/>
          </a:xfrm>
        </p:spPr>
        <p:txBody>
          <a:bodyPr/>
          <a:lstStyle/>
          <a:p>
            <a:pPr algn="r">
              <a:buFont typeface="Wingdings" pitchFamily="2" charset="2"/>
              <a:buChar char="Ø"/>
            </a:pPr>
            <a:r>
              <a:rPr lang="ar-IQ" dirty="0"/>
              <a:t>ان النازحون واللاجئون داخليا في العراق يمثلون شريحة او فئة من المجتمع كما في المجتمعات الاخرى وبالنسبة للتعدادات السابقة الي جرت في العراق فانها لم توفر اي معلومات عن النازحين والمهجرين داخليا اما بالنسبة للتعداد الحالي فانها توفر بيانات عن ( ترحيل أو تهجير قسري – العودة من الترحيل والتهجير القسري – تهديد شخصي أو عشائري وغيرها – نزوح بسبب أمني – العودة من النزوح – عودة طوعية الى العراق – لجوء خارج العراق – كوارث طبيعية (فيضانات  </a:t>
            </a:r>
          </a:p>
          <a:p>
            <a:pPr marL="0" indent="0" algn="r">
              <a:buNone/>
            </a:pPr>
            <a:r>
              <a:rPr lang="en-US" dirty="0"/>
              <a:t> </a:t>
            </a:r>
            <a:r>
              <a:rPr lang="ar-IQ" dirty="0"/>
              <a:t>أو سيول ) – كوارث طبيعية ( تصحر أو جفاف ) وعمليات أرهابية . وان شاء الله سوف تتوفر هذه البيانات فور انتهاء التعداد العام وإطلاق نتائجه .</a:t>
            </a:r>
            <a:endParaRPr lang="en-US" dirty="0"/>
          </a:p>
        </p:txBody>
      </p:sp>
      <p:sp>
        <p:nvSpPr>
          <p:cNvPr id="3" name="Title 2"/>
          <p:cNvSpPr>
            <a:spLocks noGrp="1"/>
          </p:cNvSpPr>
          <p:nvPr>
            <p:ph type="title"/>
          </p:nvPr>
        </p:nvSpPr>
        <p:spPr/>
        <p:txBody>
          <a:bodyPr>
            <a:normAutofit fontScale="90000"/>
          </a:bodyPr>
          <a:lstStyle/>
          <a:p>
            <a:r>
              <a:rPr lang="ar-IQ" dirty="0"/>
              <a:t>بيانات التعداد العام للسان والمساكن عن النازحين واللاجئين داخلياً</a:t>
            </a:r>
            <a:endParaRPr lang="en-US" dirty="0"/>
          </a:p>
        </p:txBody>
      </p:sp>
    </p:spTree>
    <p:extLst>
      <p:ext uri="{BB962C8B-B14F-4D97-AF65-F5344CB8AC3E}">
        <p14:creationId xmlns:p14="http://schemas.microsoft.com/office/powerpoint/2010/main" val="1029692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146442111"/>
              </p:ext>
            </p:extLst>
          </p:nvPr>
        </p:nvGraphicFramePr>
        <p:xfrm>
          <a:off x="4057648" y="2552696"/>
          <a:ext cx="6143626" cy="3990150"/>
        </p:xfrm>
        <a:graphic>
          <a:graphicData uri="http://schemas.openxmlformats.org/drawingml/2006/table">
            <a:tbl>
              <a:tblPr rtl="1" firstRow="1" firstCol="1" bandRow="1"/>
              <a:tblGrid>
                <a:gridCol w="570036">
                  <a:extLst>
                    <a:ext uri="{9D8B030D-6E8A-4147-A177-3AD203B41FA5}">
                      <a16:colId xmlns:a16="http://schemas.microsoft.com/office/drawing/2014/main" val="20000"/>
                    </a:ext>
                  </a:extLst>
                </a:gridCol>
                <a:gridCol w="1723790">
                  <a:extLst>
                    <a:ext uri="{9D8B030D-6E8A-4147-A177-3AD203B41FA5}">
                      <a16:colId xmlns:a16="http://schemas.microsoft.com/office/drawing/2014/main" val="20001"/>
                    </a:ext>
                  </a:extLst>
                </a:gridCol>
                <a:gridCol w="1010627">
                  <a:extLst>
                    <a:ext uri="{9D8B030D-6E8A-4147-A177-3AD203B41FA5}">
                      <a16:colId xmlns:a16="http://schemas.microsoft.com/office/drawing/2014/main" val="20002"/>
                    </a:ext>
                  </a:extLst>
                </a:gridCol>
                <a:gridCol w="959421">
                  <a:extLst>
                    <a:ext uri="{9D8B030D-6E8A-4147-A177-3AD203B41FA5}">
                      <a16:colId xmlns:a16="http://schemas.microsoft.com/office/drawing/2014/main" val="20003"/>
                    </a:ext>
                  </a:extLst>
                </a:gridCol>
                <a:gridCol w="977727">
                  <a:extLst>
                    <a:ext uri="{9D8B030D-6E8A-4147-A177-3AD203B41FA5}">
                      <a16:colId xmlns:a16="http://schemas.microsoft.com/office/drawing/2014/main" val="20004"/>
                    </a:ext>
                  </a:extLst>
                </a:gridCol>
                <a:gridCol w="902025">
                  <a:extLst>
                    <a:ext uri="{9D8B030D-6E8A-4147-A177-3AD203B41FA5}">
                      <a16:colId xmlns:a16="http://schemas.microsoft.com/office/drawing/2014/main" val="20005"/>
                    </a:ext>
                  </a:extLst>
                </a:gridCol>
              </a:tblGrid>
              <a:tr h="443350">
                <a:tc>
                  <a:txBody>
                    <a:bodyPr/>
                    <a:lstStyle/>
                    <a:p>
                      <a:pPr marL="0" marR="0" algn="ctr" rtl="1">
                        <a:lnSpc>
                          <a:spcPct val="107000"/>
                        </a:lnSpc>
                        <a:spcBef>
                          <a:spcPts val="0"/>
                        </a:spcBef>
                        <a:spcAft>
                          <a:spcPts val="0"/>
                        </a:spcAft>
                      </a:pPr>
                      <a:r>
                        <a:rPr lang="ar-SA" sz="1100" dirty="0">
                          <a:solidFill>
                            <a:srgbClr val="000000"/>
                          </a:solidFill>
                          <a:effectLst/>
                          <a:latin typeface="Calibri"/>
                          <a:ea typeface="Times New Roman"/>
                          <a:cs typeface="Calibri"/>
                        </a:rPr>
                        <a:t>ت</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100" dirty="0">
                          <a:solidFill>
                            <a:srgbClr val="000000"/>
                          </a:solidFill>
                          <a:effectLst/>
                          <a:latin typeface="Calibri"/>
                          <a:ea typeface="Times New Roman"/>
                          <a:cs typeface="Calibri"/>
                        </a:rPr>
                        <a:t>أسم المحافظة</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100" dirty="0">
                          <a:solidFill>
                            <a:srgbClr val="000000"/>
                          </a:solidFill>
                          <a:effectLst/>
                          <a:latin typeface="Calibri"/>
                          <a:ea typeface="Times New Roman"/>
                          <a:cs typeface="Calibri"/>
                        </a:rPr>
                        <a:t>تصحر</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100" dirty="0">
                          <a:solidFill>
                            <a:srgbClr val="000000"/>
                          </a:solidFill>
                          <a:effectLst/>
                          <a:latin typeface="Calibri"/>
                          <a:ea typeface="Times New Roman"/>
                          <a:cs typeface="Calibri"/>
                        </a:rPr>
                        <a:t>جفاف</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شحة مياه</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المجموع</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10000"/>
                  </a:ext>
                </a:extLst>
              </a:tr>
              <a:tr h="443350">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1</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1">
                        <a:lnSpc>
                          <a:spcPct val="107000"/>
                        </a:lnSpc>
                        <a:spcBef>
                          <a:spcPts val="0"/>
                        </a:spcBef>
                        <a:spcAft>
                          <a:spcPts val="0"/>
                        </a:spcAft>
                      </a:pPr>
                      <a:r>
                        <a:rPr lang="ar-SA" sz="1100" dirty="0">
                          <a:solidFill>
                            <a:srgbClr val="000000"/>
                          </a:solidFill>
                          <a:effectLst/>
                          <a:latin typeface="Calibri"/>
                          <a:ea typeface="Times New Roman"/>
                          <a:cs typeface="Calibri"/>
                        </a:rPr>
                        <a:t>البصرة</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dirty="0">
                          <a:solidFill>
                            <a:srgbClr val="000000"/>
                          </a:solidFill>
                          <a:effectLst/>
                          <a:latin typeface="Calibri"/>
                          <a:ea typeface="Times New Roman"/>
                          <a:cs typeface="Calibri"/>
                        </a:rPr>
                        <a:t>948</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3</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pPr>
                      <a:endParaRPr lang="en-US" sz="1100">
                        <a:effectLst/>
                        <a:latin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951</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43350">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2</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القادسية</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2360</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30</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34</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2424</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43350">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3</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المثنى</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dirty="0">
                          <a:solidFill>
                            <a:srgbClr val="000000"/>
                          </a:solidFill>
                          <a:effectLst/>
                          <a:latin typeface="Calibri"/>
                          <a:ea typeface="Times New Roman"/>
                          <a:cs typeface="Calibri"/>
                        </a:rPr>
                        <a:t>10</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dirty="0">
                          <a:solidFill>
                            <a:srgbClr val="000000"/>
                          </a:solidFill>
                          <a:effectLst/>
                          <a:latin typeface="Calibri"/>
                          <a:ea typeface="Times New Roman"/>
                          <a:cs typeface="Calibri"/>
                        </a:rPr>
                        <a:t>1480</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2</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1492</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3350">
                <a:tc>
                  <a:txBody>
                    <a:bodyPr/>
                    <a:lstStyle/>
                    <a:p>
                      <a:pPr marL="0" marR="0" algn="ctr" rtl="1">
                        <a:lnSpc>
                          <a:spcPct val="107000"/>
                        </a:lnSpc>
                        <a:spcBef>
                          <a:spcPts val="0"/>
                        </a:spcBef>
                        <a:spcAft>
                          <a:spcPts val="0"/>
                        </a:spcAft>
                      </a:pPr>
                      <a:r>
                        <a:rPr lang="ar-SA" sz="1100" dirty="0">
                          <a:solidFill>
                            <a:srgbClr val="000000"/>
                          </a:solidFill>
                          <a:effectLst/>
                          <a:latin typeface="Calibri"/>
                          <a:ea typeface="Times New Roman"/>
                          <a:cs typeface="Calibri"/>
                        </a:rPr>
                        <a:t>4</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النجف</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dirty="0">
                          <a:solidFill>
                            <a:srgbClr val="000000"/>
                          </a:solidFill>
                          <a:effectLst/>
                          <a:latin typeface="Calibri"/>
                          <a:ea typeface="Times New Roman"/>
                          <a:cs typeface="Calibri"/>
                        </a:rPr>
                        <a:t>730</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6</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pPr>
                      <a:endParaRPr lang="en-US" sz="1100">
                        <a:effectLst/>
                        <a:latin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dirty="0">
                          <a:solidFill>
                            <a:srgbClr val="000000"/>
                          </a:solidFill>
                          <a:effectLst/>
                          <a:latin typeface="Calibri"/>
                          <a:ea typeface="Times New Roman"/>
                          <a:cs typeface="Calibri"/>
                        </a:rPr>
                        <a:t>736</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43350">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5</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ذي قار</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4012</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2234</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461</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6707</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43350">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6</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ميسان</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dirty="0">
                          <a:solidFill>
                            <a:srgbClr val="000000"/>
                          </a:solidFill>
                          <a:effectLst/>
                          <a:latin typeface="Calibri"/>
                          <a:ea typeface="Times New Roman"/>
                          <a:cs typeface="Calibri"/>
                        </a:rPr>
                        <a:t>88</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1538</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pPr>
                      <a:endParaRPr lang="en-US" sz="1100">
                        <a:effectLst/>
                        <a:latin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1626</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43350">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7</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واسط</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10</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3</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pPr>
                      <a:endParaRPr lang="en-US" sz="1100">
                        <a:effectLst/>
                        <a:latin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13</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43350">
                <a:tc>
                  <a:txBody>
                    <a:bodyPr/>
                    <a:lstStyle/>
                    <a:p>
                      <a:pPr marL="0" marR="0" algn="ctr" rtl="1">
                        <a:lnSpc>
                          <a:spcPct val="107000"/>
                        </a:lnSpc>
                        <a:spcBef>
                          <a:spcPts val="0"/>
                        </a:spcBef>
                        <a:spcAft>
                          <a:spcPts val="0"/>
                        </a:spcAft>
                      </a:pPr>
                      <a:r>
                        <a:rPr lang="ar-SA" sz="1100">
                          <a:solidFill>
                            <a:srgbClr val="000000"/>
                          </a:solidFill>
                          <a:effectLst/>
                          <a:latin typeface="Calibri"/>
                          <a:ea typeface="Times New Roman"/>
                          <a:cs typeface="Calibri"/>
                        </a:rPr>
                        <a:t>8</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1">
                        <a:lnSpc>
                          <a:spcPct val="107000"/>
                        </a:lnSpc>
                        <a:spcBef>
                          <a:spcPts val="0"/>
                        </a:spcBef>
                        <a:spcAft>
                          <a:spcPts val="0"/>
                        </a:spcAft>
                      </a:pPr>
                      <a:r>
                        <a:rPr lang="ar-SA" sz="1100" dirty="0">
                          <a:solidFill>
                            <a:srgbClr val="000000"/>
                          </a:solidFill>
                          <a:effectLst/>
                          <a:latin typeface="Calibri"/>
                          <a:ea typeface="Times New Roman"/>
                          <a:cs typeface="Calibri"/>
                        </a:rPr>
                        <a:t>المجموع</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8158</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dirty="0">
                          <a:solidFill>
                            <a:srgbClr val="000000"/>
                          </a:solidFill>
                          <a:effectLst/>
                          <a:latin typeface="Calibri"/>
                          <a:ea typeface="Times New Roman"/>
                          <a:cs typeface="Calibri"/>
                        </a:rPr>
                        <a:t>5294</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a:solidFill>
                            <a:srgbClr val="000000"/>
                          </a:solidFill>
                          <a:effectLst/>
                          <a:latin typeface="Calibri"/>
                          <a:ea typeface="Times New Roman"/>
                          <a:cs typeface="Calibri"/>
                        </a:rPr>
                        <a:t>497</a:t>
                      </a:r>
                      <a:endParaRPr lang="en-US" sz="110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marL="0" marR="0" algn="ctr" rtl="0">
                        <a:lnSpc>
                          <a:spcPct val="107000"/>
                        </a:lnSpc>
                        <a:spcBef>
                          <a:spcPts val="0"/>
                        </a:spcBef>
                        <a:spcAft>
                          <a:spcPts val="0"/>
                        </a:spcAft>
                      </a:pPr>
                      <a:r>
                        <a:rPr lang="en-US" sz="1100" dirty="0">
                          <a:solidFill>
                            <a:srgbClr val="000000"/>
                          </a:solidFill>
                          <a:effectLst/>
                          <a:latin typeface="Calibri"/>
                          <a:ea typeface="Times New Roman"/>
                          <a:cs typeface="Calibri"/>
                        </a:rPr>
                        <a:t>13949</a:t>
                      </a:r>
                      <a:endParaRPr lang="en-US" sz="1100" dirty="0">
                        <a:effectLst/>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10008"/>
                  </a:ext>
                </a:extLst>
              </a:tr>
            </a:tbl>
          </a:graphicData>
        </a:graphic>
      </p:graphicFrame>
      <p:sp>
        <p:nvSpPr>
          <p:cNvPr id="3" name="Title 2"/>
          <p:cNvSpPr>
            <a:spLocks noGrp="1"/>
          </p:cNvSpPr>
          <p:nvPr>
            <p:ph type="title"/>
          </p:nvPr>
        </p:nvSpPr>
        <p:spPr/>
        <p:txBody>
          <a:bodyPr>
            <a:normAutofit/>
          </a:bodyPr>
          <a:lstStyle/>
          <a:p>
            <a:r>
              <a:rPr lang="ar-SA" sz="3200" b="1" dirty="0"/>
              <a:t>بيانات النازحين بسبب تغيرات المناخية حسب المحافظات</a:t>
            </a:r>
            <a:r>
              <a:rPr lang="ar-IQ" sz="3200" b="1" dirty="0"/>
              <a:t> ( وزارة الهجرة)</a:t>
            </a:r>
            <a:endParaRPr lang="en-US" sz="32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99" y="2066925"/>
            <a:ext cx="3515556" cy="4475917"/>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613473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ar-SA" b="1" dirty="0"/>
              <a:t>بيانات النازحين بسبب تغيرات المناخية حسب المحافظات</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70304385"/>
              </p:ext>
            </p:extLst>
          </p:nvPr>
        </p:nvGraphicFramePr>
        <p:xfrm>
          <a:off x="5400675" y="2674939"/>
          <a:ext cx="5640388" cy="34020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extLst>
              <p:ext uri="{D42A27DB-BD31-4B8C-83A1-F6EECF244321}">
                <p14:modId xmlns:p14="http://schemas.microsoft.com/office/powerpoint/2010/main" val="4154212052"/>
              </p:ext>
            </p:extLst>
          </p:nvPr>
        </p:nvGraphicFramePr>
        <p:xfrm>
          <a:off x="171450" y="2638425"/>
          <a:ext cx="5038725" cy="347662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95144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110072" y="3331401"/>
          <a:ext cx="5982970" cy="2138299"/>
        </p:xfrm>
        <a:graphic>
          <a:graphicData uri="http://schemas.openxmlformats.org/drawingml/2006/table">
            <a:tbl>
              <a:tblPr rtl="1" firstRow="1" firstCol="1" bandRow="1"/>
              <a:tblGrid>
                <a:gridCol w="185751">
                  <a:extLst>
                    <a:ext uri="{9D8B030D-6E8A-4147-A177-3AD203B41FA5}">
                      <a16:colId xmlns:a16="http://schemas.microsoft.com/office/drawing/2014/main" val="20000"/>
                    </a:ext>
                  </a:extLst>
                </a:gridCol>
                <a:gridCol w="1198506">
                  <a:extLst>
                    <a:ext uri="{9D8B030D-6E8A-4147-A177-3AD203B41FA5}">
                      <a16:colId xmlns:a16="http://schemas.microsoft.com/office/drawing/2014/main" val="20001"/>
                    </a:ext>
                  </a:extLst>
                </a:gridCol>
                <a:gridCol w="791492">
                  <a:extLst>
                    <a:ext uri="{9D8B030D-6E8A-4147-A177-3AD203B41FA5}">
                      <a16:colId xmlns:a16="http://schemas.microsoft.com/office/drawing/2014/main" val="20002"/>
                    </a:ext>
                  </a:extLst>
                </a:gridCol>
                <a:gridCol w="791492">
                  <a:extLst>
                    <a:ext uri="{9D8B030D-6E8A-4147-A177-3AD203B41FA5}">
                      <a16:colId xmlns:a16="http://schemas.microsoft.com/office/drawing/2014/main" val="20003"/>
                    </a:ext>
                  </a:extLst>
                </a:gridCol>
                <a:gridCol w="1067388">
                  <a:extLst>
                    <a:ext uri="{9D8B030D-6E8A-4147-A177-3AD203B41FA5}">
                      <a16:colId xmlns:a16="http://schemas.microsoft.com/office/drawing/2014/main" val="20004"/>
                    </a:ext>
                  </a:extLst>
                </a:gridCol>
                <a:gridCol w="880953">
                  <a:extLst>
                    <a:ext uri="{9D8B030D-6E8A-4147-A177-3AD203B41FA5}">
                      <a16:colId xmlns:a16="http://schemas.microsoft.com/office/drawing/2014/main" val="20005"/>
                    </a:ext>
                  </a:extLst>
                </a:gridCol>
                <a:gridCol w="1067388">
                  <a:extLst>
                    <a:ext uri="{9D8B030D-6E8A-4147-A177-3AD203B41FA5}">
                      <a16:colId xmlns:a16="http://schemas.microsoft.com/office/drawing/2014/main" val="20006"/>
                    </a:ext>
                  </a:extLst>
                </a:gridCol>
              </a:tblGrid>
              <a:tr h="403225">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ت</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المحافظة</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2021</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2022</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2023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2024</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المجموع</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10000"/>
                  </a:ext>
                </a:extLst>
              </a:tr>
              <a:tr h="191770">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واسط</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0</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0</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0</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1770">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2</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النجف</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0</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54</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687</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742</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1770">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القادسية</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1,434</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1,383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2,823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1770">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4</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المثنى</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0</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0</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1,263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405</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1,668</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1770">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5</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ذي قار</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7</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14</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7,390</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2,114</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9,525</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1770">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6</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ميسان</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453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1,024</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163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1,643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1770">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7</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البصرة</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2</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2</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947</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0</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951</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65125">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8</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1200">
                          <a:solidFill>
                            <a:srgbClr val="000000"/>
                          </a:solidFill>
                          <a:effectLst/>
                          <a:latin typeface="Calibri"/>
                          <a:ea typeface="Times New Roman"/>
                          <a:cs typeface="Calibri"/>
                        </a:rPr>
                        <a:t>المجموع</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15</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473</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12,125</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0">
                        <a:lnSpc>
                          <a:spcPct val="107000"/>
                        </a:lnSpc>
                        <a:spcBef>
                          <a:spcPts val="0"/>
                        </a:spcBef>
                        <a:spcAft>
                          <a:spcPts val="0"/>
                        </a:spcAft>
                      </a:pPr>
                      <a:r>
                        <a:rPr lang="en-US" sz="1200">
                          <a:solidFill>
                            <a:srgbClr val="000000"/>
                          </a:solidFill>
                          <a:effectLst/>
                          <a:latin typeface="Calibri"/>
                          <a:ea typeface="Times New Roman"/>
                          <a:cs typeface="Calibri"/>
                        </a:rPr>
                        <a:t>4,752</a:t>
                      </a:r>
                      <a:endParaRPr lang="en-US" sz="110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0">
                        <a:lnSpc>
                          <a:spcPct val="107000"/>
                        </a:lnSpc>
                        <a:spcBef>
                          <a:spcPts val="0"/>
                        </a:spcBef>
                        <a:spcAft>
                          <a:spcPts val="0"/>
                        </a:spcAft>
                      </a:pPr>
                      <a:r>
                        <a:rPr lang="en-US" sz="1200" dirty="0">
                          <a:solidFill>
                            <a:srgbClr val="000000"/>
                          </a:solidFill>
                          <a:effectLst/>
                          <a:latin typeface="Calibri"/>
                          <a:ea typeface="Times New Roman"/>
                          <a:cs typeface="Calibri"/>
                        </a:rPr>
                        <a:t>17,365</a:t>
                      </a:r>
                      <a:endParaRPr lang="en-US" sz="1100" dirty="0">
                        <a:effectLst/>
                        <a:latin typeface="Calibri"/>
                        <a:ea typeface="Calibri"/>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10008"/>
                  </a:ext>
                </a:extLst>
              </a:tr>
            </a:tbl>
          </a:graphicData>
        </a:graphic>
      </p:graphicFrame>
      <p:sp>
        <p:nvSpPr>
          <p:cNvPr id="3" name="Title 2"/>
          <p:cNvSpPr>
            <a:spLocks noGrp="1"/>
          </p:cNvSpPr>
          <p:nvPr>
            <p:ph type="title"/>
          </p:nvPr>
        </p:nvSpPr>
        <p:spPr/>
        <p:txBody>
          <a:bodyPr/>
          <a:lstStyle/>
          <a:p>
            <a:r>
              <a:rPr lang="ar-SA" dirty="0"/>
              <a:t>عدد العوائل النازحة جراء التغير المناخي</a:t>
            </a:r>
            <a:endParaRPr lang="en-US" dirty="0"/>
          </a:p>
        </p:txBody>
      </p:sp>
    </p:spTree>
    <p:extLst>
      <p:ext uri="{BB962C8B-B14F-4D97-AF65-F5344CB8AC3E}">
        <p14:creationId xmlns:p14="http://schemas.microsoft.com/office/powerpoint/2010/main" val="226495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0200367"/>
              </p:ext>
            </p:extLst>
          </p:nvPr>
        </p:nvGraphicFramePr>
        <p:xfrm>
          <a:off x="6515100" y="2619373"/>
          <a:ext cx="5438775" cy="3952877"/>
        </p:xfrm>
        <a:graphic>
          <a:graphicData uri="http://schemas.openxmlformats.org/drawingml/2006/table">
            <a:tbl>
              <a:tblPr rtl="1" firstRow="1" firstCol="1" bandRow="1"/>
              <a:tblGrid>
                <a:gridCol w="487414">
                  <a:extLst>
                    <a:ext uri="{9D8B030D-6E8A-4147-A177-3AD203B41FA5}">
                      <a16:colId xmlns:a16="http://schemas.microsoft.com/office/drawing/2014/main" val="20000"/>
                    </a:ext>
                  </a:extLst>
                </a:gridCol>
                <a:gridCol w="2000330">
                  <a:extLst>
                    <a:ext uri="{9D8B030D-6E8A-4147-A177-3AD203B41FA5}">
                      <a16:colId xmlns:a16="http://schemas.microsoft.com/office/drawing/2014/main" val="20001"/>
                    </a:ext>
                  </a:extLst>
                </a:gridCol>
                <a:gridCol w="2951031">
                  <a:extLst>
                    <a:ext uri="{9D8B030D-6E8A-4147-A177-3AD203B41FA5}">
                      <a16:colId xmlns:a16="http://schemas.microsoft.com/office/drawing/2014/main" val="20002"/>
                    </a:ext>
                  </a:extLst>
                </a:gridCol>
              </a:tblGrid>
              <a:tr h="299316">
                <a:tc>
                  <a:txBody>
                    <a:bodyPr/>
                    <a:lstStyle/>
                    <a:p>
                      <a:pPr marL="0" marR="0" algn="ctr" rtl="1">
                        <a:lnSpc>
                          <a:spcPct val="107000"/>
                        </a:lnSpc>
                        <a:spcBef>
                          <a:spcPts val="0"/>
                        </a:spcBef>
                        <a:spcAft>
                          <a:spcPts val="0"/>
                        </a:spcAft>
                      </a:pPr>
                      <a:r>
                        <a:rPr lang="ar-SA" sz="900" b="1" dirty="0">
                          <a:solidFill>
                            <a:srgbClr val="000000"/>
                          </a:solidFill>
                          <a:effectLst/>
                          <a:latin typeface="Calibri"/>
                          <a:ea typeface="Times New Roman"/>
                          <a:cs typeface="Calibri"/>
                        </a:rPr>
                        <a:t>ت</a:t>
                      </a:r>
                      <a:endParaRPr lang="en-US" sz="900" dirty="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b="1" dirty="0">
                          <a:solidFill>
                            <a:srgbClr val="000000"/>
                          </a:solidFill>
                          <a:effectLst/>
                          <a:latin typeface="Calibri"/>
                          <a:ea typeface="Times New Roman"/>
                          <a:cs typeface="Calibri"/>
                        </a:rPr>
                        <a:t>المحافظة</a:t>
                      </a:r>
                      <a:endParaRPr lang="en-US" sz="900" dirty="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b="1" dirty="0">
                          <a:solidFill>
                            <a:srgbClr val="000000"/>
                          </a:solidFill>
                          <a:effectLst/>
                          <a:latin typeface="Calibri"/>
                          <a:ea typeface="Times New Roman"/>
                          <a:cs typeface="Calibri"/>
                        </a:rPr>
                        <a:t>العدد الكلي</a:t>
                      </a:r>
                      <a:endParaRPr lang="en-US" sz="900" dirty="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10000"/>
                  </a:ext>
                </a:extLst>
              </a:tr>
              <a:tr h="251863">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دهوك</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90</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2</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نينوى</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363</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422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3</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السليمانية</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19</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4</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كركوك</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3,479</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5</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اربيل</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142</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6</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ديالى</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2,700</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7</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الانبار</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99</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8</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بغداد</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11,873</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9</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بابل</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2,446</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10</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كربلاء</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5,015</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11</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واسط</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2,446</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7453">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12</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صلاح الدين</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570</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13</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النجف</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8,042</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14</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القادسية</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3,389</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15</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المثنى</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4,828</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16</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ذي قار</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7,618</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82511">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17</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ميسان</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6,080</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33005">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18</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marL="0" marR="0" algn="ctr" rtl="1">
                        <a:lnSpc>
                          <a:spcPct val="107000"/>
                        </a:lnSpc>
                        <a:spcBef>
                          <a:spcPts val="0"/>
                        </a:spcBef>
                        <a:spcAft>
                          <a:spcPts val="0"/>
                        </a:spcAft>
                      </a:pPr>
                      <a:r>
                        <a:rPr lang="ar-SA" sz="900">
                          <a:solidFill>
                            <a:srgbClr val="000000"/>
                          </a:solidFill>
                          <a:effectLst/>
                          <a:latin typeface="Calibri"/>
                          <a:ea typeface="Times New Roman"/>
                          <a:cs typeface="Calibri"/>
                        </a:rPr>
                        <a:t>البصرة</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07000"/>
                        </a:lnSpc>
                        <a:spcBef>
                          <a:spcPts val="0"/>
                        </a:spcBef>
                        <a:spcAft>
                          <a:spcPts val="0"/>
                        </a:spcAft>
                      </a:pPr>
                      <a:r>
                        <a:rPr lang="en-US" sz="900">
                          <a:solidFill>
                            <a:srgbClr val="000000"/>
                          </a:solidFill>
                          <a:effectLst/>
                          <a:latin typeface="Calibri"/>
                          <a:ea typeface="Times New Roman"/>
                          <a:cs typeface="Calibri"/>
                        </a:rPr>
                        <a:t>20,574</a:t>
                      </a:r>
                      <a:endParaRPr lang="en-US" sz="90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71865">
                <a:tc gridSpan="2">
                  <a:txBody>
                    <a:bodyPr/>
                    <a:lstStyle/>
                    <a:p>
                      <a:pPr marL="0" marR="0" algn="ctr" rtl="1">
                        <a:lnSpc>
                          <a:spcPct val="107000"/>
                        </a:lnSpc>
                        <a:spcBef>
                          <a:spcPts val="0"/>
                        </a:spcBef>
                        <a:spcAft>
                          <a:spcPts val="0"/>
                        </a:spcAft>
                      </a:pPr>
                      <a:r>
                        <a:rPr lang="ar-SA" sz="900" b="1" dirty="0">
                          <a:solidFill>
                            <a:srgbClr val="000000"/>
                          </a:solidFill>
                          <a:effectLst/>
                          <a:latin typeface="Calibri"/>
                          <a:ea typeface="Times New Roman"/>
                          <a:cs typeface="Calibri"/>
                        </a:rPr>
                        <a:t>المجموع الكلي</a:t>
                      </a:r>
                      <a:endParaRPr lang="en-US" sz="900" dirty="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hMerge="1">
                  <a:txBody>
                    <a:bodyPr/>
                    <a:lstStyle/>
                    <a:p>
                      <a:endParaRPr lang="en-US"/>
                    </a:p>
                  </a:txBody>
                  <a:tcPr/>
                </a:tc>
                <a:tc>
                  <a:txBody>
                    <a:bodyPr/>
                    <a:lstStyle/>
                    <a:p>
                      <a:pPr marL="0" marR="0" algn="ctr" rtl="0">
                        <a:lnSpc>
                          <a:spcPct val="107000"/>
                        </a:lnSpc>
                        <a:spcBef>
                          <a:spcPts val="0"/>
                        </a:spcBef>
                        <a:spcAft>
                          <a:spcPts val="0"/>
                        </a:spcAft>
                      </a:pPr>
                      <a:r>
                        <a:rPr lang="en-US" sz="900" b="1" dirty="0">
                          <a:solidFill>
                            <a:srgbClr val="000000"/>
                          </a:solidFill>
                          <a:effectLst/>
                          <a:latin typeface="Calibri"/>
                          <a:ea typeface="Times New Roman"/>
                          <a:cs typeface="Calibri"/>
                        </a:rPr>
                        <a:t>79,773</a:t>
                      </a:r>
                      <a:endParaRPr lang="en-US" sz="900" dirty="0">
                        <a:effectLst/>
                        <a:latin typeface="Calibri"/>
                        <a:ea typeface="Calibri"/>
                        <a:cs typeface="Arial"/>
                      </a:endParaRPr>
                    </a:p>
                  </a:txBody>
                  <a:tcPr marL="57365" marR="573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extLst>
                  <a:ext uri="{0D108BD9-81ED-4DB2-BD59-A6C34878D82A}">
                    <a16:rowId xmlns:a16="http://schemas.microsoft.com/office/drawing/2014/main" val="10019"/>
                  </a:ext>
                </a:extLst>
              </a:tr>
            </a:tbl>
          </a:graphicData>
        </a:graphic>
      </p:graphicFrame>
      <p:sp>
        <p:nvSpPr>
          <p:cNvPr id="3" name="Title 2"/>
          <p:cNvSpPr>
            <a:spLocks noGrp="1"/>
          </p:cNvSpPr>
          <p:nvPr>
            <p:ph type="title"/>
          </p:nvPr>
        </p:nvSpPr>
        <p:spPr/>
        <p:txBody>
          <a:bodyPr/>
          <a:lstStyle/>
          <a:p>
            <a:r>
              <a:rPr lang="ar-SA" b="1"/>
              <a:t>أعداد العوائل العائدة من الهجرة ولغاية(13-6-2024)</a:t>
            </a:r>
            <a:endParaRPr lang="en-US"/>
          </a:p>
        </p:txBody>
      </p:sp>
      <p:graphicFrame>
        <p:nvGraphicFramePr>
          <p:cNvPr id="5" name="Chart 4"/>
          <p:cNvGraphicFramePr/>
          <p:nvPr>
            <p:extLst>
              <p:ext uri="{D42A27DB-BD31-4B8C-83A1-F6EECF244321}">
                <p14:modId xmlns:p14="http://schemas.microsoft.com/office/powerpoint/2010/main" val="1458717223"/>
              </p:ext>
            </p:extLst>
          </p:nvPr>
        </p:nvGraphicFramePr>
        <p:xfrm>
          <a:off x="314326" y="2638425"/>
          <a:ext cx="6038849" cy="3962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0989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a:buNone/>
            </a:pPr>
            <a:r>
              <a:rPr lang="ar-IQ" dirty="0">
                <a:latin typeface="Calibri" pitchFamily="34" charset="0"/>
                <a:cs typeface="Calibri" pitchFamily="34" charset="0"/>
              </a:rPr>
              <a:t>ان القلق بشأن الأقليات العرقية والدينية، أو ما يُطلق عليه مكونات المجتمع العراقي، التي نزحت بسبب الاضطهاد في المواقع التي سيطر عليها داعش، و القلق إزاء العائلات التي يُتصور انتماؤها لداعش وان هذه الأسر تتعرض للتهديد والمضايقة والعنف في مناطق النزوح ومناطقهم الأصلية ويُحرمون من الخدمات الأساسية بما في ذلك الصحة والتعليم.</a:t>
            </a:r>
            <a:endParaRPr lang="en-US" dirty="0">
              <a:latin typeface="Calibri" pitchFamily="34" charset="0"/>
              <a:cs typeface="Calibri" pitchFamily="34" charset="0"/>
            </a:endParaRPr>
          </a:p>
        </p:txBody>
      </p:sp>
      <p:sp>
        <p:nvSpPr>
          <p:cNvPr id="3" name="Title 2"/>
          <p:cNvSpPr>
            <a:spLocks noGrp="1"/>
          </p:cNvSpPr>
          <p:nvPr>
            <p:ph type="title"/>
          </p:nvPr>
        </p:nvSpPr>
        <p:spPr/>
        <p:txBody>
          <a:bodyPr/>
          <a:lstStyle/>
          <a:p>
            <a:r>
              <a:rPr lang="ar-IQ" dirty="0"/>
              <a:t>نازحوا حرب داعش</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761" y="4456590"/>
            <a:ext cx="4529745" cy="230214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5" name="TextBox 4"/>
          <p:cNvSpPr txBox="1"/>
          <p:nvPr/>
        </p:nvSpPr>
        <p:spPr>
          <a:xfrm>
            <a:off x="5657849" y="4124324"/>
            <a:ext cx="5381625" cy="1938992"/>
          </a:xfrm>
          <a:prstGeom prst="rect">
            <a:avLst/>
          </a:prstGeom>
          <a:noFill/>
        </p:spPr>
        <p:txBody>
          <a:bodyPr wrap="square" rtlCol="0">
            <a:spAutoFit/>
          </a:bodyPr>
          <a:lstStyle/>
          <a:p>
            <a:pPr algn="r"/>
            <a:r>
              <a:rPr lang="ar-SA" sz="2400" dirty="0">
                <a:solidFill>
                  <a:schemeClr val="tx2"/>
                </a:solidFill>
                <a:latin typeface="Calibri" pitchFamily="34" charset="0"/>
                <a:cs typeface="Calibri" pitchFamily="34" charset="0"/>
              </a:rPr>
              <a:t>ونزح ما يقرب من ستة ملايين شخص داخلياً بين عامي 2014 و2017 في العراق بسبب الصراع ضد من أسمت نفسها الدولة الإسلامية في العراق والشام (داعش). ومنذ ذلك الحين عاد 4.6 مليون </a:t>
            </a:r>
            <a:r>
              <a:rPr lang="en-US" sz="2400" dirty="0">
                <a:solidFill>
                  <a:schemeClr val="tx2"/>
                </a:solidFill>
                <a:latin typeface="Calibri" pitchFamily="34" charset="0"/>
                <a:cs typeface="Calibri" pitchFamily="34" charset="0"/>
              </a:rPr>
              <a:t>.</a:t>
            </a:r>
            <a:r>
              <a:rPr lang="ar-SA" sz="2400" dirty="0">
                <a:solidFill>
                  <a:schemeClr val="tx2"/>
                </a:solidFill>
                <a:latin typeface="Calibri" pitchFamily="34" charset="0"/>
                <a:cs typeface="Calibri" pitchFamily="34" charset="0"/>
              </a:rPr>
              <a:t>شخص إلى ديارهم</a:t>
            </a:r>
            <a:endParaRPr lang="en-US" sz="2400" dirty="0">
              <a:solidFill>
                <a:schemeClr val="tx2"/>
              </a:solidFill>
              <a:latin typeface="Calibri" pitchFamily="34" charset="0"/>
              <a:cs typeface="Calibri" pitchFamily="34" charset="0"/>
            </a:endParaRPr>
          </a:p>
        </p:txBody>
      </p:sp>
    </p:spTree>
    <p:extLst>
      <p:ext uri="{BB962C8B-B14F-4D97-AF65-F5344CB8AC3E}">
        <p14:creationId xmlns:p14="http://schemas.microsoft.com/office/powerpoint/2010/main" val="2702448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B262B7-B91F-4267-0ED6-6D7E877CFD96}"/>
              </a:ext>
            </a:extLst>
          </p:cNvPr>
          <p:cNvSpPr>
            <a:spLocks noGrp="1"/>
          </p:cNvSpPr>
          <p:nvPr>
            <p:ph idx="1"/>
          </p:nvPr>
        </p:nvSpPr>
        <p:spPr>
          <a:xfrm>
            <a:off x="0" y="1600200"/>
            <a:ext cx="11058289" cy="5181601"/>
          </a:xfrm>
        </p:spPr>
        <p:txBody>
          <a:bodyPr>
            <a:normAutofit/>
          </a:bodyPr>
          <a:lstStyle/>
          <a:p>
            <a:pPr marL="0" marR="0" indent="0" algn="r">
              <a:spcBef>
                <a:spcPts val="0"/>
              </a:spcBef>
              <a:spcAft>
                <a:spcPts val="450"/>
              </a:spcAft>
              <a:buNone/>
            </a:pPr>
            <a:r>
              <a:rPr lang="ar-SA" dirty="0">
                <a:latin typeface="Calibri" pitchFamily="34" charset="0"/>
                <a:cs typeface="Calibri" pitchFamily="34" charset="0"/>
              </a:rPr>
              <a:t>يعّد الوصول إلى حلول دائمة للنازحين في العراق</a:t>
            </a:r>
            <a:r>
              <a:rPr lang="ar-IQ" dirty="0">
                <a:latin typeface="Calibri" pitchFamily="34" charset="0"/>
                <a:cs typeface="Calibri" pitchFamily="34" charset="0"/>
              </a:rPr>
              <a:t> هي تجربة تحدي كبيرة ويحتاج لها الكثير من الإجراءات والمسوح بالتعاون مع الجهات ذات الصلة مثل وزارة الهجرة والمهجرين ووزارة التخطيط  / الإحصاء ووزارة الداخلية وغيرها من الوزارات للحصول على نتائج دقيقة وصحيحة مطابقة لواقع الحال الفعلي لعدد النازحين واللاجئين والمشردين داخليا</a:t>
            </a:r>
            <a:r>
              <a:rPr lang="ar-IQ" sz="2400" dirty="0">
                <a:solidFill>
                  <a:srgbClr val="666666"/>
                </a:solidFill>
                <a:latin typeface="Calibri" panose="020F0502020204030204" pitchFamily="34" charset="0"/>
                <a:ea typeface="Times New Roman" panose="02020603050405020304" pitchFamily="18" charset="0"/>
                <a:cs typeface="Calibri" pitchFamily="34" charset="0"/>
              </a:rPr>
              <a:t>.</a:t>
            </a:r>
            <a:r>
              <a:rPr lang="en-US" sz="2400" dirty="0">
                <a:solidFill>
                  <a:srgbClr val="666666"/>
                </a:solidFill>
                <a:effectLst/>
                <a:latin typeface="Times New Roman" panose="02020603050405020304" pitchFamily="18" charset="0"/>
                <a:ea typeface="Times New Roman" panose="02020603050405020304" pitchFamily="18" charset="0"/>
                <a:cs typeface="Arial" panose="020B0604020202020204" pitchFamily="34" charset="0"/>
              </a:rPr>
              <a:t>).</a:t>
            </a:r>
            <a:r>
              <a:rPr lang="ar-IQ" sz="2400" dirty="0">
                <a:solidFill>
                  <a:srgbClr val="666666"/>
                </a:solidFill>
                <a:effectLst/>
                <a:latin typeface="Times New Roman" panose="02020603050405020304" pitchFamily="18" charset="0"/>
                <a:ea typeface="Times New Roman" panose="02020603050405020304" pitchFamily="18" charset="0"/>
                <a:cs typeface="Arial" panose="020B0604020202020204" pitchFamily="34" charset="0"/>
              </a:rPr>
              <a:t>    </a:t>
            </a:r>
          </a:p>
          <a:p>
            <a:pPr marL="0" marR="0" indent="0" algn="r">
              <a:spcBef>
                <a:spcPts val="0"/>
              </a:spcBef>
              <a:spcAft>
                <a:spcPts val="450"/>
              </a:spcAft>
              <a:buNone/>
            </a:pPr>
            <a:r>
              <a:rPr lang="ar-IQ" dirty="0"/>
              <a:t>تمّ تعريف الوصول إلى الحلول الدائمة للنازحين لأول مرة عام 2010، من خلال إطار عمل اللجنة الدائمة الدائمة للحلول الدائمة للنازحين. وينص التعريف على أن "التوصل إلى حل دائم يحدث عندما لا يكون للنازحين احتياجات محددة للمساعدة والحماية، ترتبط بنزوحهم. وحين يمكن لهم التمتع بحقوق الإنسان الخاصة بهم دون تمييز بسبب نزوحهم".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Title 1">
            <a:extLst>
              <a:ext uri="{FF2B5EF4-FFF2-40B4-BE49-F238E27FC236}">
                <a16:creationId xmlns:a16="http://schemas.microsoft.com/office/drawing/2014/main" id="{E20DA297-6F32-D2D6-487B-2421A23A76EB}"/>
              </a:ext>
            </a:extLst>
          </p:cNvPr>
          <p:cNvSpPr>
            <a:spLocks noGrp="1"/>
          </p:cNvSpPr>
          <p:nvPr>
            <p:ph type="title"/>
          </p:nvPr>
        </p:nvSpPr>
        <p:spPr/>
        <p:txBody>
          <a:bodyPr/>
          <a:lstStyle/>
          <a:p>
            <a:r>
              <a:rPr lang="ar-IQ" dirty="0"/>
              <a:t>نبذة عن الحلول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01231"/>
            <a:ext cx="4110362" cy="2556769"/>
          </a:xfrm>
          <a:prstGeom prst="rect">
            <a:avLst/>
          </a:prstGeom>
          <a:ln>
            <a:noFill/>
          </a:ln>
          <a:effectLst>
            <a:softEdge rad="112500"/>
          </a:effectLst>
        </p:spPr>
      </p:pic>
    </p:spTree>
    <p:extLst>
      <p:ext uri="{BB962C8B-B14F-4D97-AF65-F5344CB8AC3E}">
        <p14:creationId xmlns:p14="http://schemas.microsoft.com/office/powerpoint/2010/main" val="24045102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DC9717E1C14144A678B5BB6ED3A978" ma:contentTypeVersion="18" ma:contentTypeDescription="Create a new document." ma:contentTypeScope="" ma:versionID="b0cbec40f8ed92e1ccea6897da2f1ca0">
  <xsd:schema xmlns:xsd="http://www.w3.org/2001/XMLSchema" xmlns:xs="http://www.w3.org/2001/XMLSchema" xmlns:p="http://schemas.microsoft.com/office/2006/metadata/properties" xmlns:ns2="5f6722c4-4b54-4565-9073-6b2cdb56319d" xmlns:ns3="015a1b56-f9db-44b0-a971-80694ead8fc0" xmlns:ns4="985ec44e-1bab-4c0b-9df0-6ba128686fc9" targetNamespace="http://schemas.microsoft.com/office/2006/metadata/properties" ma:root="true" ma:fieldsID="0d334d8402c0ab758e45e7b23fbf1b39" ns2:_="" ns3:_="" ns4:_="">
    <xsd:import namespace="5f6722c4-4b54-4565-9073-6b2cdb56319d"/>
    <xsd:import namespace="015a1b56-f9db-44b0-a971-80694ead8fc0"/>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6722c4-4b54-4565-9073-6b2cdb5631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15a1b56-f9db-44b0-a971-80694ead8fc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6e2313-a807-4827-9ba2-7f46aa09a4e5}" ma:internalName="TaxCatchAll" ma:showField="CatchAllData" ma:web="015a1b56-f9db-44b0-a971-80694ead8f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85ec44e-1bab-4c0b-9df0-6ba128686fc9" xsi:nil="true"/>
    <lcf76f155ced4ddcb4097134ff3c332f xmlns="5f6722c4-4b54-4565-9073-6b2cdb5631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86A0A84-3709-4355-A6F5-0B6E212FE548}"/>
</file>

<file path=customXml/itemProps2.xml><?xml version="1.0" encoding="utf-8"?>
<ds:datastoreItem xmlns:ds="http://schemas.openxmlformats.org/officeDocument/2006/customXml" ds:itemID="{B3C7B1B5-B6E1-4A7F-9F41-FB4CF3F9A3FC}"/>
</file>

<file path=customXml/itemProps3.xml><?xml version="1.0" encoding="utf-8"?>
<ds:datastoreItem xmlns:ds="http://schemas.openxmlformats.org/officeDocument/2006/customXml" ds:itemID="{703461CF-F2C9-40FA-A33D-88E0194E642E}"/>
</file>

<file path=docProps/app.xml><?xml version="1.0" encoding="utf-8"?>
<Properties xmlns="http://schemas.openxmlformats.org/officeDocument/2006/extended-properties" xmlns:vt="http://schemas.openxmlformats.org/officeDocument/2006/docPropsVTypes">
  <Template>Waveform</Template>
  <TotalTime>1059</TotalTime>
  <Words>1914</Words>
  <Application>Microsoft Office PowerPoint</Application>
  <PresentationFormat>Widescreen</PresentationFormat>
  <Paragraphs>272</Paragraphs>
  <Slides>21</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Calibri</vt:lpstr>
      <vt:lpstr>Candara</vt:lpstr>
      <vt:lpstr>Gabriola</vt:lpstr>
      <vt:lpstr>NotoSansArabicUI-Light</vt:lpstr>
      <vt:lpstr>Symbol</vt:lpstr>
      <vt:lpstr>Times New Roman</vt:lpstr>
      <vt:lpstr>Wingdings</vt:lpstr>
      <vt:lpstr>Waveform</vt:lpstr>
      <vt:lpstr>اللاجئون والمشردون /النازحون داخليا وعديمي الجنسية </vt:lpstr>
      <vt:lpstr>النازحون</vt:lpstr>
      <vt:lpstr>بيانات التعداد العام للسان والمساكن عن النازحين واللاجئين داخلياً</vt:lpstr>
      <vt:lpstr>بيانات النازحين بسبب تغيرات المناخية حسب المحافظات ( وزارة الهجرة)</vt:lpstr>
      <vt:lpstr>بيانات النازحين بسبب تغيرات المناخية حسب المحافظات</vt:lpstr>
      <vt:lpstr>عدد العوائل النازحة جراء التغير المناخي</vt:lpstr>
      <vt:lpstr>أعداد العوائل العائدة من الهجرة ولغاية(13-6-2024)</vt:lpstr>
      <vt:lpstr>نازحوا حرب داعش</vt:lpstr>
      <vt:lpstr>نبذة عن الحلول </vt:lpstr>
      <vt:lpstr>نبذة عن الحلول </vt:lpstr>
      <vt:lpstr>نبذة عن الحلول </vt:lpstr>
      <vt:lpstr>نبذة عن الحلول </vt:lpstr>
      <vt:lpstr>نبذة عن الحلول </vt:lpstr>
      <vt:lpstr>لماذا العراق؟ </vt:lpstr>
      <vt:lpstr>النزوح بسبب التوتر الامني- داعش-التصحر </vt:lpstr>
      <vt:lpstr>آلية تسجيل النازحين </vt:lpstr>
      <vt:lpstr>أبرز تحديات توثيق وتسجيل احصاءات النازحين</vt:lpstr>
      <vt:lpstr>التوصيات والمقترحات</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اللاجئون والمشردون /النازحون داخليا وعديمي الجنسية</dc:title>
  <dc:creator>fwz</dc:creator>
  <cp:lastModifiedBy>Dina Karanouh</cp:lastModifiedBy>
  <cp:revision>116</cp:revision>
  <dcterms:created xsi:type="dcterms:W3CDTF">2024-11-07T06:21:50Z</dcterms:created>
  <dcterms:modified xsi:type="dcterms:W3CDTF">2024-11-20T05:33:58Z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0x0101006BDC9717E1C14144A678B5BB6ED3A978</vt:lpwstr>
  </property>
</Properties>
</file>