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32"/>
  </p:notesMasterIdLst>
  <p:sldIdLst>
    <p:sldId id="257" r:id="rId2"/>
    <p:sldId id="258" r:id="rId3"/>
    <p:sldId id="259" r:id="rId4"/>
    <p:sldId id="260" r:id="rId5"/>
    <p:sldId id="269" r:id="rId6"/>
    <p:sldId id="261" r:id="rId7"/>
    <p:sldId id="262" r:id="rId8"/>
    <p:sldId id="263" r:id="rId9"/>
    <p:sldId id="264" r:id="rId10"/>
    <p:sldId id="265" r:id="rId11"/>
    <p:sldId id="266" r:id="rId12"/>
    <p:sldId id="267"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6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0000"/>
    <a:srgbClr val="6598FF"/>
    <a:srgbClr val="CC0066"/>
    <a:srgbClr val="EEB3A0"/>
    <a:srgbClr val="D636C3"/>
    <a:srgbClr val="E57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093" autoAdjust="0"/>
    <p:restoredTop sz="94660"/>
  </p:normalViewPr>
  <p:slideViewPr>
    <p:cSldViewPr snapToGrid="0">
      <p:cViewPr varScale="1">
        <p:scale>
          <a:sx n="88" d="100"/>
          <a:sy n="88" d="100"/>
        </p:scale>
        <p:origin x="78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2\Desktop\&#1575;&#1587;&#1593;&#1575;&#1585;%20&#1608;&#1604;&#1575;&#1610;&#1577;%20&#1575;&#1604;&#1602;&#1590;&#1575;&#1585;&#1601;%20&#1588;&#1607;&#1585;%20&#1587;&#1576;&#1578;&#1605;&#1576;&#1585;%202022&#1605;.xls"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ar-SA" sz="1200"/>
              <a:t>شكل ( 1 ـــ 3) رسم بياني يوضح المواليد الاحياء والاموات بالقضارف للاعوام 2021-2024</a:t>
            </a:r>
            <a:r>
              <a:rPr lang="en-US" sz="1200"/>
              <a:t> </a:t>
            </a: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981208032521223E-2"/>
          <c:y val="3.317462084377356E-2"/>
          <c:w val="0.81616452772948833"/>
          <c:h val="0.86659566009410838"/>
        </c:manualLayout>
      </c:layout>
      <c:barChart>
        <c:barDir val="col"/>
        <c:grouping val="clustered"/>
        <c:varyColors val="0"/>
        <c:ser>
          <c:idx val="0"/>
          <c:order val="0"/>
          <c:tx>
            <c:strRef>
              <c:f>Sheet1!$H$16</c:f>
              <c:strCache>
                <c:ptCount val="1"/>
                <c:pt idx="0">
                  <c:v>مواليد احياء</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Sheet1!$G$17:$G$20</c:f>
              <c:numCache>
                <c:formatCode>General</c:formatCode>
                <c:ptCount val="4"/>
                <c:pt idx="0">
                  <c:v>2021</c:v>
                </c:pt>
                <c:pt idx="1">
                  <c:v>2022</c:v>
                </c:pt>
                <c:pt idx="2">
                  <c:v>2023</c:v>
                </c:pt>
                <c:pt idx="3">
                  <c:v>2024</c:v>
                </c:pt>
              </c:numCache>
            </c:numRef>
          </c:cat>
          <c:val>
            <c:numRef>
              <c:f>Sheet1!$H$17:$H$20</c:f>
              <c:numCache>
                <c:formatCode>General</c:formatCode>
                <c:ptCount val="4"/>
                <c:pt idx="0">
                  <c:v>57412</c:v>
                </c:pt>
                <c:pt idx="1">
                  <c:v>57842</c:v>
                </c:pt>
                <c:pt idx="2">
                  <c:v>56556</c:v>
                </c:pt>
                <c:pt idx="3">
                  <c:v>18425</c:v>
                </c:pt>
              </c:numCache>
            </c:numRef>
          </c:val>
          <c:extLst>
            <c:ext xmlns:c16="http://schemas.microsoft.com/office/drawing/2014/chart" uri="{C3380CC4-5D6E-409C-BE32-E72D297353CC}">
              <c16:uniqueId val="{00000000-C9D5-4165-9938-9EA0B829C741}"/>
            </c:ext>
          </c:extLst>
        </c:ser>
        <c:ser>
          <c:idx val="1"/>
          <c:order val="1"/>
          <c:tx>
            <c:strRef>
              <c:f>Sheet1!$I$16</c:f>
              <c:strCache>
                <c:ptCount val="1"/>
                <c:pt idx="0">
                  <c:v>مواليد موتى</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Sheet1!$G$17:$G$20</c:f>
              <c:numCache>
                <c:formatCode>General</c:formatCode>
                <c:ptCount val="4"/>
                <c:pt idx="0">
                  <c:v>2021</c:v>
                </c:pt>
                <c:pt idx="1">
                  <c:v>2022</c:v>
                </c:pt>
                <c:pt idx="2">
                  <c:v>2023</c:v>
                </c:pt>
                <c:pt idx="3">
                  <c:v>2024</c:v>
                </c:pt>
              </c:numCache>
            </c:numRef>
          </c:cat>
          <c:val>
            <c:numRef>
              <c:f>Sheet1!$I$17:$I$20</c:f>
              <c:numCache>
                <c:formatCode>General</c:formatCode>
                <c:ptCount val="4"/>
                <c:pt idx="0">
                  <c:v>212</c:v>
                </c:pt>
                <c:pt idx="1">
                  <c:v>337</c:v>
                </c:pt>
                <c:pt idx="2">
                  <c:v>273</c:v>
                </c:pt>
                <c:pt idx="3">
                  <c:v>84</c:v>
                </c:pt>
              </c:numCache>
            </c:numRef>
          </c:val>
          <c:extLst>
            <c:ext xmlns:c16="http://schemas.microsoft.com/office/drawing/2014/chart" uri="{C3380CC4-5D6E-409C-BE32-E72D297353CC}">
              <c16:uniqueId val="{00000001-C9D5-4165-9938-9EA0B829C741}"/>
            </c:ext>
          </c:extLst>
        </c:ser>
        <c:dLbls>
          <c:showLegendKey val="0"/>
          <c:showVal val="0"/>
          <c:showCatName val="0"/>
          <c:showSerName val="0"/>
          <c:showPercent val="0"/>
          <c:showBubbleSize val="0"/>
        </c:dLbls>
        <c:gapWidth val="150"/>
        <c:axId val="846941759"/>
        <c:axId val="846954655"/>
      </c:barChart>
      <c:catAx>
        <c:axId val="846941759"/>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ar-SA" sz="1600"/>
                  <a:t>الاعوام</a:t>
                </a:r>
                <a:endParaRPr lang="en-US" sz="1600"/>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46954655"/>
        <c:crosses val="autoZero"/>
        <c:auto val="1"/>
        <c:lblAlgn val="ctr"/>
        <c:lblOffset val="100"/>
        <c:noMultiLvlLbl val="0"/>
      </c:catAx>
      <c:valAx>
        <c:axId val="846954655"/>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ar-SA" sz="1600" dirty="0"/>
                  <a:t>الاجمالي</a:t>
                </a:r>
                <a:endParaRPr lang="en-US" sz="1600" dirty="0"/>
              </a:p>
            </c:rich>
          </c:tx>
          <c:layout>
            <c:manualLayout>
              <c:xMode val="edge"/>
              <c:yMode val="edge"/>
              <c:x val="0"/>
              <c:y val="0.38267344321538665"/>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46941759"/>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[Book1]Sheet10!PivotTable10</c:name>
    <c:fmtId val="-1"/>
  </c:pivotSource>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ar-SA" sz="1600" b="1"/>
              <a:t>شكل ( 2 ـــ 3 ) رسم بياني يوضح الوفيات</a:t>
            </a:r>
            <a:r>
              <a:rPr lang="ar-SA" sz="1600" b="1" baseline="0"/>
              <a:t> الكلية بولاية القضارف 2021-2024</a:t>
            </a:r>
            <a:endParaRPr lang="en-US" sz="1600" b="1"/>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Sheet10!$B$3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Sheet10!$A$4:$A$8</c:f>
              <c:strCache>
                <c:ptCount val="4"/>
                <c:pt idx="0">
                  <c:v>2021</c:v>
                </c:pt>
                <c:pt idx="1">
                  <c:v>2022</c:v>
                </c:pt>
                <c:pt idx="2">
                  <c:v>2023</c:v>
                </c:pt>
                <c:pt idx="3">
                  <c:v>2024</c:v>
                </c:pt>
              </c:strCache>
            </c:strRef>
          </c:cat>
          <c:val>
            <c:numRef>
              <c:f>Sheet10!$B$4:$B$8</c:f>
              <c:numCache>
                <c:formatCode>General</c:formatCode>
                <c:ptCount val="4"/>
                <c:pt idx="0">
                  <c:v>2120</c:v>
                </c:pt>
                <c:pt idx="1">
                  <c:v>1964</c:v>
                </c:pt>
                <c:pt idx="2">
                  <c:v>1772</c:v>
                </c:pt>
                <c:pt idx="3">
                  <c:v>527</c:v>
                </c:pt>
              </c:numCache>
            </c:numRef>
          </c:val>
          <c:extLst>
            <c:ext xmlns:c16="http://schemas.microsoft.com/office/drawing/2014/chart" uri="{C3380CC4-5D6E-409C-BE32-E72D297353CC}">
              <c16:uniqueId val="{00000000-6A03-4C69-B4FF-0C0D13418614}"/>
            </c:ext>
          </c:extLst>
        </c:ser>
        <c:dLbls>
          <c:showLegendKey val="0"/>
          <c:showVal val="0"/>
          <c:showCatName val="0"/>
          <c:showSerName val="0"/>
          <c:showPercent val="0"/>
          <c:showBubbleSize val="0"/>
        </c:dLbls>
        <c:gapWidth val="150"/>
        <c:axId val="648413007"/>
        <c:axId val="648401359"/>
      </c:barChart>
      <c:catAx>
        <c:axId val="648413007"/>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ar-SA" sz="1600" b="1"/>
                  <a:t>الأعوام</a:t>
                </a:r>
                <a:endParaRPr lang="en-US" sz="1600" b="1"/>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48401359"/>
        <c:crosses val="autoZero"/>
        <c:auto val="1"/>
        <c:lblAlgn val="ctr"/>
        <c:lblOffset val="100"/>
        <c:noMultiLvlLbl val="0"/>
      </c:catAx>
      <c:valAx>
        <c:axId val="648401359"/>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ar-SA" sz="1600" b="1"/>
                  <a:t>إجمالي</a:t>
                </a:r>
                <a:r>
                  <a:rPr lang="ar-SA" sz="1600" baseline="0"/>
                  <a:t> </a:t>
                </a:r>
                <a:r>
                  <a:rPr lang="ar-SA" sz="1600" b="1" baseline="0"/>
                  <a:t>الوفيات</a:t>
                </a:r>
                <a:endParaRPr lang="en-US" sz="1600" b="1"/>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484130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[اسعار ولاية القضارف شهر سبتمبر 2022م.xls]Sheet2!PivotTable1</c:name>
    <c:fmtId val="-1"/>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ar-SA" sz="1400" b="1"/>
              <a:t>شكل</a:t>
            </a:r>
            <a:r>
              <a:rPr lang="ar-SA" sz="1400" b="1" baseline="0"/>
              <a:t> ( 3 ــــ 3 ) رسم بياني يوضح الامراض الأكثر سبباً للوفاة بولاية القضارف</a:t>
            </a:r>
            <a:endParaRPr lang="en-US" sz="1400"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1"/>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s>
    <c:plotArea>
      <c:layout>
        <c:manualLayout>
          <c:layoutTarget val="inner"/>
          <c:xMode val="edge"/>
          <c:yMode val="edge"/>
          <c:x val="0.19674019112995492"/>
          <c:y val="0.17229748554910007"/>
          <c:w val="0.68734083720304195"/>
          <c:h val="0.52296120915623578"/>
        </c:manualLayout>
      </c:layout>
      <c:lineChart>
        <c:grouping val="standard"/>
        <c:varyColors val="0"/>
        <c:ser>
          <c:idx val="0"/>
          <c:order val="0"/>
          <c:tx>
            <c:strRef>
              <c:f>Sheet2!$B$3:$B$4</c:f>
              <c:strCache>
                <c:ptCount val="1"/>
                <c:pt idx="0">
                  <c:v>Total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Sheet2!$A$5:$A$15</c:f>
              <c:strCache>
                <c:ptCount val="10"/>
                <c:pt idx="0">
                  <c:v>إضطرابات أخرى بالدم واعضاء الدم</c:v>
                </c:pt>
                <c:pt idx="1">
                  <c:v>إضطرابات أخرى في الجهاز الدوري</c:v>
                </c:pt>
                <c:pt idx="2">
                  <c:v>أعراض عامة – إلتهابات</c:v>
                </c:pt>
                <c:pt idx="3">
                  <c:v>التخثر المنتثر بالأوعية ( جلطة )</c:v>
                </c:pt>
                <c:pt idx="4">
                  <c:v>التسمم الدموي البكتيري</c:v>
                </c:pt>
                <c:pt idx="5">
                  <c:v>إلتهاب رئوي</c:v>
                </c:pt>
                <c:pt idx="6">
                  <c:v>الليشمانيا الحشوية – الكلازار</c:v>
                </c:pt>
                <c:pt idx="7">
                  <c:v>قصور كلوي</c:v>
                </c:pt>
                <c:pt idx="8">
                  <c:v>هبوط القلب</c:v>
                </c:pt>
                <c:pt idx="9">
                  <c:v>هبوط ضغط الدم</c:v>
                </c:pt>
              </c:strCache>
            </c:strRef>
          </c:cat>
          <c:val>
            <c:numRef>
              <c:f>Sheet2!$B$5:$B$15</c:f>
              <c:numCache>
                <c:formatCode>General</c:formatCode>
                <c:ptCount val="10"/>
                <c:pt idx="0">
                  <c:v>9</c:v>
                </c:pt>
                <c:pt idx="1">
                  <c:v>22</c:v>
                </c:pt>
                <c:pt idx="2">
                  <c:v>14</c:v>
                </c:pt>
                <c:pt idx="3">
                  <c:v>19</c:v>
                </c:pt>
                <c:pt idx="4">
                  <c:v>22</c:v>
                </c:pt>
                <c:pt idx="5">
                  <c:v>13</c:v>
                </c:pt>
                <c:pt idx="6">
                  <c:v>14</c:v>
                </c:pt>
                <c:pt idx="7">
                  <c:v>29</c:v>
                </c:pt>
                <c:pt idx="8">
                  <c:v>10</c:v>
                </c:pt>
                <c:pt idx="9">
                  <c:v>80</c:v>
                </c:pt>
              </c:numCache>
            </c:numRef>
          </c:val>
          <c:smooth val="0"/>
          <c:extLst>
            <c:ext xmlns:c16="http://schemas.microsoft.com/office/drawing/2014/chart" uri="{C3380CC4-5D6E-409C-BE32-E72D297353CC}">
              <c16:uniqueId val="{00000000-1723-4780-B8CE-30AE51E0366B}"/>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1089114719"/>
        <c:axId val="1089681919"/>
      </c:lineChart>
      <c:catAx>
        <c:axId val="1089114719"/>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ar-SA" sz="1400" b="1"/>
                  <a:t>الأمراض</a:t>
                </a:r>
                <a:endParaRPr lang="en-US" sz="1400" b="1"/>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089681919"/>
        <c:crosses val="autoZero"/>
        <c:auto val="1"/>
        <c:lblAlgn val="ctr"/>
        <c:lblOffset val="100"/>
        <c:noMultiLvlLbl val="0"/>
      </c:catAx>
      <c:valAx>
        <c:axId val="1089681919"/>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ar-SA" sz="1400" b="1"/>
                  <a:t>إجمالي</a:t>
                </a:r>
                <a:r>
                  <a:rPr lang="ar-SA" sz="1400" b="1" baseline="0"/>
                  <a:t> الوفيات</a:t>
                </a:r>
                <a:endParaRPr lang="en-US" sz="1400" b="1"/>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89114719"/>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2-03-24T17:04:07.714"/>
    </inkml:context>
    <inkml:brush xml:id="br0">
      <inkml:brushProperty name="width" value="0.05292" units="cm"/>
      <inkml:brushProperty name="height" value="0.05292" units="cm"/>
      <inkml:brushProperty name="color" value="#FFC000"/>
    </inkml:brush>
  </inkml:definitions>
  <inkml:trace contextRef="#ctx0" brushRef="#br0">23460 17604 0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62"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63"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64"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65"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66"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67"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A13210-6271-4CFA-9064-FD9B45097A2E}" type="datetimeFigureOut">
              <a:rPr lang="ar-SA" smtClean="0"/>
              <a:t>18/11/1445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DCB276C-663D-4082-8BC1-1E6B2DD98C4A}" type="slidenum">
              <a:rPr lang="ar-SA" smtClean="0"/>
              <a:t>‹#›</a:t>
            </a:fld>
            <a:endParaRPr lang="ar-SA"/>
          </a:p>
        </p:txBody>
      </p:sp>
    </p:spTree>
    <p:extLst>
      <p:ext uri="{BB962C8B-B14F-4D97-AF65-F5344CB8AC3E}">
        <p14:creationId xmlns:p14="http://schemas.microsoft.com/office/powerpoint/2010/main" val="360944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A13210-6271-4CFA-9064-FD9B45097A2E}" type="datetimeFigureOut">
              <a:rPr lang="ar-SA" smtClean="0"/>
              <a:t>18/11/1445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DCB276C-663D-4082-8BC1-1E6B2DD98C4A}" type="slidenum">
              <a:rPr lang="ar-SA" smtClean="0"/>
              <a:t>‹#›</a:t>
            </a:fld>
            <a:endParaRPr lang="ar-SA"/>
          </a:p>
        </p:txBody>
      </p:sp>
    </p:spTree>
    <p:extLst>
      <p:ext uri="{BB962C8B-B14F-4D97-AF65-F5344CB8AC3E}">
        <p14:creationId xmlns:p14="http://schemas.microsoft.com/office/powerpoint/2010/main" val="158765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A13210-6271-4CFA-9064-FD9B45097A2E}" type="datetimeFigureOut">
              <a:rPr lang="ar-SA" smtClean="0"/>
              <a:t>18/11/1445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DCB276C-663D-4082-8BC1-1E6B2DD98C4A}" type="slidenum">
              <a:rPr lang="ar-SA" smtClean="0"/>
              <a:t>‹#›</a:t>
            </a:fld>
            <a:endParaRPr lang="ar-SA"/>
          </a:p>
        </p:txBody>
      </p:sp>
    </p:spTree>
    <p:extLst>
      <p:ext uri="{BB962C8B-B14F-4D97-AF65-F5344CB8AC3E}">
        <p14:creationId xmlns:p14="http://schemas.microsoft.com/office/powerpoint/2010/main" val="271840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A13210-6271-4CFA-9064-FD9B45097A2E}" type="datetimeFigureOut">
              <a:rPr lang="ar-SA" smtClean="0"/>
              <a:t>18/11/1445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DCB276C-663D-4082-8BC1-1E6B2DD98C4A}" type="slidenum">
              <a:rPr lang="ar-SA" smtClean="0"/>
              <a:t>‹#›</a:t>
            </a:fld>
            <a:endParaRPr lang="ar-SA"/>
          </a:p>
        </p:txBody>
      </p:sp>
    </p:spTree>
    <p:extLst>
      <p:ext uri="{BB962C8B-B14F-4D97-AF65-F5344CB8AC3E}">
        <p14:creationId xmlns:p14="http://schemas.microsoft.com/office/powerpoint/2010/main" val="2637857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A13210-6271-4CFA-9064-FD9B45097A2E}" type="datetimeFigureOut">
              <a:rPr lang="ar-SA" smtClean="0"/>
              <a:t>18/11/1445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DCB276C-663D-4082-8BC1-1E6B2DD98C4A}" type="slidenum">
              <a:rPr lang="ar-SA" smtClean="0"/>
              <a:t>‹#›</a:t>
            </a:fld>
            <a:endParaRPr lang="ar-SA"/>
          </a:p>
        </p:txBody>
      </p:sp>
    </p:spTree>
    <p:extLst>
      <p:ext uri="{BB962C8B-B14F-4D97-AF65-F5344CB8AC3E}">
        <p14:creationId xmlns:p14="http://schemas.microsoft.com/office/powerpoint/2010/main" val="168436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A13210-6271-4CFA-9064-FD9B45097A2E}" type="datetimeFigureOut">
              <a:rPr lang="ar-SA" smtClean="0"/>
              <a:t>18/11/1445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DCB276C-663D-4082-8BC1-1E6B2DD98C4A}" type="slidenum">
              <a:rPr lang="ar-SA" smtClean="0"/>
              <a:t>‹#›</a:t>
            </a:fld>
            <a:endParaRPr lang="ar-SA"/>
          </a:p>
        </p:txBody>
      </p:sp>
    </p:spTree>
    <p:extLst>
      <p:ext uri="{BB962C8B-B14F-4D97-AF65-F5344CB8AC3E}">
        <p14:creationId xmlns:p14="http://schemas.microsoft.com/office/powerpoint/2010/main" val="88950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A13210-6271-4CFA-9064-FD9B45097A2E}" type="datetimeFigureOut">
              <a:rPr lang="ar-SA" smtClean="0"/>
              <a:t>18/11/1445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BDCB276C-663D-4082-8BC1-1E6B2DD98C4A}" type="slidenum">
              <a:rPr lang="ar-SA" smtClean="0"/>
              <a:t>‹#›</a:t>
            </a:fld>
            <a:endParaRPr lang="ar-SA"/>
          </a:p>
        </p:txBody>
      </p:sp>
    </p:spTree>
    <p:extLst>
      <p:ext uri="{BB962C8B-B14F-4D97-AF65-F5344CB8AC3E}">
        <p14:creationId xmlns:p14="http://schemas.microsoft.com/office/powerpoint/2010/main" val="554102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A13210-6271-4CFA-9064-FD9B45097A2E}" type="datetimeFigureOut">
              <a:rPr lang="ar-SA" smtClean="0"/>
              <a:t>18/11/1445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BDCB276C-663D-4082-8BC1-1E6B2DD98C4A}" type="slidenum">
              <a:rPr lang="ar-SA" smtClean="0"/>
              <a:t>‹#›</a:t>
            </a:fld>
            <a:endParaRPr lang="ar-SA"/>
          </a:p>
        </p:txBody>
      </p:sp>
    </p:spTree>
    <p:extLst>
      <p:ext uri="{BB962C8B-B14F-4D97-AF65-F5344CB8AC3E}">
        <p14:creationId xmlns:p14="http://schemas.microsoft.com/office/powerpoint/2010/main" val="126737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13210-6271-4CFA-9064-FD9B45097A2E}" type="datetimeFigureOut">
              <a:rPr lang="ar-SA" smtClean="0"/>
              <a:t>18/11/1445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BDCB276C-663D-4082-8BC1-1E6B2DD98C4A}" type="slidenum">
              <a:rPr lang="ar-SA" smtClean="0"/>
              <a:t>‹#›</a:t>
            </a:fld>
            <a:endParaRPr lang="ar-SA"/>
          </a:p>
        </p:txBody>
      </p:sp>
    </p:spTree>
    <p:extLst>
      <p:ext uri="{BB962C8B-B14F-4D97-AF65-F5344CB8AC3E}">
        <p14:creationId xmlns:p14="http://schemas.microsoft.com/office/powerpoint/2010/main" val="71159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FA13210-6271-4CFA-9064-FD9B45097A2E}" type="datetimeFigureOut">
              <a:rPr lang="ar-SA" smtClean="0"/>
              <a:t>18/11/1445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DCB276C-663D-4082-8BC1-1E6B2DD98C4A}" type="slidenum">
              <a:rPr lang="ar-SA" smtClean="0"/>
              <a:t>‹#›</a:t>
            </a:fld>
            <a:endParaRPr lang="ar-SA"/>
          </a:p>
        </p:txBody>
      </p:sp>
    </p:spTree>
    <p:extLst>
      <p:ext uri="{BB962C8B-B14F-4D97-AF65-F5344CB8AC3E}">
        <p14:creationId xmlns:p14="http://schemas.microsoft.com/office/powerpoint/2010/main" val="76726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FA13210-6271-4CFA-9064-FD9B45097A2E}" type="datetimeFigureOut">
              <a:rPr lang="ar-SA" smtClean="0"/>
              <a:t>18/11/1445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DCB276C-663D-4082-8BC1-1E6B2DD98C4A}" type="slidenum">
              <a:rPr lang="ar-SA" smtClean="0"/>
              <a:t>‹#›</a:t>
            </a:fld>
            <a:endParaRPr lang="ar-SA"/>
          </a:p>
        </p:txBody>
      </p:sp>
    </p:spTree>
    <p:extLst>
      <p:ext uri="{BB962C8B-B14F-4D97-AF65-F5344CB8AC3E}">
        <p14:creationId xmlns:p14="http://schemas.microsoft.com/office/powerpoint/2010/main" val="148970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FA13210-6271-4CFA-9064-FD9B45097A2E}" type="datetimeFigureOut">
              <a:rPr lang="ar-SA" smtClean="0"/>
              <a:t>18/11/1445</a:t>
            </a:fld>
            <a:endParaRPr lang="ar-S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CB276C-663D-4082-8BC1-1E6B2DD98C4A}" type="slidenum">
              <a:rPr lang="ar-SA" smtClean="0"/>
              <a:t>‹#›</a:t>
            </a:fld>
            <a:endParaRPr lang="ar-SA"/>
          </a:p>
        </p:txBody>
      </p:sp>
    </p:spTree>
    <p:extLst>
      <p:ext uri="{BB962C8B-B14F-4D97-AF65-F5344CB8AC3E}">
        <p14:creationId xmlns:p14="http://schemas.microsoft.com/office/powerpoint/2010/main" val="22231273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elzakeelzake@gmail.com"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2097151"/>
          <p:cNvPicPr>
            <a:picLocks/>
          </p:cNvPicPr>
          <p:nvPr/>
        </p:nvPicPr>
        <p:blipFill>
          <a:blip r:embed="rId2"/>
          <a:stretch>
            <a:fillRect/>
          </a:stretch>
        </p:blipFill>
        <p:spPr>
          <a:xfrm>
            <a:off x="0" y="0"/>
            <a:ext cx="9155572" cy="6845060"/>
          </a:xfrm>
          <a:prstGeom prst="rect">
            <a:avLst/>
          </a:prstGeom>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Picture 2097159"/>
          <p:cNvPicPr>
            <a:picLocks/>
          </p:cNvPicPr>
          <p:nvPr/>
        </p:nvPicPr>
        <p:blipFill>
          <a:blip r:embed="rId2"/>
          <a:stretch>
            <a:fillRect/>
          </a:stretch>
        </p:blipFill>
        <p:spPr>
          <a:xfrm>
            <a:off x="-1055736" y="-120736"/>
            <a:ext cx="10926259" cy="7559437"/>
          </a:xfrm>
          <a:prstGeom prst="rect">
            <a:avLst/>
          </a:prstGeom>
        </p:spPr>
      </p:pic>
      <p:sp>
        <p:nvSpPr>
          <p:cNvPr id="1048608" name="TextBox 1048607"/>
          <p:cNvSpPr txBox="1"/>
          <p:nvPr/>
        </p:nvSpPr>
        <p:spPr>
          <a:xfrm>
            <a:off x="984069" y="1436913"/>
            <a:ext cx="7001692" cy="4955203"/>
          </a:xfrm>
          <a:prstGeom prst="rect">
            <a:avLst/>
          </a:prstGeom>
        </p:spPr>
        <p:txBody>
          <a:bodyPr wrap="square" rtlCol="0">
            <a:spAutoFit/>
          </a:bodyPr>
          <a:lstStyle/>
          <a:p>
            <a:pPr algn="r"/>
            <a:r>
              <a:rPr lang="ar-SA" b="1" dirty="0"/>
              <a:t> 2. نبذه تاريخية </a:t>
            </a:r>
            <a:r>
              <a:rPr lang="ar-SA" dirty="0"/>
              <a:t>: </a:t>
            </a:r>
            <a:endParaRPr lang="en-US" dirty="0"/>
          </a:p>
          <a:p>
            <a:pPr algn="r"/>
            <a:r>
              <a:rPr lang="ar-SA" dirty="0"/>
              <a:t>      يرجع تاريخ السجل المدني الى أواخر القرن السادس الميلادي حيث باشرت إيطاليا تسجيل البيانات المدنية لسكانها كالولادة والزواج ، وطبقته كذلك بريطانيا وعملت على قيد الميلاد ، الزواج والوفاه ، وأنشأت بذلك بما يسمى مركز تسجيل العائلة في عام 1837م ، ثم تبعتها فنلندا ، وأنشأت مركز تسجيل السكان بحيث يسجل فيه كل مايتعلق بالسكان والمساكن .</a:t>
            </a:r>
            <a:endParaRPr lang="en-US" dirty="0"/>
          </a:p>
          <a:p>
            <a:pPr algn="r"/>
            <a:r>
              <a:rPr lang="ar-SA" dirty="0"/>
              <a:t> </a:t>
            </a:r>
            <a:r>
              <a:rPr lang="ar-SA" dirty="0" smtClean="0"/>
              <a:t>     فيما </a:t>
            </a:r>
            <a:r>
              <a:rPr lang="ar-SA" dirty="0"/>
              <a:t>يتعلق بالسودان بدأ في عام 2001م حيث بدأ بتقديم خدماته عبر 70 مركز بجميع ولايات السودان من جملة 205 مركز </a:t>
            </a:r>
            <a:r>
              <a:rPr lang="ar-SA" dirty="0" smtClean="0"/>
              <a:t>تسجيل .</a:t>
            </a:r>
          </a:p>
          <a:p>
            <a:pPr algn="r"/>
            <a:r>
              <a:rPr lang="en-US" dirty="0"/>
              <a:t> </a:t>
            </a:r>
            <a:r>
              <a:rPr lang="ar-SA" b="1" dirty="0"/>
              <a:t>1.2 تعريفات </a:t>
            </a:r>
            <a:r>
              <a:rPr lang="ar-SA" dirty="0"/>
              <a:t>:</a:t>
            </a:r>
            <a:endParaRPr lang="en-US" dirty="0"/>
          </a:p>
          <a:p>
            <a:pPr algn="r"/>
            <a:r>
              <a:rPr lang="ar-SA" b="1" dirty="0"/>
              <a:t> 1/ السجل المدني</a:t>
            </a:r>
            <a:r>
              <a:rPr lang="ar-SA" dirty="0"/>
              <a:t> :-</a:t>
            </a:r>
            <a:endParaRPr lang="en-US" dirty="0"/>
          </a:p>
          <a:p>
            <a:pPr algn="r"/>
            <a:r>
              <a:rPr lang="ar-SA" dirty="0"/>
              <a:t>      حسب قانون السجل المدني لسنة 2001م</a:t>
            </a:r>
            <a:endParaRPr lang="en-US" dirty="0"/>
          </a:p>
          <a:p>
            <a:pPr algn="r"/>
            <a:r>
              <a:rPr lang="ar-SA" dirty="0"/>
              <a:t>     هو السجل الذي تدون فيه واقعات الأحوال المدنية إستناداً إلى الوثائق حسب ترتيبها في سجل الواقعات الحياتية للمواطن من ميلاد ، زواج وطلاق .</a:t>
            </a:r>
            <a:endParaRPr lang="en-US" dirty="0"/>
          </a:p>
          <a:p>
            <a:pPr algn="r"/>
            <a:r>
              <a:rPr lang="ar-SA" dirty="0"/>
              <a:t>     هو نظام لتسجيل بيانات جميع المواطنيين في سجل ورقي و إلكتروني داخل البلاد وخارجها ، والأجانب بالبلاد من ميلاد ، زواج ، طلاق و وفاه وما يتعلق عنها ، إضافةً إلى أنه نظام لإصدار شهادات الواقعات المدنية وإصدار بطاقة إثبات الشخصية والبطاقة العائليه ، لتكون مرجعاً لإصدار الأوراق الثبوتية والهجرية .</a:t>
            </a:r>
            <a:endParaRPr lang="en-US" dirty="0"/>
          </a:p>
          <a:p>
            <a:endParaRPr lang="ar-EG" sz="2800" dirty="0">
              <a:solidFill>
                <a:srgbClr val="3D3D5B"/>
              </a:solidFill>
            </a:endParaRPr>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Picture 2097160"/>
          <p:cNvPicPr>
            <a:picLocks/>
          </p:cNvPicPr>
          <p:nvPr/>
        </p:nvPicPr>
        <p:blipFill>
          <a:blip r:embed="rId2"/>
          <a:stretch>
            <a:fillRect/>
          </a:stretch>
        </p:blipFill>
        <p:spPr>
          <a:xfrm>
            <a:off x="0" y="0"/>
            <a:ext cx="9144064" cy="6851363"/>
          </a:xfrm>
          <a:prstGeom prst="rect">
            <a:avLst/>
          </a:prstGeom>
        </p:spPr>
      </p:pic>
      <p:sp>
        <p:nvSpPr>
          <p:cNvPr id="1048609" name="TextBox 1048608"/>
          <p:cNvSpPr txBox="1"/>
          <p:nvPr/>
        </p:nvSpPr>
        <p:spPr>
          <a:xfrm>
            <a:off x="905692" y="1123406"/>
            <a:ext cx="6992982" cy="4401205"/>
          </a:xfrm>
          <a:prstGeom prst="rect">
            <a:avLst/>
          </a:prstGeom>
        </p:spPr>
        <p:txBody>
          <a:bodyPr wrap="square" rtlCol="0">
            <a:spAutoFit/>
          </a:bodyPr>
          <a:lstStyle/>
          <a:p>
            <a:pPr algn="r"/>
            <a:r>
              <a:rPr lang="en-US" dirty="0"/>
              <a:t> </a:t>
            </a:r>
            <a:r>
              <a:rPr lang="ar-SA" b="1" dirty="0"/>
              <a:t>2/ الأحوال المدنية :-</a:t>
            </a:r>
            <a:endParaRPr lang="en-US" dirty="0"/>
          </a:p>
          <a:p>
            <a:pPr algn="r"/>
            <a:r>
              <a:rPr lang="ar-SA" dirty="0"/>
              <a:t>      تعني الوثائق القانونية من شهادات ميلاد ، زواج ووفاه والامور التي تتعلق بالهجرة .</a:t>
            </a:r>
            <a:endParaRPr lang="en-US" dirty="0"/>
          </a:p>
          <a:p>
            <a:pPr algn="r"/>
            <a:r>
              <a:rPr lang="ar-SA" b="1" dirty="0"/>
              <a:t> 3/ الرقم الوطني السوداني</a:t>
            </a:r>
            <a:r>
              <a:rPr lang="ar-SA" dirty="0"/>
              <a:t> :-</a:t>
            </a:r>
            <a:endParaRPr lang="en-US" dirty="0"/>
          </a:p>
          <a:p>
            <a:pPr algn="r"/>
            <a:r>
              <a:rPr lang="ar-SA" dirty="0"/>
              <a:t>      هو رقم مرجعي فريد ، يستخرج في الوقت الراهن للأطفال دون سن الثانيه ويستخدم للوصول لقاعدة بيانات الطفل المسجلة لدى الإدارة العامه للسجل المدني .</a:t>
            </a:r>
            <a:endParaRPr lang="en-US" dirty="0"/>
          </a:p>
          <a:p>
            <a:pPr algn="r"/>
            <a:r>
              <a:rPr lang="ar-SA" dirty="0"/>
              <a:t> </a:t>
            </a:r>
            <a:endParaRPr lang="en-US" dirty="0"/>
          </a:p>
          <a:p>
            <a:pPr algn="r"/>
            <a:r>
              <a:rPr lang="ar-SA" dirty="0"/>
              <a:t>  </a:t>
            </a:r>
            <a:r>
              <a:rPr lang="ar-SA" b="1" dirty="0"/>
              <a:t>2.2 أهداف السجل المدني السوداني </a:t>
            </a:r>
            <a:r>
              <a:rPr lang="ar-SA" dirty="0"/>
              <a:t>:</a:t>
            </a:r>
            <a:endParaRPr lang="en-US" dirty="0"/>
          </a:p>
          <a:p>
            <a:pPr algn="r"/>
            <a:r>
              <a:rPr lang="ar-SA" dirty="0"/>
              <a:t>      كما جاء في المادة 6 من قانون السجل المدني لسنة 2001م</a:t>
            </a:r>
            <a:endParaRPr lang="en-US" dirty="0"/>
          </a:p>
          <a:p>
            <a:pPr algn="r"/>
            <a:r>
              <a:rPr lang="ar-SA" dirty="0"/>
              <a:t>     هو ضمان حقوق الأفراد من حيث الجنسية والتمتع بالحقوق السياسية وحق التوظيف ، الإنتخابات ، الترشيح وأي حقوق أخرى .</a:t>
            </a:r>
            <a:endParaRPr lang="en-US" dirty="0"/>
          </a:p>
          <a:p>
            <a:pPr algn="r"/>
            <a:r>
              <a:rPr lang="ar-SA" dirty="0"/>
              <a:t>     أيضاً من الأهداف تزويد أجهزة الدولة المختلفة بالبيانات الإحصائية للإستفادة منها في وضع خطط التنمية الإتحادية والولائية والمحلية في جميع المجالات ( إقتصادية ، إجتماعية ، ...... إلخ ) ، وإنشاء قاعدة مركزية للمعلومات وربطها بمكاتب الولايات وأجهزة الدولة الإتحادية والولائية .</a:t>
            </a:r>
            <a:endParaRPr lang="en-US" dirty="0"/>
          </a:p>
          <a:p>
            <a:endParaRPr lang="ar-EG" sz="2800" dirty="0">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8445600" y="6337440"/>
              <a:ext cx="360" cy="360"/>
            </p14:xfrm>
          </p:contentPart>
        </mc:Choice>
        <mc:Fallback xmlns="">
          <p:pic>
            <p:nvPicPr>
              <p:cNvPr id="2" name="Ink 1"/>
              <p:cNvPicPr/>
              <p:nvPr/>
            </p:nvPicPr>
            <p:blipFill>
              <a:blip r:embed="rId4"/>
              <a:stretch>
                <a:fillRect/>
              </a:stretch>
            </p:blipFill>
            <p:spPr>
              <a:xfrm>
                <a:off x="8436240" y="6328080"/>
                <a:ext cx="19080" cy="1908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1500">
        <p:extLst>
          <p:ext uri="http://mobile.wps.cn/transition/2016/1">
            <p:transition xmlns="" val="wps_invert_l_1500"/>
          </p:ext>
        </p:extLs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Picture 2097161"/>
          <p:cNvPicPr>
            <a:picLocks/>
          </p:cNvPicPr>
          <p:nvPr/>
        </p:nvPicPr>
        <p:blipFill>
          <a:blip r:embed="rId2"/>
          <a:stretch>
            <a:fillRect/>
          </a:stretch>
        </p:blipFill>
        <p:spPr>
          <a:xfrm rot="98">
            <a:off x="78520" y="923855"/>
            <a:ext cx="9298637" cy="10004201"/>
          </a:xfrm>
          <a:prstGeom prst="rect">
            <a:avLst/>
          </a:prstGeom>
        </p:spPr>
      </p:pic>
      <p:sp>
        <p:nvSpPr>
          <p:cNvPr id="1048610" name="TextBox 1048609"/>
          <p:cNvSpPr txBox="1"/>
          <p:nvPr/>
        </p:nvSpPr>
        <p:spPr>
          <a:xfrm>
            <a:off x="1612177" y="2037806"/>
            <a:ext cx="6835137" cy="5632311"/>
          </a:xfrm>
          <a:prstGeom prst="rect">
            <a:avLst/>
          </a:prstGeom>
        </p:spPr>
        <p:txBody>
          <a:bodyPr wrap="square" rtlCol="0">
            <a:spAutoFit/>
          </a:bodyPr>
          <a:lstStyle/>
          <a:p>
            <a:pPr algn="r"/>
            <a:r>
              <a:rPr lang="ar-SA" b="1" dirty="0"/>
              <a:t> 3.2 إستراتيجية الواقعات الحياتية للأعوام 2021 ـــــــــــــ 2023م</a:t>
            </a:r>
            <a:endParaRPr lang="en-US" dirty="0"/>
          </a:p>
          <a:p>
            <a:pPr algn="r"/>
            <a:r>
              <a:rPr lang="ar-SA" dirty="0"/>
              <a:t>      تم تنظيمها من قبل الإداره العامه للسجل المدني بالخرطوم في مارس 2021م بالتعاون مع منظمة اليونسيف ، واعتبرت أن الأحوال المدنية تمثل إحدى الأولويات الرئيسية  لعمل إدارة السجل المدني وأحد ركائز تطوير نظم </a:t>
            </a:r>
            <a:endParaRPr lang="en-US" dirty="0"/>
          </a:p>
          <a:p>
            <a:pPr algn="r"/>
            <a:r>
              <a:rPr lang="ar-SA" dirty="0"/>
              <a:t>الإحصاءات الحيوية فيما يتعلق بتسجيل المواليد والوفيات ، ومن أهم الأهداف التي تناولتها تركزت في الأتي :</a:t>
            </a:r>
            <a:endParaRPr lang="en-US" dirty="0"/>
          </a:p>
          <a:p>
            <a:pPr algn="r"/>
            <a:r>
              <a:rPr lang="ar-SA" dirty="0"/>
              <a:t> 1/ رفع نسبة التسجيل في الواقعات الحياتية .</a:t>
            </a:r>
            <a:endParaRPr lang="en-US" dirty="0"/>
          </a:p>
          <a:p>
            <a:pPr algn="r"/>
            <a:r>
              <a:rPr lang="ar-SA" dirty="0"/>
              <a:t> 2/ أهمية وضع خطة موحده للتسجيل بمشاركة جميع المؤسسات الحكومية والمنظمات ذات الصله ، وأن الأحوال المدنية تمثل إحدى الأولويات الرئيسية  لعمل إدارة السجل المدني .  </a:t>
            </a:r>
            <a:endParaRPr lang="en-US" dirty="0"/>
          </a:p>
          <a:p>
            <a:pPr algn="r"/>
            <a:r>
              <a:rPr lang="ar-SA" dirty="0"/>
              <a:t> 3/ أهمية ضبط السجل المدني وتعزيز نظم تسجيل الأحوال المدنية والإحصاءات الحيوية .</a:t>
            </a:r>
            <a:endParaRPr lang="en-US" dirty="0"/>
          </a:p>
          <a:p>
            <a:pPr algn="r"/>
            <a:r>
              <a:rPr lang="ar-SA" dirty="0"/>
              <a:t>4/ رفع نسبة تسجيل المواليد لتصل بنهاية الإستراتيجية إلى 90% وهي النسبة المعترف بها دولياً .</a:t>
            </a:r>
            <a:endParaRPr lang="en-US" dirty="0"/>
          </a:p>
          <a:p>
            <a:pPr algn="r"/>
            <a:r>
              <a:rPr lang="ar-SA" dirty="0"/>
              <a:t>5/ رفع نسبة تسجيل الوفيات وفقاً لأسباب الوفاه والوصول بها إلى 65% وهي المعتمده دولياً </a:t>
            </a:r>
            <a:endParaRPr lang="en-US" dirty="0"/>
          </a:p>
          <a:p>
            <a:pPr algn="r"/>
            <a:r>
              <a:rPr lang="ar-SA" dirty="0"/>
              <a:t>6/ رفع نسبة تسجيل واقعتي الزواج والطلاق ، ومراجعة البروتوكول الموقع مع الهيئه القضائية .</a:t>
            </a:r>
            <a:endParaRPr lang="en-US" dirty="0"/>
          </a:p>
          <a:p>
            <a:pPr algn="r"/>
            <a:r>
              <a:rPr lang="ar-SA" dirty="0"/>
              <a:t>      ( ينص البروتوكول على وجود قاعدة بيانات ومعلومات مشتركه تمكن من إستخلاص المؤشرات والإحصاءات من بيانات السجل المدني وربطها إلكترونياً بالوثائق التعريفية و بيانات الشبكات لضمان مشاركة جميع مؤسسات الدوله وصولاً لنظام الحكومة الإلكترونية الشاملة  ) .</a:t>
            </a:r>
            <a:endParaRPr lang="ar-EG" sz="2800" dirty="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19199"/>
            <a:ext cx="7886700" cy="243841"/>
          </a:xfrm>
        </p:spPr>
        <p:txBody>
          <a:bodyPr>
            <a:normAutofit fontScale="90000"/>
          </a:bodyPr>
          <a:lstStyle/>
          <a:p>
            <a:pPr algn="r"/>
            <a:r>
              <a:rPr lang="ar-SA" sz="2000" b="1" dirty="0"/>
              <a:t>الإحصاءات الحيوية</a:t>
            </a:r>
            <a:r>
              <a:rPr lang="en-US" sz="2000" dirty="0"/>
              <a:t/>
            </a:r>
            <a:br>
              <a:rPr lang="en-US" sz="2000" dirty="0"/>
            </a:br>
            <a:r>
              <a:rPr lang="ar-SA" sz="2000" b="1" dirty="0"/>
              <a:t> 3. الخصوبة </a:t>
            </a:r>
            <a:r>
              <a:rPr lang="ar-SA" sz="2000" b="1" dirty="0" smtClean="0"/>
              <a:t>والوفيات</a:t>
            </a:r>
            <a:br>
              <a:rPr lang="ar-SA" sz="2000" b="1" dirty="0" smtClean="0"/>
            </a:br>
            <a:r>
              <a:rPr lang="ar-SA" sz="2000" b="1" dirty="0" smtClean="0"/>
              <a:t> </a:t>
            </a:r>
            <a:br>
              <a:rPr lang="ar-SA" sz="2000" b="1" dirty="0" smtClean="0"/>
            </a:br>
            <a:r>
              <a:rPr lang="ar-SA" sz="1800" b="1" dirty="0"/>
              <a:t>جدول ( 1 ــــ 3 ) : يوضح توزيع مراكز تسجيل المواليد والوفيات حسب المحليات بولاية القضارف</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628650" y="1689463"/>
            <a:ext cx="7886700" cy="4487500"/>
          </a:xfrm>
        </p:spPr>
        <p:txBody>
          <a:bodyPr>
            <a:normAutofit/>
          </a:bodyPr>
          <a:lstStyle/>
          <a:p>
            <a:pPr algn="ctr"/>
            <a:endParaRPr lang="ar-SA" dirty="0" smtClean="0"/>
          </a:p>
          <a:p>
            <a:pPr algn="ctr"/>
            <a:endParaRPr lang="ar-SA" dirty="0"/>
          </a:p>
          <a:p>
            <a:pPr marL="0" indent="0" algn="ctr">
              <a:buNone/>
            </a:pPr>
            <a:endParaRPr lang="ar-SA" dirty="0"/>
          </a:p>
          <a:p>
            <a:pPr marL="0" indent="0" algn="ctr">
              <a:buNone/>
            </a:pPr>
            <a:endParaRPr lang="ar-SA" dirty="0"/>
          </a:p>
          <a:p>
            <a:pPr marL="0" indent="0">
              <a:buNone/>
            </a:pPr>
            <a:endParaRPr lang="ar-SA" sz="1500" dirty="0" smtClean="0"/>
          </a:p>
          <a:p>
            <a:pPr marL="0" indent="0">
              <a:buNone/>
            </a:pPr>
            <a:endParaRPr lang="ar-SA" sz="1500" dirty="0"/>
          </a:p>
          <a:p>
            <a:pPr marL="0" indent="0">
              <a:buNone/>
            </a:pPr>
            <a:endParaRPr lang="ar-SA" sz="1500" dirty="0" smtClean="0"/>
          </a:p>
          <a:p>
            <a:pPr marL="0" indent="0">
              <a:buNone/>
            </a:pPr>
            <a:endParaRPr lang="ar-SA" sz="1500" dirty="0" smtClean="0"/>
          </a:p>
          <a:p>
            <a:pPr marL="0" indent="0">
              <a:buNone/>
            </a:pPr>
            <a:endParaRPr lang="ar-SA" sz="1500" dirty="0" smtClean="0"/>
          </a:p>
          <a:p>
            <a:pPr marL="0" indent="0">
              <a:buNone/>
            </a:pPr>
            <a:endParaRPr lang="ar-SA" sz="1500" dirty="0" smtClean="0"/>
          </a:p>
          <a:p>
            <a:pPr marL="0" indent="0" algn="r">
              <a:buNone/>
            </a:pPr>
            <a:r>
              <a:rPr lang="ar-SA" sz="1500" dirty="0" smtClean="0"/>
              <a:t>المصدر: وزارة الصحة والتنمية الإجتماعية الولائية – مركز المعلومات الصحية</a:t>
            </a:r>
            <a:endParaRPr lang="en-US" sz="1500" dirty="0"/>
          </a:p>
        </p:txBody>
      </p:sp>
      <p:sp>
        <p:nvSpPr>
          <p:cNvPr id="8" name="Rectangle 7"/>
          <p:cNvSpPr/>
          <p:nvPr/>
        </p:nvSpPr>
        <p:spPr>
          <a:xfrm>
            <a:off x="2286000" y="3086471"/>
            <a:ext cx="4572000" cy="367216"/>
          </a:xfrm>
          <a:prstGeom prst="rect">
            <a:avLst/>
          </a:prstGeom>
        </p:spPr>
        <p:txBody>
          <a:bodyPr>
            <a:spAutoFit/>
          </a:bodyPr>
          <a:lstStyle/>
          <a:p>
            <a:pPr marL="685800">
              <a:lnSpc>
                <a:spcPct val="107000"/>
              </a:lnSpc>
              <a:spcAft>
                <a:spcPts val="800"/>
              </a:spcAft>
            </a:pPr>
            <a:endParaRPr lang="ar-SA" b="1"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150678978"/>
              </p:ext>
            </p:extLst>
          </p:nvPr>
        </p:nvGraphicFramePr>
        <p:xfrm>
          <a:off x="2175511" y="1536081"/>
          <a:ext cx="6339839" cy="3652908"/>
        </p:xfrm>
        <a:graphic>
          <a:graphicData uri="http://schemas.openxmlformats.org/drawingml/2006/table">
            <a:tbl>
              <a:tblPr firstRow="1" firstCol="1" bandRow="1">
                <a:tableStyleId>{5C22544A-7EE6-4342-B048-85BDC9FD1C3A}</a:tableStyleId>
              </a:tblPr>
              <a:tblGrid>
                <a:gridCol w="2106635">
                  <a:extLst>
                    <a:ext uri="{9D8B030D-6E8A-4147-A177-3AD203B41FA5}">
                      <a16:colId xmlns:a16="http://schemas.microsoft.com/office/drawing/2014/main" val="2045180587"/>
                    </a:ext>
                  </a:extLst>
                </a:gridCol>
                <a:gridCol w="2105103">
                  <a:extLst>
                    <a:ext uri="{9D8B030D-6E8A-4147-A177-3AD203B41FA5}">
                      <a16:colId xmlns:a16="http://schemas.microsoft.com/office/drawing/2014/main" val="3431676062"/>
                    </a:ext>
                  </a:extLst>
                </a:gridCol>
                <a:gridCol w="2128101">
                  <a:extLst>
                    <a:ext uri="{9D8B030D-6E8A-4147-A177-3AD203B41FA5}">
                      <a16:colId xmlns:a16="http://schemas.microsoft.com/office/drawing/2014/main" val="3090206904"/>
                    </a:ext>
                  </a:extLst>
                </a:gridCol>
              </a:tblGrid>
              <a:tr h="108375">
                <a:tc>
                  <a:txBody>
                    <a:bodyPr/>
                    <a:lstStyle/>
                    <a:p>
                      <a:pPr marL="0" marR="0" algn="r">
                        <a:lnSpc>
                          <a:spcPct val="107000"/>
                        </a:lnSpc>
                        <a:spcBef>
                          <a:spcPts val="0"/>
                        </a:spcBef>
                        <a:spcAft>
                          <a:spcPts val="0"/>
                        </a:spcAft>
                      </a:pPr>
                      <a:r>
                        <a:rPr lang="ar-SA" sz="1600" b="1" dirty="0">
                          <a:effectLst/>
                        </a:rPr>
                        <a:t>عدد مراكز تسجيل الوفيات</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600" b="1">
                          <a:effectLst/>
                        </a:rPr>
                        <a:t>عدد مراكز تسجيل المواليد</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600" b="1">
                          <a:effectLst/>
                        </a:rPr>
                        <a:t>المحلية</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32149278"/>
                  </a:ext>
                </a:extLst>
              </a:tr>
              <a:tr h="227045">
                <a:tc>
                  <a:txBody>
                    <a:bodyPr/>
                    <a:lstStyle/>
                    <a:p>
                      <a:pPr marL="0" marR="0" algn="r" rtl="1">
                        <a:lnSpc>
                          <a:spcPct val="107000"/>
                        </a:lnSpc>
                        <a:spcBef>
                          <a:spcPts val="0"/>
                        </a:spcBef>
                        <a:spcAft>
                          <a:spcPts val="0"/>
                        </a:spcAft>
                      </a:pPr>
                      <a:r>
                        <a:rPr lang="ar-SA" sz="1600" b="1">
                          <a:effectLst/>
                        </a:rPr>
                        <a:t>5</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b="1">
                          <a:effectLst/>
                        </a:rPr>
                        <a:t>13</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600" b="1">
                          <a:effectLst/>
                        </a:rPr>
                        <a:t>بلدية القضارف</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02614786"/>
                  </a:ext>
                </a:extLst>
              </a:tr>
              <a:tr h="227045">
                <a:tc>
                  <a:txBody>
                    <a:bodyPr/>
                    <a:lstStyle/>
                    <a:p>
                      <a:pPr marL="0" marR="0" algn="r" rtl="1">
                        <a:lnSpc>
                          <a:spcPct val="107000"/>
                        </a:lnSpc>
                        <a:spcBef>
                          <a:spcPts val="0"/>
                        </a:spcBef>
                        <a:spcAft>
                          <a:spcPts val="0"/>
                        </a:spcAft>
                      </a:pPr>
                      <a:r>
                        <a:rPr lang="ar-SA" sz="1600" b="1">
                          <a:effectLst/>
                        </a:rPr>
                        <a:t>3</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b="1">
                          <a:effectLst/>
                        </a:rPr>
                        <a:t>8</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600" b="1">
                          <a:effectLst/>
                        </a:rPr>
                        <a:t>وسط القضارف</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77105805"/>
                  </a:ext>
                </a:extLst>
              </a:tr>
              <a:tr h="227045">
                <a:tc>
                  <a:txBody>
                    <a:bodyPr/>
                    <a:lstStyle/>
                    <a:p>
                      <a:pPr marL="0" marR="0" algn="r" rtl="1">
                        <a:lnSpc>
                          <a:spcPct val="107000"/>
                        </a:lnSpc>
                        <a:spcBef>
                          <a:spcPts val="0"/>
                        </a:spcBef>
                        <a:spcAft>
                          <a:spcPts val="0"/>
                        </a:spcAft>
                      </a:pPr>
                      <a:r>
                        <a:rPr lang="ar-SA" sz="1600" b="1" dirty="0">
                          <a:effectLst/>
                        </a:rPr>
                        <a:t>2</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b="1">
                          <a:effectLst/>
                        </a:rPr>
                        <a:t>9</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600" b="1">
                          <a:effectLst/>
                        </a:rPr>
                        <a:t>الفشقة</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60725031"/>
                  </a:ext>
                </a:extLst>
              </a:tr>
              <a:tr h="227045">
                <a:tc>
                  <a:txBody>
                    <a:bodyPr/>
                    <a:lstStyle/>
                    <a:p>
                      <a:pPr marL="0" marR="0" algn="r" rtl="1">
                        <a:lnSpc>
                          <a:spcPct val="107000"/>
                        </a:lnSpc>
                        <a:spcBef>
                          <a:spcPts val="0"/>
                        </a:spcBef>
                        <a:spcAft>
                          <a:spcPts val="0"/>
                        </a:spcAft>
                      </a:pPr>
                      <a:r>
                        <a:rPr lang="ar-SA" sz="1600" b="1">
                          <a:effectLst/>
                        </a:rPr>
                        <a:t>1</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b="1">
                          <a:effectLst/>
                        </a:rPr>
                        <a:t>2</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600" b="1">
                          <a:effectLst/>
                        </a:rPr>
                        <a:t>البطانة</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44948618"/>
                  </a:ext>
                </a:extLst>
              </a:tr>
              <a:tr h="227045">
                <a:tc>
                  <a:txBody>
                    <a:bodyPr/>
                    <a:lstStyle/>
                    <a:p>
                      <a:pPr marL="0" marR="0" algn="r" rtl="1">
                        <a:lnSpc>
                          <a:spcPct val="107000"/>
                        </a:lnSpc>
                        <a:spcBef>
                          <a:spcPts val="0"/>
                        </a:spcBef>
                        <a:spcAft>
                          <a:spcPts val="0"/>
                        </a:spcAft>
                      </a:pPr>
                      <a:r>
                        <a:rPr lang="ar-SA" sz="1600" b="1">
                          <a:effectLst/>
                        </a:rPr>
                        <a:t>2</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b="1">
                          <a:effectLst/>
                        </a:rPr>
                        <a:t>8</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600" b="1">
                          <a:effectLst/>
                        </a:rPr>
                        <a:t>الفاو</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4671490"/>
                  </a:ext>
                </a:extLst>
              </a:tr>
              <a:tr h="227045">
                <a:tc>
                  <a:txBody>
                    <a:bodyPr/>
                    <a:lstStyle/>
                    <a:p>
                      <a:pPr marL="0" marR="0" algn="r" rtl="1">
                        <a:lnSpc>
                          <a:spcPct val="107000"/>
                        </a:lnSpc>
                        <a:spcBef>
                          <a:spcPts val="0"/>
                        </a:spcBef>
                        <a:spcAft>
                          <a:spcPts val="0"/>
                        </a:spcAft>
                      </a:pPr>
                      <a:r>
                        <a:rPr lang="ar-SA" sz="1600" b="1">
                          <a:effectLst/>
                        </a:rPr>
                        <a:t>2</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b="1" dirty="0">
                          <a:effectLst/>
                        </a:rPr>
                        <a:t>6</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600" b="1" dirty="0">
                          <a:effectLst/>
                        </a:rPr>
                        <a:t>المفازة</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38275842"/>
                  </a:ext>
                </a:extLst>
              </a:tr>
              <a:tr h="227045">
                <a:tc>
                  <a:txBody>
                    <a:bodyPr/>
                    <a:lstStyle/>
                    <a:p>
                      <a:pPr marL="0" marR="0" algn="r" rtl="1">
                        <a:lnSpc>
                          <a:spcPct val="107000"/>
                        </a:lnSpc>
                        <a:spcBef>
                          <a:spcPts val="0"/>
                        </a:spcBef>
                        <a:spcAft>
                          <a:spcPts val="0"/>
                        </a:spcAft>
                      </a:pPr>
                      <a:r>
                        <a:rPr lang="ar-SA" sz="1600" b="1">
                          <a:effectLst/>
                        </a:rPr>
                        <a:t>2</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b="1">
                          <a:effectLst/>
                        </a:rPr>
                        <a:t>7</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600" b="1">
                          <a:effectLst/>
                        </a:rPr>
                        <a:t>الرهد</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99460176"/>
                  </a:ext>
                </a:extLst>
              </a:tr>
              <a:tr h="227045">
                <a:tc>
                  <a:txBody>
                    <a:bodyPr/>
                    <a:lstStyle/>
                    <a:p>
                      <a:pPr marL="0" marR="0" algn="r" rtl="1">
                        <a:lnSpc>
                          <a:spcPct val="107000"/>
                        </a:lnSpc>
                        <a:spcBef>
                          <a:spcPts val="0"/>
                        </a:spcBef>
                        <a:spcAft>
                          <a:spcPts val="0"/>
                        </a:spcAft>
                      </a:pPr>
                      <a:r>
                        <a:rPr lang="ar-SA" sz="1600" b="1">
                          <a:effectLst/>
                        </a:rPr>
                        <a:t>2</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b="1">
                          <a:effectLst/>
                        </a:rPr>
                        <a:t>4</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600" b="1">
                          <a:effectLst/>
                        </a:rPr>
                        <a:t>قلع النحل</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66033892"/>
                  </a:ext>
                </a:extLst>
              </a:tr>
              <a:tr h="227045">
                <a:tc>
                  <a:txBody>
                    <a:bodyPr/>
                    <a:lstStyle/>
                    <a:p>
                      <a:pPr marL="0" marR="0" algn="r" rtl="1">
                        <a:lnSpc>
                          <a:spcPct val="107000"/>
                        </a:lnSpc>
                        <a:spcBef>
                          <a:spcPts val="0"/>
                        </a:spcBef>
                        <a:spcAft>
                          <a:spcPts val="0"/>
                        </a:spcAft>
                      </a:pPr>
                      <a:r>
                        <a:rPr lang="ar-SA" sz="1600" b="1" dirty="0">
                          <a:effectLst/>
                        </a:rPr>
                        <a:t>2</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b="1">
                          <a:effectLst/>
                        </a:rPr>
                        <a:t>8</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600" b="1">
                          <a:effectLst/>
                        </a:rPr>
                        <a:t>القلابات الغربية</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87873766"/>
                  </a:ext>
                </a:extLst>
              </a:tr>
              <a:tr h="227045">
                <a:tc>
                  <a:txBody>
                    <a:bodyPr/>
                    <a:lstStyle/>
                    <a:p>
                      <a:pPr marL="0" marR="0" algn="r" rtl="1">
                        <a:lnSpc>
                          <a:spcPct val="107000"/>
                        </a:lnSpc>
                        <a:spcBef>
                          <a:spcPts val="0"/>
                        </a:spcBef>
                        <a:spcAft>
                          <a:spcPts val="0"/>
                        </a:spcAft>
                      </a:pPr>
                      <a:r>
                        <a:rPr lang="ar-SA" sz="1600" b="1">
                          <a:effectLst/>
                        </a:rPr>
                        <a:t>2</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b="1">
                          <a:effectLst/>
                        </a:rPr>
                        <a:t>8</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600" b="1">
                          <a:effectLst/>
                        </a:rPr>
                        <a:t>القلابات الشرقية</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65118803"/>
                  </a:ext>
                </a:extLst>
              </a:tr>
              <a:tr h="227045">
                <a:tc>
                  <a:txBody>
                    <a:bodyPr/>
                    <a:lstStyle/>
                    <a:p>
                      <a:pPr marL="0" marR="0" algn="r" rtl="1">
                        <a:lnSpc>
                          <a:spcPct val="107000"/>
                        </a:lnSpc>
                        <a:spcBef>
                          <a:spcPts val="0"/>
                        </a:spcBef>
                        <a:spcAft>
                          <a:spcPts val="0"/>
                        </a:spcAft>
                      </a:pPr>
                      <a:r>
                        <a:rPr lang="ar-SA" sz="1600" b="1">
                          <a:effectLst/>
                        </a:rPr>
                        <a:t>1</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b="1">
                          <a:effectLst/>
                        </a:rPr>
                        <a:t>5</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600" b="1">
                          <a:effectLst/>
                        </a:rPr>
                        <a:t>باسندا</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48450753"/>
                  </a:ext>
                </a:extLst>
              </a:tr>
              <a:tr h="227045">
                <a:tc>
                  <a:txBody>
                    <a:bodyPr/>
                    <a:lstStyle/>
                    <a:p>
                      <a:pPr marL="0" marR="0" algn="r" rtl="1">
                        <a:lnSpc>
                          <a:spcPct val="107000"/>
                        </a:lnSpc>
                        <a:spcBef>
                          <a:spcPts val="0"/>
                        </a:spcBef>
                        <a:spcAft>
                          <a:spcPts val="0"/>
                        </a:spcAft>
                      </a:pPr>
                      <a:r>
                        <a:rPr lang="ar-SA" sz="1600" b="1">
                          <a:effectLst/>
                        </a:rPr>
                        <a:t>2</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b="1">
                          <a:effectLst/>
                        </a:rPr>
                        <a:t>6</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600" b="1">
                          <a:effectLst/>
                        </a:rPr>
                        <a:t>القريشة</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02172076"/>
                  </a:ext>
                </a:extLst>
              </a:tr>
              <a:tr h="227045">
                <a:tc>
                  <a:txBody>
                    <a:bodyPr/>
                    <a:lstStyle/>
                    <a:p>
                      <a:pPr marL="0" marR="0" algn="r" rtl="1">
                        <a:lnSpc>
                          <a:spcPct val="107000"/>
                        </a:lnSpc>
                        <a:spcBef>
                          <a:spcPts val="0"/>
                        </a:spcBef>
                        <a:spcAft>
                          <a:spcPts val="0"/>
                        </a:spcAft>
                      </a:pPr>
                      <a:r>
                        <a:rPr lang="ar-SA" sz="1600" b="1" dirty="0">
                          <a:effectLst/>
                        </a:rPr>
                        <a:t>26</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b="1">
                          <a:effectLst/>
                        </a:rPr>
                        <a:t>84</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600" b="1" dirty="0">
                          <a:effectLst/>
                        </a:rPr>
                        <a:t>المجموع</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62454247"/>
                  </a:ext>
                </a:extLst>
              </a:tr>
            </a:tbl>
          </a:graphicData>
        </a:graphic>
      </p:graphicFrame>
    </p:spTree>
    <p:extLst>
      <p:ext uri="{BB962C8B-B14F-4D97-AF65-F5344CB8AC3E}">
        <p14:creationId xmlns:p14="http://schemas.microsoft.com/office/powerpoint/2010/main" val="1568901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6651"/>
            <a:ext cx="7886700" cy="724038"/>
          </a:xfrm>
        </p:spPr>
        <p:txBody>
          <a:bodyPr>
            <a:normAutofit fontScale="90000"/>
          </a:bodyPr>
          <a:lstStyle/>
          <a:p>
            <a:pPr algn="r"/>
            <a:r>
              <a:rPr lang="ar-SA" sz="1800" b="1" dirty="0" smtClean="0"/>
              <a:t>جدول ( 2 ــــ 3 ) : يوضح بعض المؤشرات الخاصة بالخصوبة والوفيات بولاية القضارف</a:t>
            </a:r>
            <a:br>
              <a:rPr lang="ar-SA" sz="1800" b="1" dirty="0" smtClean="0"/>
            </a:br>
            <a:r>
              <a:rPr lang="ar-SA" sz="1800" b="1" dirty="0" smtClean="0"/>
              <a:t/>
            </a:r>
            <a:br>
              <a:rPr lang="ar-SA" sz="1800" b="1" dirty="0" smtClean="0"/>
            </a:br>
            <a:r>
              <a:rPr lang="ar-SA" sz="1800" b="1" dirty="0" smtClean="0"/>
              <a:t/>
            </a:r>
            <a:br>
              <a:rPr lang="ar-SA" sz="1800" b="1" dirty="0" smtClean="0"/>
            </a:br>
            <a:r>
              <a:rPr lang="ar-SA" sz="1800" b="1" dirty="0" smtClean="0"/>
              <a:t/>
            </a:r>
            <a:br>
              <a:rPr lang="ar-SA" sz="1800" b="1" dirty="0" smtClean="0"/>
            </a:br>
            <a:r>
              <a:rPr lang="ar-SA" sz="1800" b="1" dirty="0" smtClean="0"/>
              <a:t/>
            </a:r>
            <a:br>
              <a:rPr lang="ar-SA" sz="1800" b="1" dirty="0" smtClean="0"/>
            </a:br>
            <a:r>
              <a:rPr lang="ar-SA" sz="1800" b="1" dirty="0" smtClean="0"/>
              <a:t/>
            </a:r>
            <a:br>
              <a:rPr lang="ar-SA" sz="1800" b="1" dirty="0" smtClean="0"/>
            </a:br>
            <a:r>
              <a:rPr lang="en-US" b="1" dirty="0" smtClean="0"/>
              <a:t/>
            </a:r>
            <a:br>
              <a:rPr lang="en-US" b="1" dirty="0" smtClean="0"/>
            </a:br>
            <a:r>
              <a:rPr lang="ar-SA" sz="1400" b="1" dirty="0" smtClean="0"/>
              <a:t>المصدر الجهاز المركزي للإحصاء – تقرير تعداد 2008م – القضارف – نوفمبر 2010م</a:t>
            </a:r>
            <a:br>
              <a:rPr lang="ar-SA" sz="1400" b="1" dirty="0" smtClean="0"/>
            </a:br>
            <a:r>
              <a:rPr lang="ar-SA" sz="1400" b="1" dirty="0" smtClean="0"/>
              <a:t/>
            </a:r>
            <a:br>
              <a:rPr lang="ar-SA" sz="1400" b="1" dirty="0" smtClean="0"/>
            </a:br>
            <a:r>
              <a:rPr lang="ar-SA" sz="1400" b="1" dirty="0" smtClean="0"/>
              <a:t>      </a:t>
            </a:r>
            <a:r>
              <a:rPr lang="ar-SA" sz="1600" b="1" dirty="0" smtClean="0"/>
              <a:t>من  خلال الجدول ( 2 ـــ 3 ) أعلاة أن معدل المواليد الخام هو 34.5 وهو يمثل معدل كل فئة من النساء المتزوجات الائي ولدن ما مجموعه 45699 طفل من إجمالي النساء وهو 313570 , أنظر جدول ( 2 ـــ 1 ) بالفصل الأول , ونلاحظ أن معدل الخصوبة العام هو 145.74 , وهذا يعني أن كل 1000 من السكان يزيدون بهذا المعدل , ويدل هذا على إرتفاع الخصوبة للنساء في الفئة 15 ـــــــ 49 .</a:t>
            </a:r>
            <a:endParaRPr lang="en-US" sz="1600" b="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54038159"/>
              </p:ext>
            </p:extLst>
          </p:nvPr>
        </p:nvGraphicFramePr>
        <p:xfrm>
          <a:off x="2307136" y="174171"/>
          <a:ext cx="6208214" cy="1584960"/>
        </p:xfrm>
        <a:graphic>
          <a:graphicData uri="http://schemas.openxmlformats.org/drawingml/2006/table">
            <a:tbl>
              <a:tblPr firstRow="1" firstCol="1" bandRow="1">
                <a:tableStyleId>{5C22544A-7EE6-4342-B048-85BDC9FD1C3A}</a:tableStyleId>
              </a:tblPr>
              <a:tblGrid>
                <a:gridCol w="3104107">
                  <a:extLst>
                    <a:ext uri="{9D8B030D-6E8A-4147-A177-3AD203B41FA5}">
                      <a16:colId xmlns:a16="http://schemas.microsoft.com/office/drawing/2014/main" val="1121151741"/>
                    </a:ext>
                  </a:extLst>
                </a:gridCol>
                <a:gridCol w="3104107">
                  <a:extLst>
                    <a:ext uri="{9D8B030D-6E8A-4147-A177-3AD203B41FA5}">
                      <a16:colId xmlns:a16="http://schemas.microsoft.com/office/drawing/2014/main" val="260045537"/>
                    </a:ext>
                  </a:extLst>
                </a:gridCol>
              </a:tblGrid>
              <a:tr h="264160">
                <a:tc>
                  <a:txBody>
                    <a:bodyPr/>
                    <a:lstStyle/>
                    <a:p>
                      <a:pPr marL="0" marR="0" algn="ctr">
                        <a:lnSpc>
                          <a:spcPct val="107000"/>
                        </a:lnSpc>
                        <a:spcBef>
                          <a:spcPts val="0"/>
                        </a:spcBef>
                        <a:spcAft>
                          <a:spcPts val="0"/>
                        </a:spcAft>
                      </a:pPr>
                      <a:r>
                        <a:rPr lang="ar-SA" sz="1600">
                          <a:effectLst/>
                        </a:rPr>
                        <a:t>البيان</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ar-SA" sz="1600" dirty="0">
                          <a:effectLst/>
                        </a:rPr>
                        <a:t>المؤشر</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63683739"/>
                  </a:ext>
                </a:extLst>
              </a:tr>
              <a:tr h="264160">
                <a:tc>
                  <a:txBody>
                    <a:bodyPr/>
                    <a:lstStyle/>
                    <a:p>
                      <a:pPr marL="0" marR="0" algn="ctr" rtl="1">
                        <a:lnSpc>
                          <a:spcPct val="107000"/>
                        </a:lnSpc>
                        <a:spcBef>
                          <a:spcPts val="0"/>
                        </a:spcBef>
                        <a:spcAft>
                          <a:spcPts val="0"/>
                        </a:spcAft>
                      </a:pPr>
                      <a:r>
                        <a:rPr lang="ar-SA" sz="1600">
                          <a:effectLst/>
                        </a:rPr>
                        <a:t>34.5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600">
                          <a:effectLst/>
                        </a:rPr>
                        <a:t>معدل المواليد الخام</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03429973"/>
                  </a:ext>
                </a:extLst>
              </a:tr>
              <a:tr h="264160">
                <a:tc>
                  <a:txBody>
                    <a:bodyPr/>
                    <a:lstStyle/>
                    <a:p>
                      <a:pPr marL="0" marR="0" algn="ctr" rtl="1">
                        <a:lnSpc>
                          <a:spcPct val="107000"/>
                        </a:lnSpc>
                        <a:spcBef>
                          <a:spcPts val="0"/>
                        </a:spcBef>
                        <a:spcAft>
                          <a:spcPts val="0"/>
                        </a:spcAft>
                      </a:pPr>
                      <a:r>
                        <a:rPr lang="ar-SA" sz="1600">
                          <a:effectLst/>
                        </a:rPr>
                        <a:t>145.74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600">
                          <a:effectLst/>
                        </a:rPr>
                        <a:t>معدل الخصوبة العام</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95238103"/>
                  </a:ext>
                </a:extLst>
              </a:tr>
              <a:tr h="264160">
                <a:tc>
                  <a:txBody>
                    <a:bodyPr/>
                    <a:lstStyle/>
                    <a:p>
                      <a:pPr marL="0" marR="0" algn="ctr" rtl="1">
                        <a:lnSpc>
                          <a:spcPct val="107000"/>
                        </a:lnSpc>
                        <a:spcBef>
                          <a:spcPts val="0"/>
                        </a:spcBef>
                        <a:spcAft>
                          <a:spcPts val="0"/>
                        </a:spcAft>
                      </a:pPr>
                      <a:r>
                        <a:rPr lang="ar-SA" sz="1600">
                          <a:effectLst/>
                        </a:rPr>
                        <a:t>101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600">
                          <a:effectLst/>
                        </a:rPr>
                        <a:t>معدل وفيات الأطفال الرضع</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69383980"/>
                  </a:ext>
                </a:extLst>
              </a:tr>
              <a:tr h="264160">
                <a:tc>
                  <a:txBody>
                    <a:bodyPr/>
                    <a:lstStyle/>
                    <a:p>
                      <a:pPr marL="0" marR="0" algn="ctr" rtl="1">
                        <a:lnSpc>
                          <a:spcPct val="107000"/>
                        </a:lnSpc>
                        <a:spcBef>
                          <a:spcPts val="0"/>
                        </a:spcBef>
                        <a:spcAft>
                          <a:spcPts val="0"/>
                        </a:spcAft>
                      </a:pPr>
                      <a:r>
                        <a:rPr lang="ar-SA" sz="1600">
                          <a:effectLst/>
                        </a:rPr>
                        <a:t>79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600">
                          <a:effectLst/>
                        </a:rPr>
                        <a:t>معدل وفيات الأطفال أقل من 5 سنوات</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58518718"/>
                  </a:ext>
                </a:extLst>
              </a:tr>
              <a:tr h="264160">
                <a:tc>
                  <a:txBody>
                    <a:bodyPr/>
                    <a:lstStyle/>
                    <a:p>
                      <a:pPr marL="0" marR="0" algn="ctr" rtl="1">
                        <a:lnSpc>
                          <a:spcPct val="107000"/>
                        </a:lnSpc>
                        <a:spcBef>
                          <a:spcPts val="0"/>
                        </a:spcBef>
                        <a:spcAft>
                          <a:spcPts val="0"/>
                        </a:spcAft>
                      </a:pPr>
                      <a:r>
                        <a:rPr lang="ar-SA" sz="1600" dirty="0">
                          <a:effectLst/>
                        </a:rPr>
                        <a:t> 17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600" dirty="0">
                          <a:effectLst/>
                        </a:rPr>
                        <a:t>معدل الوفيات الخام</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24205918"/>
                  </a:ext>
                </a:extLst>
              </a:tr>
            </a:tbl>
          </a:graphicData>
        </a:graphic>
      </p:graphicFrame>
      <p:sp>
        <p:nvSpPr>
          <p:cNvPr id="1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64006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sz="1400" b="1" dirty="0"/>
              <a:t> </a:t>
            </a:r>
            <a:r>
              <a:rPr lang="ar-SA" sz="1400" b="1" dirty="0" smtClean="0"/>
              <a:t> يعطى هذاالمعل بالمعادلة التالية:</a:t>
            </a:r>
            <a:br>
              <a:rPr lang="ar-SA" sz="1400" b="1" dirty="0" smtClean="0"/>
            </a:br>
            <a:r>
              <a:rPr lang="ar-SA" sz="1400" b="1" dirty="0"/>
              <a:t/>
            </a:r>
            <a:br>
              <a:rPr lang="ar-SA" sz="1400" b="1" dirty="0"/>
            </a:br>
            <a:r>
              <a:rPr lang="ar-SA" sz="1400" b="1" dirty="0" smtClean="0"/>
              <a:t>                 </a:t>
            </a:r>
            <a:r>
              <a:rPr lang="ar-SA" sz="1600" b="1" dirty="0"/>
              <a:t>= ( مجموع المواليد في الفئة 15 ــــ 49 / مجموع </a:t>
            </a:r>
            <a:r>
              <a:rPr lang="ar-SA" sz="1600" b="1" dirty="0" smtClean="0"/>
              <a:t>النساء لهذه </a:t>
            </a:r>
            <a:r>
              <a:rPr lang="ar-SA" sz="1600" b="1" dirty="0"/>
              <a:t>الفئة في منتصف السنه ) * </a:t>
            </a:r>
            <a:r>
              <a:rPr lang="ar-SA" sz="1600" b="1" dirty="0" smtClean="0"/>
              <a:t>1000</a:t>
            </a:r>
            <a:br>
              <a:rPr lang="ar-SA" sz="1600" b="1" dirty="0" smtClean="0"/>
            </a:br>
            <a:r>
              <a:rPr lang="ar-SA" sz="1600" b="1" dirty="0"/>
              <a:t/>
            </a:r>
            <a:br>
              <a:rPr lang="ar-SA" sz="1600" b="1" dirty="0"/>
            </a:br>
            <a:r>
              <a:rPr lang="ar-SA" sz="1600" b="1" dirty="0"/>
              <a:t>جدول ( 3 ــــ 3 ) : يوضح الولادات الحيه و الموتى بولاية القضارف الأعوام 2021 ـــــــ 2024م </a:t>
            </a:r>
            <a:r>
              <a:rPr lang="en-US" sz="1600" b="1" dirty="0"/>
              <a:t/>
            </a:r>
            <a:br>
              <a:rPr lang="en-US" sz="1600" b="1" dirty="0"/>
            </a:br>
            <a:endParaRPr lang="en-US" sz="16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6107351"/>
              </p:ext>
            </p:extLst>
          </p:nvPr>
        </p:nvGraphicFramePr>
        <p:xfrm>
          <a:off x="1810872" y="1690689"/>
          <a:ext cx="6572248" cy="2415144"/>
        </p:xfrm>
        <a:graphic>
          <a:graphicData uri="http://schemas.openxmlformats.org/drawingml/2006/table">
            <a:tbl>
              <a:tblPr firstRow="1" firstCol="1" bandRow="1">
                <a:tableStyleId>{5C22544A-7EE6-4342-B048-85BDC9FD1C3A}</a:tableStyleId>
              </a:tblPr>
              <a:tblGrid>
                <a:gridCol w="914827">
                  <a:extLst>
                    <a:ext uri="{9D8B030D-6E8A-4147-A177-3AD203B41FA5}">
                      <a16:colId xmlns:a16="http://schemas.microsoft.com/office/drawing/2014/main" val="2511924122"/>
                    </a:ext>
                  </a:extLst>
                </a:gridCol>
                <a:gridCol w="914827">
                  <a:extLst>
                    <a:ext uri="{9D8B030D-6E8A-4147-A177-3AD203B41FA5}">
                      <a16:colId xmlns:a16="http://schemas.microsoft.com/office/drawing/2014/main" val="1208603432"/>
                    </a:ext>
                  </a:extLst>
                </a:gridCol>
                <a:gridCol w="701795">
                  <a:extLst>
                    <a:ext uri="{9D8B030D-6E8A-4147-A177-3AD203B41FA5}">
                      <a16:colId xmlns:a16="http://schemas.microsoft.com/office/drawing/2014/main" val="996319648"/>
                    </a:ext>
                  </a:extLst>
                </a:gridCol>
                <a:gridCol w="966196">
                  <a:extLst>
                    <a:ext uri="{9D8B030D-6E8A-4147-A177-3AD203B41FA5}">
                      <a16:colId xmlns:a16="http://schemas.microsoft.com/office/drawing/2014/main" val="1438397169"/>
                    </a:ext>
                  </a:extLst>
                </a:gridCol>
                <a:gridCol w="966196">
                  <a:extLst>
                    <a:ext uri="{9D8B030D-6E8A-4147-A177-3AD203B41FA5}">
                      <a16:colId xmlns:a16="http://schemas.microsoft.com/office/drawing/2014/main" val="1694702334"/>
                    </a:ext>
                  </a:extLst>
                </a:gridCol>
                <a:gridCol w="710860">
                  <a:extLst>
                    <a:ext uri="{9D8B030D-6E8A-4147-A177-3AD203B41FA5}">
                      <a16:colId xmlns:a16="http://schemas.microsoft.com/office/drawing/2014/main" val="1070138953"/>
                    </a:ext>
                  </a:extLst>
                </a:gridCol>
                <a:gridCol w="710860">
                  <a:extLst>
                    <a:ext uri="{9D8B030D-6E8A-4147-A177-3AD203B41FA5}">
                      <a16:colId xmlns:a16="http://schemas.microsoft.com/office/drawing/2014/main" val="3130175712"/>
                    </a:ext>
                  </a:extLst>
                </a:gridCol>
                <a:gridCol w="686687">
                  <a:extLst>
                    <a:ext uri="{9D8B030D-6E8A-4147-A177-3AD203B41FA5}">
                      <a16:colId xmlns:a16="http://schemas.microsoft.com/office/drawing/2014/main" val="913191849"/>
                    </a:ext>
                  </a:extLst>
                </a:gridCol>
              </a:tblGrid>
              <a:tr h="402524">
                <a:tc rowSpan="2">
                  <a:txBody>
                    <a:bodyPr/>
                    <a:lstStyle/>
                    <a:p>
                      <a:pPr marL="0" marR="0" algn="ctr">
                        <a:lnSpc>
                          <a:spcPct val="107000"/>
                        </a:lnSpc>
                        <a:spcBef>
                          <a:spcPts val="0"/>
                        </a:spcBef>
                        <a:spcAft>
                          <a:spcPts val="0"/>
                        </a:spcAft>
                      </a:pPr>
                      <a:r>
                        <a:rPr lang="ar-SA" sz="1400">
                          <a:effectLst/>
                        </a:rPr>
                        <a:t>مجموع  الولادات الكلية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3">
                  <a:txBody>
                    <a:bodyPr/>
                    <a:lstStyle/>
                    <a:p>
                      <a:pPr marL="0" marR="0" algn="ctr">
                        <a:lnSpc>
                          <a:spcPct val="107000"/>
                        </a:lnSpc>
                        <a:spcBef>
                          <a:spcPts val="0"/>
                        </a:spcBef>
                        <a:spcAft>
                          <a:spcPts val="0"/>
                        </a:spcAft>
                      </a:pPr>
                      <a:r>
                        <a:rPr lang="ar-SA" sz="1100">
                          <a:effectLst/>
                        </a:rPr>
                        <a:t> مواليد موتى</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ar-SA" sz="1100">
                          <a:effectLst/>
                        </a:rPr>
                        <a:t>المواليد الأحياء</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ar-SA" sz="1400" dirty="0">
                          <a:effectLst/>
                        </a:rPr>
                        <a:t>الأعوام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99717348"/>
                  </a:ext>
                </a:extLst>
              </a:tr>
              <a:tr h="402524">
                <a:tc vMerge="1">
                  <a:txBody>
                    <a:bodyPr/>
                    <a:lstStyle/>
                    <a:p>
                      <a:endParaRPr lang="en-US"/>
                    </a:p>
                  </a:txBody>
                  <a:tcPr/>
                </a:tc>
                <a:tc>
                  <a:txBody>
                    <a:bodyPr/>
                    <a:lstStyle/>
                    <a:p>
                      <a:pPr marL="0" marR="0" algn="ctr">
                        <a:lnSpc>
                          <a:spcPct val="107000"/>
                        </a:lnSpc>
                        <a:spcBef>
                          <a:spcPts val="0"/>
                        </a:spcBef>
                        <a:spcAft>
                          <a:spcPts val="0"/>
                        </a:spcAft>
                      </a:pPr>
                      <a:r>
                        <a:rPr lang="ar-SA" sz="1400">
                          <a:effectLst/>
                        </a:rPr>
                        <a:t>المجموع</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ar-SA" sz="1400">
                          <a:effectLst/>
                        </a:rPr>
                        <a:t>إناث</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ar-SA" sz="1400">
                          <a:effectLst/>
                        </a:rPr>
                        <a:t>ذكور</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ar-SA" sz="1400">
                          <a:effectLst/>
                        </a:rPr>
                        <a:t>المجموع</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ar-SA" sz="1400">
                          <a:effectLst/>
                        </a:rPr>
                        <a:t>إناث</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ar-SA" sz="1400" dirty="0">
                          <a:effectLst/>
                        </a:rPr>
                        <a:t>ذكور</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US"/>
                    </a:p>
                  </a:txBody>
                  <a:tcPr/>
                </a:tc>
                <a:extLst>
                  <a:ext uri="{0D108BD9-81ED-4DB2-BD59-A6C34878D82A}">
                    <a16:rowId xmlns:a16="http://schemas.microsoft.com/office/drawing/2014/main" val="1714734867"/>
                  </a:ext>
                </a:extLst>
              </a:tr>
              <a:tr h="402524">
                <a:tc>
                  <a:txBody>
                    <a:bodyPr/>
                    <a:lstStyle/>
                    <a:p>
                      <a:pPr marL="0" marR="0" algn="ctr" rtl="1">
                        <a:lnSpc>
                          <a:spcPct val="107000"/>
                        </a:lnSpc>
                        <a:spcBef>
                          <a:spcPts val="0"/>
                        </a:spcBef>
                        <a:spcAft>
                          <a:spcPts val="0"/>
                        </a:spcAft>
                      </a:pPr>
                      <a:r>
                        <a:rPr lang="ar-SA" sz="1400">
                          <a:effectLst/>
                        </a:rPr>
                        <a:t>57624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ar-SA" sz="1400">
                          <a:effectLst/>
                        </a:rPr>
                        <a:t>212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ar-SA" sz="1400">
                          <a:effectLst/>
                        </a:rPr>
                        <a:t>100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400">
                          <a:effectLst/>
                        </a:rPr>
                        <a:t>112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400">
                          <a:effectLst/>
                        </a:rPr>
                        <a:t>57412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ar-SA" sz="1400">
                          <a:effectLst/>
                        </a:rPr>
                        <a:t>27848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400">
                          <a:effectLst/>
                        </a:rPr>
                        <a:t>29564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400" dirty="0">
                          <a:effectLst/>
                        </a:rPr>
                        <a:t>2021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71893668"/>
                  </a:ext>
                </a:extLst>
              </a:tr>
              <a:tr h="402524">
                <a:tc>
                  <a:txBody>
                    <a:bodyPr/>
                    <a:lstStyle/>
                    <a:p>
                      <a:pPr marL="0" marR="0" algn="ctr" rtl="1">
                        <a:lnSpc>
                          <a:spcPct val="107000"/>
                        </a:lnSpc>
                        <a:spcBef>
                          <a:spcPts val="0"/>
                        </a:spcBef>
                        <a:spcAft>
                          <a:spcPts val="0"/>
                        </a:spcAft>
                      </a:pPr>
                      <a:r>
                        <a:rPr lang="ar-SA" sz="1400">
                          <a:effectLst/>
                        </a:rPr>
                        <a:t>58179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ar-SA" sz="1400">
                          <a:effectLst/>
                        </a:rPr>
                        <a:t>337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ar-SA" sz="1400">
                          <a:effectLst/>
                        </a:rPr>
                        <a:t>148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400">
                          <a:effectLst/>
                        </a:rPr>
                        <a:t>189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400">
                          <a:effectLst/>
                        </a:rPr>
                        <a:t>57842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ar-SA" sz="1400">
                          <a:effectLst/>
                        </a:rPr>
                        <a:t>28001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400">
                          <a:effectLst/>
                        </a:rPr>
                        <a:t>29841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400" dirty="0">
                          <a:effectLst/>
                        </a:rPr>
                        <a:t>2022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45845862"/>
                  </a:ext>
                </a:extLst>
              </a:tr>
              <a:tr h="402524">
                <a:tc>
                  <a:txBody>
                    <a:bodyPr/>
                    <a:lstStyle/>
                    <a:p>
                      <a:pPr marL="0" marR="0" algn="ctr" rtl="1">
                        <a:lnSpc>
                          <a:spcPct val="107000"/>
                        </a:lnSpc>
                        <a:spcBef>
                          <a:spcPts val="0"/>
                        </a:spcBef>
                        <a:spcAft>
                          <a:spcPts val="0"/>
                        </a:spcAft>
                      </a:pPr>
                      <a:r>
                        <a:rPr lang="ar-SA" sz="1400">
                          <a:effectLst/>
                        </a:rPr>
                        <a:t>56829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ar-SA" sz="1400">
                          <a:effectLst/>
                        </a:rPr>
                        <a:t>273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ar-SA" sz="1400">
                          <a:effectLst/>
                        </a:rPr>
                        <a:t>128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400">
                          <a:effectLst/>
                        </a:rPr>
                        <a:t>145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400">
                          <a:effectLst/>
                        </a:rPr>
                        <a:t>56556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ar-SA" sz="1400">
                          <a:effectLst/>
                        </a:rPr>
                        <a:t>27042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400">
                          <a:effectLst/>
                        </a:rPr>
                        <a:t>29514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400" dirty="0">
                          <a:effectLst/>
                        </a:rPr>
                        <a:t>2023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45635255"/>
                  </a:ext>
                </a:extLst>
              </a:tr>
              <a:tr h="402524">
                <a:tc>
                  <a:txBody>
                    <a:bodyPr/>
                    <a:lstStyle/>
                    <a:p>
                      <a:pPr marL="0" marR="0" algn="ctr" rtl="1">
                        <a:lnSpc>
                          <a:spcPct val="107000"/>
                        </a:lnSpc>
                        <a:spcBef>
                          <a:spcPts val="0"/>
                        </a:spcBef>
                        <a:spcAft>
                          <a:spcPts val="0"/>
                        </a:spcAft>
                      </a:pPr>
                      <a:r>
                        <a:rPr lang="ar-SA" sz="1400">
                          <a:effectLst/>
                        </a:rPr>
                        <a:t>18509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ar-SA" sz="1400">
                          <a:effectLst/>
                        </a:rPr>
                        <a:t>84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ar-SA" sz="1400">
                          <a:effectLst/>
                        </a:rPr>
                        <a:t>48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400">
                          <a:effectLst/>
                        </a:rPr>
                        <a:t>36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400">
                          <a:effectLst/>
                        </a:rPr>
                        <a:t>18425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ar-SA" sz="1400">
                          <a:effectLst/>
                        </a:rPr>
                        <a:t>10686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400">
                          <a:effectLst/>
                        </a:rPr>
                        <a:t>7739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400" dirty="0">
                          <a:effectLst/>
                        </a:rPr>
                        <a:t>2024*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27077113"/>
                  </a:ext>
                </a:extLst>
              </a:tr>
            </a:tbl>
          </a:graphicData>
        </a:graphic>
      </p:graphicFrame>
    </p:spTree>
    <p:extLst>
      <p:ext uri="{BB962C8B-B14F-4D97-AF65-F5344CB8AC3E}">
        <p14:creationId xmlns:p14="http://schemas.microsoft.com/office/powerpoint/2010/main" val="1359443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1400" b="1" dirty="0"/>
              <a:t>المصدر : وزارة الصحة والتنمية الإجتماعية الولائية – مركز المعلومات الصحية </a:t>
            </a:r>
            <a:r>
              <a:rPr lang="en-US" sz="1400" b="1" dirty="0"/>
              <a:t/>
            </a:r>
            <a:br>
              <a:rPr lang="en-US" sz="1400" b="1" dirty="0"/>
            </a:br>
            <a:r>
              <a:rPr lang="ar-SA" sz="1400" b="1" dirty="0"/>
              <a:t>* الرصد للبيانات حتى أبريل 2024م</a:t>
            </a:r>
            <a:endParaRPr lang="en-US" sz="1400" b="1" dirty="0"/>
          </a:p>
        </p:txBody>
      </p:sp>
      <p:sp>
        <p:nvSpPr>
          <p:cNvPr id="3" name="Content Placeholder 2"/>
          <p:cNvSpPr>
            <a:spLocks noGrp="1"/>
          </p:cNvSpPr>
          <p:nvPr>
            <p:ph idx="1"/>
          </p:nvPr>
        </p:nvSpPr>
        <p:spPr/>
        <p:txBody>
          <a:bodyPr/>
          <a:lstStyle/>
          <a:p>
            <a:pPr marL="0" indent="0" algn="r">
              <a:buNone/>
            </a:pPr>
            <a:r>
              <a:rPr lang="ar-SA" sz="1800" dirty="0" smtClean="0"/>
              <a:t>     من </a:t>
            </a:r>
            <a:r>
              <a:rPr lang="ar-SA" sz="1800" dirty="0"/>
              <a:t>خلال الجدول ( 3 ـــ 3 ) أعلاة إذا أخذنا سنة 2021 مقارنة ببيانات الإسقاط للعام 2021م  إن نسبة النساء في الفئة 15 ــــ 49  تمثل 33.7% من السكان وأن عددهن هو 814242 نسمه ، نجد أن معدل الخصوبة العام هو 70.8 يعكس لنا تدني هذا المؤشر وإنخفاضه ويعزي ذلك لأسباب عدة منها : </a:t>
            </a:r>
            <a:endParaRPr lang="en-US" sz="1800" dirty="0"/>
          </a:p>
          <a:p>
            <a:pPr marL="0" indent="0" algn="r">
              <a:buNone/>
            </a:pPr>
            <a:r>
              <a:rPr lang="ar-SA" sz="1800" dirty="0"/>
              <a:t>1 – زيادة متوسط العمر عند الزواج الأول .</a:t>
            </a:r>
            <a:endParaRPr lang="en-US" sz="1800" dirty="0"/>
          </a:p>
          <a:p>
            <a:pPr marL="0" indent="0" algn="r">
              <a:buNone/>
            </a:pPr>
            <a:r>
              <a:rPr lang="ar-SA" sz="1800" dirty="0"/>
              <a:t>2 – إرتفاع نسبة التعليم للمجتمعات وخاصةً الريفية .</a:t>
            </a:r>
            <a:endParaRPr lang="en-US" sz="1800" dirty="0"/>
          </a:p>
          <a:p>
            <a:pPr marL="0" indent="0" algn="r">
              <a:buNone/>
            </a:pPr>
            <a:r>
              <a:rPr lang="ar-SA" sz="1800" dirty="0" smtClean="0"/>
              <a:t>3 – إرتفاع تكاليف الزواج وتدهور الأوضاع الإقتصادية بالبلاد </a:t>
            </a:r>
          </a:p>
          <a:p>
            <a:pPr algn="r"/>
            <a:endParaRPr lang="ar-SA" dirty="0" smtClean="0"/>
          </a:p>
          <a:p>
            <a:pPr algn="r"/>
            <a:endParaRPr lang="ar-SA" dirty="0"/>
          </a:p>
          <a:p>
            <a:pPr marL="0" indent="0" algn="r">
              <a:buNone/>
            </a:pPr>
            <a:endParaRPr lang="en-US" dirty="0"/>
          </a:p>
        </p:txBody>
      </p:sp>
      <p:graphicFrame>
        <p:nvGraphicFramePr>
          <p:cNvPr id="4" name="Chart 3"/>
          <p:cNvGraphicFramePr/>
          <p:nvPr>
            <p:extLst>
              <p:ext uri="{D42A27DB-BD31-4B8C-83A1-F6EECF244321}">
                <p14:modId xmlns:p14="http://schemas.microsoft.com/office/powerpoint/2010/main" val="701791688"/>
              </p:ext>
            </p:extLst>
          </p:nvPr>
        </p:nvGraphicFramePr>
        <p:xfrm>
          <a:off x="2116183" y="3727904"/>
          <a:ext cx="6201001" cy="29552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0949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50366040"/>
              </p:ext>
            </p:extLst>
          </p:nvPr>
        </p:nvGraphicFramePr>
        <p:xfrm>
          <a:off x="3326674" y="464888"/>
          <a:ext cx="5188734" cy="1565532"/>
        </p:xfrm>
        <a:graphic>
          <a:graphicData uri="http://schemas.openxmlformats.org/drawingml/2006/table">
            <a:tbl>
              <a:tblPr firstRow="1" firstCol="1" bandRow="1">
                <a:tableStyleId>{5C22544A-7EE6-4342-B048-85BDC9FD1C3A}</a:tableStyleId>
              </a:tblPr>
              <a:tblGrid>
                <a:gridCol w="1305654">
                  <a:extLst>
                    <a:ext uri="{9D8B030D-6E8A-4147-A177-3AD203B41FA5}">
                      <a16:colId xmlns:a16="http://schemas.microsoft.com/office/drawing/2014/main" val="936060995"/>
                    </a:ext>
                  </a:extLst>
                </a:gridCol>
                <a:gridCol w="1288086">
                  <a:extLst>
                    <a:ext uri="{9D8B030D-6E8A-4147-A177-3AD203B41FA5}">
                      <a16:colId xmlns:a16="http://schemas.microsoft.com/office/drawing/2014/main" val="1427516674"/>
                    </a:ext>
                  </a:extLst>
                </a:gridCol>
                <a:gridCol w="1288713">
                  <a:extLst>
                    <a:ext uri="{9D8B030D-6E8A-4147-A177-3AD203B41FA5}">
                      <a16:colId xmlns:a16="http://schemas.microsoft.com/office/drawing/2014/main" val="4198687405"/>
                    </a:ext>
                  </a:extLst>
                </a:gridCol>
                <a:gridCol w="1306281">
                  <a:extLst>
                    <a:ext uri="{9D8B030D-6E8A-4147-A177-3AD203B41FA5}">
                      <a16:colId xmlns:a16="http://schemas.microsoft.com/office/drawing/2014/main" val="306844888"/>
                    </a:ext>
                  </a:extLst>
                </a:gridCol>
              </a:tblGrid>
              <a:tr h="260026">
                <a:tc>
                  <a:txBody>
                    <a:bodyPr/>
                    <a:lstStyle/>
                    <a:p>
                      <a:pPr marL="0" marR="0" algn="r">
                        <a:lnSpc>
                          <a:spcPct val="107000"/>
                        </a:lnSpc>
                        <a:spcBef>
                          <a:spcPts val="0"/>
                        </a:spcBef>
                        <a:spcAft>
                          <a:spcPts val="0"/>
                        </a:spcAft>
                      </a:pPr>
                      <a:r>
                        <a:rPr lang="ar-SA" sz="1600" dirty="0">
                          <a:effectLst/>
                        </a:rPr>
                        <a:t>المجموع</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600">
                          <a:effectLst/>
                        </a:rPr>
                        <a:t>وفيات إناث</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600">
                          <a:effectLst/>
                        </a:rPr>
                        <a:t>وفيات ذكور</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tabLst>
                          <a:tab pos="1184910" algn="r"/>
                        </a:tabLst>
                      </a:pPr>
                      <a:r>
                        <a:rPr lang="ar-SA" sz="1600" dirty="0">
                          <a:effectLst/>
                        </a:rPr>
                        <a:t>	السنوات</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07907783"/>
                  </a:ext>
                </a:extLst>
              </a:tr>
              <a:tr h="260026">
                <a:tc>
                  <a:txBody>
                    <a:bodyPr/>
                    <a:lstStyle/>
                    <a:p>
                      <a:pPr marL="0" marR="0" algn="r" rtl="1">
                        <a:lnSpc>
                          <a:spcPct val="107000"/>
                        </a:lnSpc>
                        <a:spcBef>
                          <a:spcPts val="0"/>
                        </a:spcBef>
                        <a:spcAft>
                          <a:spcPts val="0"/>
                        </a:spcAft>
                      </a:pPr>
                      <a:r>
                        <a:rPr lang="ar-SA" sz="1600">
                          <a:effectLst/>
                        </a:rPr>
                        <a:t>2120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a:effectLst/>
                        </a:rPr>
                        <a:t>973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a:effectLst/>
                        </a:rPr>
                        <a:t>1147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dirty="0">
                          <a:effectLst/>
                        </a:rPr>
                        <a:t>2021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28177533"/>
                  </a:ext>
                </a:extLst>
              </a:tr>
              <a:tr h="260026">
                <a:tc>
                  <a:txBody>
                    <a:bodyPr/>
                    <a:lstStyle/>
                    <a:p>
                      <a:pPr marL="0" marR="0" algn="r" rtl="1">
                        <a:lnSpc>
                          <a:spcPct val="107000"/>
                        </a:lnSpc>
                        <a:spcBef>
                          <a:spcPts val="0"/>
                        </a:spcBef>
                        <a:spcAft>
                          <a:spcPts val="0"/>
                        </a:spcAft>
                      </a:pPr>
                      <a:r>
                        <a:rPr lang="ar-SA" sz="1600" dirty="0">
                          <a:effectLst/>
                        </a:rPr>
                        <a:t>1964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a:effectLst/>
                        </a:rPr>
                        <a:t>998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a:effectLst/>
                        </a:rPr>
                        <a:t>966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dirty="0">
                          <a:effectLst/>
                        </a:rPr>
                        <a:t>2022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54797518"/>
                  </a:ext>
                </a:extLst>
              </a:tr>
              <a:tr h="260026">
                <a:tc>
                  <a:txBody>
                    <a:bodyPr/>
                    <a:lstStyle/>
                    <a:p>
                      <a:pPr marL="0" marR="0" algn="r" rtl="1">
                        <a:lnSpc>
                          <a:spcPct val="107000"/>
                        </a:lnSpc>
                        <a:spcBef>
                          <a:spcPts val="0"/>
                        </a:spcBef>
                        <a:spcAft>
                          <a:spcPts val="0"/>
                        </a:spcAft>
                      </a:pPr>
                      <a:r>
                        <a:rPr lang="ar-SA" sz="1600">
                          <a:effectLst/>
                        </a:rPr>
                        <a:t>1772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a:effectLst/>
                        </a:rPr>
                        <a:t>804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a:effectLst/>
                        </a:rPr>
                        <a:t>968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dirty="0">
                          <a:effectLst/>
                        </a:rPr>
                        <a:t>2023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2334923"/>
                  </a:ext>
                </a:extLst>
              </a:tr>
              <a:tr h="260026">
                <a:tc>
                  <a:txBody>
                    <a:bodyPr/>
                    <a:lstStyle/>
                    <a:p>
                      <a:pPr marL="0" marR="0" algn="r" rtl="1">
                        <a:lnSpc>
                          <a:spcPct val="107000"/>
                        </a:lnSpc>
                        <a:spcBef>
                          <a:spcPts val="0"/>
                        </a:spcBef>
                        <a:spcAft>
                          <a:spcPts val="0"/>
                        </a:spcAft>
                      </a:pPr>
                      <a:r>
                        <a:rPr lang="ar-SA" sz="1600">
                          <a:effectLst/>
                        </a:rPr>
                        <a:t>527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a:effectLst/>
                        </a:rPr>
                        <a:t>232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a:effectLst/>
                        </a:rPr>
                        <a:t>295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dirty="0">
                          <a:effectLst/>
                        </a:rPr>
                        <a:t>2024**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06078305"/>
                  </a:ext>
                </a:extLst>
              </a:tr>
              <a:tr h="260026">
                <a:tc>
                  <a:txBody>
                    <a:bodyPr/>
                    <a:lstStyle/>
                    <a:p>
                      <a:pPr marL="0" marR="0" algn="r" rtl="1">
                        <a:lnSpc>
                          <a:spcPct val="107000"/>
                        </a:lnSpc>
                        <a:spcBef>
                          <a:spcPts val="0"/>
                        </a:spcBef>
                        <a:spcAft>
                          <a:spcPts val="0"/>
                        </a:spcAft>
                      </a:pPr>
                      <a:r>
                        <a:rPr lang="ar-SA" sz="1600">
                          <a:effectLst/>
                        </a:rPr>
                        <a:t>7823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a:effectLst/>
                        </a:rPr>
                        <a:t>3007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600">
                          <a:effectLst/>
                        </a:rPr>
                        <a:t>3376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600" dirty="0">
                          <a:effectLst/>
                        </a:rPr>
                        <a:t>المجموع</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66645189"/>
                  </a:ext>
                </a:extLst>
              </a:tr>
            </a:tbl>
          </a:graphicData>
        </a:graphic>
      </p:graphicFrame>
      <p:sp>
        <p:nvSpPr>
          <p:cNvPr id="5" name="Rectangle 1"/>
          <p:cNvSpPr>
            <a:spLocks noGrp="1" noChangeArrowheads="1"/>
          </p:cNvSpPr>
          <p:nvPr>
            <p:ph type="title"/>
          </p:nvPr>
        </p:nvSpPr>
        <p:spPr bwMode="auto">
          <a:xfrm>
            <a:off x="1419498" y="110033"/>
            <a:ext cx="7061018"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84275" algn="r"/>
              </a:tabLst>
              <a:defRPr>
                <a:solidFill>
                  <a:schemeClr val="tx1"/>
                </a:solidFill>
                <a:latin typeface="Arial" panose="020B0604020202020204" pitchFamily="34" charset="0"/>
              </a:defRPr>
            </a:lvl1pPr>
            <a:lvl2pPr eaLnBrk="0" fontAlgn="base" hangingPunct="0">
              <a:spcBef>
                <a:spcPct val="0"/>
              </a:spcBef>
              <a:spcAft>
                <a:spcPct val="0"/>
              </a:spcAft>
              <a:tabLst>
                <a:tab pos="1184275" algn="r"/>
              </a:tabLst>
              <a:defRPr>
                <a:solidFill>
                  <a:schemeClr val="tx1"/>
                </a:solidFill>
                <a:latin typeface="Arial" panose="020B0604020202020204" pitchFamily="34" charset="0"/>
              </a:defRPr>
            </a:lvl2pPr>
            <a:lvl3pPr eaLnBrk="0" fontAlgn="base" hangingPunct="0">
              <a:spcBef>
                <a:spcPct val="0"/>
              </a:spcBef>
              <a:spcAft>
                <a:spcPct val="0"/>
              </a:spcAft>
              <a:tabLst>
                <a:tab pos="1184275" algn="r"/>
              </a:tabLst>
              <a:defRPr>
                <a:solidFill>
                  <a:schemeClr val="tx1"/>
                </a:solidFill>
                <a:latin typeface="Arial" panose="020B0604020202020204" pitchFamily="34" charset="0"/>
              </a:defRPr>
            </a:lvl3pPr>
            <a:lvl4pPr eaLnBrk="0" fontAlgn="base" hangingPunct="0">
              <a:spcBef>
                <a:spcPct val="0"/>
              </a:spcBef>
              <a:spcAft>
                <a:spcPct val="0"/>
              </a:spcAft>
              <a:tabLst>
                <a:tab pos="1184275" algn="r"/>
              </a:tabLst>
              <a:defRPr>
                <a:solidFill>
                  <a:schemeClr val="tx1"/>
                </a:solidFill>
                <a:latin typeface="Arial" panose="020B0604020202020204" pitchFamily="34" charset="0"/>
              </a:defRPr>
            </a:lvl4pPr>
            <a:lvl5pPr eaLnBrk="0" fontAlgn="base" hangingPunct="0">
              <a:spcBef>
                <a:spcPct val="0"/>
              </a:spcBef>
              <a:spcAft>
                <a:spcPct val="0"/>
              </a:spcAft>
              <a:tabLst>
                <a:tab pos="1184275" algn="r"/>
              </a:tabLst>
              <a:defRPr>
                <a:solidFill>
                  <a:schemeClr val="tx1"/>
                </a:solidFill>
                <a:latin typeface="Arial" panose="020B0604020202020204" pitchFamily="34" charset="0"/>
              </a:defRPr>
            </a:lvl5pPr>
            <a:lvl6pPr eaLnBrk="0" fontAlgn="base" hangingPunct="0">
              <a:spcBef>
                <a:spcPct val="0"/>
              </a:spcBef>
              <a:spcAft>
                <a:spcPct val="0"/>
              </a:spcAft>
              <a:tabLst>
                <a:tab pos="1184275" algn="r"/>
              </a:tabLst>
              <a:defRPr>
                <a:solidFill>
                  <a:schemeClr val="tx1"/>
                </a:solidFill>
                <a:latin typeface="Arial" panose="020B0604020202020204" pitchFamily="34" charset="0"/>
              </a:defRPr>
            </a:lvl6pPr>
            <a:lvl7pPr eaLnBrk="0" fontAlgn="base" hangingPunct="0">
              <a:spcBef>
                <a:spcPct val="0"/>
              </a:spcBef>
              <a:spcAft>
                <a:spcPct val="0"/>
              </a:spcAft>
              <a:tabLst>
                <a:tab pos="1184275" algn="r"/>
              </a:tabLst>
              <a:defRPr>
                <a:solidFill>
                  <a:schemeClr val="tx1"/>
                </a:solidFill>
                <a:latin typeface="Arial" panose="020B0604020202020204" pitchFamily="34" charset="0"/>
              </a:defRPr>
            </a:lvl7pPr>
            <a:lvl8pPr eaLnBrk="0" fontAlgn="base" hangingPunct="0">
              <a:spcBef>
                <a:spcPct val="0"/>
              </a:spcBef>
              <a:spcAft>
                <a:spcPct val="0"/>
              </a:spcAft>
              <a:tabLst>
                <a:tab pos="1184275" algn="r"/>
              </a:tabLst>
              <a:defRPr>
                <a:solidFill>
                  <a:schemeClr val="tx1"/>
                </a:solidFill>
                <a:latin typeface="Arial" panose="020B0604020202020204" pitchFamily="34" charset="0"/>
              </a:defRPr>
            </a:lvl8pPr>
            <a:lvl9pPr eaLnBrk="0" fontAlgn="base" hangingPunct="0">
              <a:spcBef>
                <a:spcPct val="0"/>
              </a:spcBef>
              <a:spcAft>
                <a:spcPct val="0"/>
              </a:spcAft>
              <a:tabLst>
                <a:tab pos="1184275" algn="r"/>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1184275" algn="r"/>
              </a:tabLst>
            </a:pPr>
            <a:r>
              <a:rPr kumimoji="0" lang="ar-SA"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جدول ( 5 ــــ 3 ) : يوضح الوفيات الكلية حسب النوع بولاية القضارف للأعوام 2021 ــــــــ 2024م</a:t>
            </a:r>
            <a:r>
              <a:rPr kumimoji="0" lang="ar-SA"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r>
            <a:br>
              <a:rPr kumimoji="0" lang="ar-SA"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lang="ar-SA" altLang="en-US" sz="1100" b="1" dirty="0">
                <a:latin typeface="Calibri" panose="020F0502020204030204" pitchFamily="34" charset="0"/>
                <a:ea typeface="Calibri" panose="020F0502020204030204" pitchFamily="34" charset="0"/>
                <a:cs typeface="Arial" panose="020B0604020202020204" pitchFamily="34" charset="0"/>
              </a:rPr>
              <a:t/>
            </a:r>
            <a:br>
              <a:rPr lang="ar-SA" altLang="en-US" sz="1100" b="1" dirty="0">
                <a:latin typeface="Calibri" panose="020F0502020204030204" pitchFamily="34" charset="0"/>
                <a:ea typeface="Calibri" panose="020F0502020204030204" pitchFamily="34" charset="0"/>
                <a:cs typeface="Arial" panose="020B0604020202020204" pitchFamily="34" charset="0"/>
              </a:rPr>
            </a:br>
            <a:r>
              <a:rPr lang="ar-SA" altLang="en-US" sz="1100" b="1" dirty="0" smtClean="0">
                <a:latin typeface="Calibri" panose="020F0502020204030204" pitchFamily="34" charset="0"/>
                <a:ea typeface="Calibri" panose="020F0502020204030204" pitchFamily="34" charset="0"/>
                <a:cs typeface="Arial" panose="020B0604020202020204" pitchFamily="34" charset="0"/>
              </a:rPr>
              <a:t/>
            </a:r>
            <a:br>
              <a:rPr lang="ar-SA" altLang="en-US" sz="1100" b="1" dirty="0" smtClean="0">
                <a:latin typeface="Calibri" panose="020F0502020204030204" pitchFamily="34" charset="0"/>
                <a:ea typeface="Calibri" panose="020F0502020204030204" pitchFamily="34" charset="0"/>
                <a:cs typeface="Arial" panose="020B0604020202020204" pitchFamily="34" charset="0"/>
              </a:rPr>
            </a:br>
            <a:r>
              <a:rPr lang="ar-SA" altLang="en-US" sz="1100" b="1" dirty="0">
                <a:latin typeface="Calibri" panose="020F0502020204030204" pitchFamily="34" charset="0"/>
                <a:ea typeface="Calibri" panose="020F0502020204030204" pitchFamily="34" charset="0"/>
                <a:cs typeface="Arial" panose="020B0604020202020204" pitchFamily="34" charset="0"/>
              </a:rPr>
              <a:t/>
            </a:r>
            <a:br>
              <a:rPr lang="ar-SA" altLang="en-US" sz="1100" b="1" dirty="0">
                <a:latin typeface="Calibri" panose="020F0502020204030204" pitchFamily="34" charset="0"/>
                <a:ea typeface="Calibri" panose="020F0502020204030204" pitchFamily="34" charset="0"/>
                <a:cs typeface="Arial" panose="020B0604020202020204" pitchFamily="34" charset="0"/>
              </a:rPr>
            </a:br>
            <a:r>
              <a:rPr lang="ar-SA" altLang="en-US" sz="1100" b="1" dirty="0" smtClean="0">
                <a:latin typeface="Calibri" panose="020F0502020204030204" pitchFamily="34" charset="0"/>
                <a:ea typeface="Calibri" panose="020F0502020204030204" pitchFamily="34" charset="0"/>
                <a:cs typeface="Arial" panose="020B0604020202020204" pitchFamily="34" charset="0"/>
              </a:rPr>
              <a:t/>
            </a:r>
            <a:br>
              <a:rPr lang="ar-SA" altLang="en-US" sz="1100" b="1" dirty="0" smtClean="0">
                <a:latin typeface="Calibri" panose="020F0502020204030204" pitchFamily="34" charset="0"/>
                <a:ea typeface="Calibri" panose="020F0502020204030204" pitchFamily="34" charset="0"/>
                <a:cs typeface="Arial" panose="020B0604020202020204" pitchFamily="34" charset="0"/>
              </a:rPr>
            </a:br>
            <a:r>
              <a:rPr lang="ar-SA" altLang="en-US" sz="1100" b="1" dirty="0" smtClean="0">
                <a:latin typeface="Calibri" panose="020F0502020204030204" pitchFamily="34" charset="0"/>
                <a:ea typeface="Calibri" panose="020F0502020204030204" pitchFamily="34" charset="0"/>
                <a:cs typeface="Arial" panose="020B0604020202020204" pitchFamily="34" charset="0"/>
              </a:rPr>
              <a:t/>
            </a:r>
            <a:br>
              <a:rPr lang="ar-SA" altLang="en-US" sz="1100" b="1" dirty="0" smtClean="0">
                <a:latin typeface="Calibri" panose="020F0502020204030204" pitchFamily="34" charset="0"/>
                <a:ea typeface="Calibri" panose="020F0502020204030204" pitchFamily="34" charset="0"/>
                <a:cs typeface="Arial" panose="020B0604020202020204" pitchFamily="34" charset="0"/>
              </a:rPr>
            </a:br>
            <a:r>
              <a:rPr lang="ar-SA" altLang="en-US" sz="1100" b="1" dirty="0">
                <a:latin typeface="Calibri" panose="020F0502020204030204" pitchFamily="34" charset="0"/>
                <a:ea typeface="Calibri" panose="020F0502020204030204" pitchFamily="34" charset="0"/>
                <a:cs typeface="Arial" panose="020B0604020202020204" pitchFamily="34" charset="0"/>
              </a:rPr>
              <a:t/>
            </a:r>
            <a:br>
              <a:rPr lang="ar-SA" altLang="en-US" sz="1100" b="1" dirty="0">
                <a:latin typeface="Calibri" panose="020F0502020204030204" pitchFamily="34" charset="0"/>
                <a:ea typeface="Calibri" panose="020F0502020204030204" pitchFamily="34" charset="0"/>
                <a:cs typeface="Arial" panose="020B0604020202020204" pitchFamily="34" charset="0"/>
              </a:rPr>
            </a:br>
            <a:r>
              <a:rPr lang="ar-SA" altLang="en-US" sz="1100" b="1" dirty="0" smtClean="0">
                <a:latin typeface="Calibri" panose="020F0502020204030204" pitchFamily="34" charset="0"/>
                <a:ea typeface="Calibri" panose="020F0502020204030204" pitchFamily="34" charset="0"/>
                <a:cs typeface="Arial" panose="020B0604020202020204" pitchFamily="34" charset="0"/>
              </a:rPr>
              <a:t/>
            </a:r>
            <a:br>
              <a:rPr lang="ar-SA" altLang="en-US" sz="1100" b="1" dirty="0" smtClean="0">
                <a:latin typeface="Calibri" panose="020F0502020204030204" pitchFamily="34" charset="0"/>
                <a:ea typeface="Calibri" panose="020F0502020204030204" pitchFamily="34" charset="0"/>
                <a:cs typeface="Arial" panose="020B0604020202020204" pitchFamily="34" charset="0"/>
              </a:rPr>
            </a:br>
            <a:r>
              <a:rPr lang="ar-SA" altLang="en-US" sz="1100" b="1" dirty="0">
                <a:latin typeface="Calibri" panose="020F0502020204030204" pitchFamily="34" charset="0"/>
                <a:ea typeface="Calibri" panose="020F0502020204030204" pitchFamily="34" charset="0"/>
                <a:cs typeface="Arial" panose="020B0604020202020204" pitchFamily="34" charset="0"/>
              </a:rPr>
              <a:t/>
            </a:r>
            <a:br>
              <a:rPr lang="ar-SA" altLang="en-US" sz="1100" b="1" dirty="0">
                <a:latin typeface="Calibri" panose="020F0502020204030204" pitchFamily="34" charset="0"/>
                <a:ea typeface="Calibri" panose="020F0502020204030204" pitchFamily="34" charset="0"/>
                <a:cs typeface="Arial" panose="020B0604020202020204" pitchFamily="34" charset="0"/>
              </a:rPr>
            </a:br>
            <a:r>
              <a:rPr lang="ar-SA" altLang="en-US" sz="1100" b="1" dirty="0" smtClean="0">
                <a:latin typeface="Calibri" panose="020F0502020204030204" pitchFamily="34" charset="0"/>
                <a:ea typeface="Calibri" panose="020F0502020204030204" pitchFamily="34" charset="0"/>
                <a:cs typeface="Arial" panose="020B0604020202020204" pitchFamily="34" charset="0"/>
              </a:rPr>
              <a:t/>
            </a:r>
            <a:br>
              <a:rPr lang="ar-SA" altLang="en-US" sz="1100" b="1" dirty="0" smtClean="0">
                <a:latin typeface="Calibri" panose="020F0502020204030204" pitchFamily="34" charset="0"/>
                <a:ea typeface="Calibri" panose="020F0502020204030204" pitchFamily="34" charset="0"/>
                <a:cs typeface="Arial" panose="020B0604020202020204" pitchFamily="34" charset="0"/>
              </a:rPr>
            </a:br>
            <a:endParaRPr kumimoji="0" lang="en-US" altLang="en-US" sz="1200" b="1"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184275" algn="r"/>
              </a:tabLst>
            </a:pPr>
            <a:r>
              <a:rPr kumimoji="0" lang="ar-SA"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المصدر : وزارة الصحة والتنمية الإجتماعية الولائية – مركز المعلومات الصحية</a:t>
            </a:r>
            <a:endParaRPr kumimoji="0" lang="en-US" altLang="en-US" sz="1200" b="1"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184275" algn="r"/>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ar-SA"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الرصد للبيانات حتى أبريل 2024م</a:t>
            </a:r>
            <a:endParaRPr kumimoji="0" lang="en-US" altLang="en-US" sz="12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911738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4914296"/>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4682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1600" b="1" dirty="0"/>
              <a:t>جدول ( 6 ـــــ 3 ): يوضح أكثر الأمراض سبباً للوفاة بمستشفيات الولاية</a:t>
            </a:r>
            <a:endParaRPr lang="en-US" sz="1600" dirty="0"/>
          </a:p>
        </p:txBody>
      </p:sp>
      <p:sp>
        <p:nvSpPr>
          <p:cNvPr id="3" name="Content Placeholder 2"/>
          <p:cNvSpPr>
            <a:spLocks noGrp="1"/>
          </p:cNvSpPr>
          <p:nvPr>
            <p:ph idx="1"/>
          </p:nvPr>
        </p:nvSpPr>
        <p:spPr/>
        <p:txBody>
          <a:bodyPr/>
          <a:lstStyle/>
          <a:p>
            <a:pPr marL="0" indent="0">
              <a:buNone/>
            </a:pPr>
            <a:endParaRPr lang="ar-SA" dirty="0" smtClean="0"/>
          </a:p>
          <a:p>
            <a:pPr marL="0" indent="0">
              <a:buNone/>
            </a:pPr>
            <a:endParaRPr lang="ar-SA" dirty="0"/>
          </a:p>
          <a:p>
            <a:pPr marL="0" indent="0">
              <a:buNone/>
            </a:pPr>
            <a:endParaRPr lang="ar-SA" dirty="0" smtClean="0"/>
          </a:p>
          <a:p>
            <a:pPr marL="0" indent="0">
              <a:buNone/>
            </a:pPr>
            <a:endParaRPr lang="ar-SA" dirty="0" smtClean="0"/>
          </a:p>
          <a:p>
            <a:pPr marL="0" indent="0">
              <a:buNone/>
            </a:pPr>
            <a:endParaRPr lang="ar-SA" dirty="0"/>
          </a:p>
          <a:p>
            <a:pPr marL="0" indent="0">
              <a:buNone/>
            </a:pPr>
            <a:endParaRPr lang="ar-SA" dirty="0"/>
          </a:p>
          <a:p>
            <a:pPr marL="0" indent="0" algn="r">
              <a:buNone/>
            </a:pPr>
            <a:r>
              <a:rPr lang="ar-SA" sz="1200" b="1" dirty="0"/>
              <a:t>المصدر : وزارة الصحة والتنمية الإجتماعية الولائية – مركز المعلومات الصحية</a:t>
            </a:r>
            <a:endParaRPr lang="en-US" sz="1200" b="1" dirty="0"/>
          </a:p>
          <a:p>
            <a:pPr marL="0" indent="0">
              <a:buNone/>
            </a:pPr>
            <a:endParaRPr lang="ar-SA" dirty="0" smtClean="0"/>
          </a:p>
          <a:p>
            <a:pPr marL="0" indent="0">
              <a:buNone/>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714694333"/>
              </p:ext>
            </p:extLst>
          </p:nvPr>
        </p:nvGraphicFramePr>
        <p:xfrm>
          <a:off x="1667601" y="1248266"/>
          <a:ext cx="6657793" cy="2753028"/>
        </p:xfrm>
        <a:graphic>
          <a:graphicData uri="http://schemas.openxmlformats.org/drawingml/2006/table">
            <a:tbl>
              <a:tblPr firstRow="1" firstCol="1" bandRow="1">
                <a:tableStyleId>{5C22544A-7EE6-4342-B048-85BDC9FD1C3A}</a:tableStyleId>
              </a:tblPr>
              <a:tblGrid>
                <a:gridCol w="3311990">
                  <a:extLst>
                    <a:ext uri="{9D8B030D-6E8A-4147-A177-3AD203B41FA5}">
                      <a16:colId xmlns:a16="http://schemas.microsoft.com/office/drawing/2014/main" val="3179614119"/>
                    </a:ext>
                  </a:extLst>
                </a:gridCol>
                <a:gridCol w="3345803">
                  <a:extLst>
                    <a:ext uri="{9D8B030D-6E8A-4147-A177-3AD203B41FA5}">
                      <a16:colId xmlns:a16="http://schemas.microsoft.com/office/drawing/2014/main" val="2006935488"/>
                    </a:ext>
                  </a:extLst>
                </a:gridCol>
              </a:tblGrid>
              <a:tr h="229419">
                <a:tc>
                  <a:txBody>
                    <a:bodyPr/>
                    <a:lstStyle/>
                    <a:p>
                      <a:pPr marL="0" marR="0" algn="r">
                        <a:lnSpc>
                          <a:spcPct val="107000"/>
                        </a:lnSpc>
                        <a:spcBef>
                          <a:spcPts val="0"/>
                        </a:spcBef>
                        <a:spcAft>
                          <a:spcPts val="0"/>
                        </a:spcAft>
                      </a:pPr>
                      <a:r>
                        <a:rPr lang="ar-SA" sz="1400" b="1">
                          <a:effectLst/>
                        </a:rPr>
                        <a:t>عدد الوفيات</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400" b="1">
                          <a:effectLst/>
                        </a:rPr>
                        <a:t>الأمراض</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74699652"/>
                  </a:ext>
                </a:extLst>
              </a:tr>
              <a:tr h="229419">
                <a:tc>
                  <a:txBody>
                    <a:bodyPr/>
                    <a:lstStyle/>
                    <a:p>
                      <a:pPr marL="0" marR="0" algn="r" rtl="1">
                        <a:lnSpc>
                          <a:spcPct val="107000"/>
                        </a:lnSpc>
                        <a:spcBef>
                          <a:spcPts val="0"/>
                        </a:spcBef>
                        <a:spcAft>
                          <a:spcPts val="0"/>
                        </a:spcAft>
                      </a:pPr>
                      <a:r>
                        <a:rPr lang="ar-SA" sz="1400" b="1">
                          <a:effectLst/>
                        </a:rPr>
                        <a:t>80</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400" b="1">
                          <a:effectLst/>
                        </a:rPr>
                        <a:t>هبوط ضغط الدم</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23103182"/>
                  </a:ext>
                </a:extLst>
              </a:tr>
              <a:tr h="229419">
                <a:tc>
                  <a:txBody>
                    <a:bodyPr/>
                    <a:lstStyle/>
                    <a:p>
                      <a:pPr marL="0" marR="0" algn="r" rtl="1">
                        <a:lnSpc>
                          <a:spcPct val="107000"/>
                        </a:lnSpc>
                        <a:spcBef>
                          <a:spcPts val="0"/>
                        </a:spcBef>
                        <a:spcAft>
                          <a:spcPts val="0"/>
                        </a:spcAft>
                      </a:pPr>
                      <a:r>
                        <a:rPr lang="ar-SA" sz="1400" b="1">
                          <a:effectLst/>
                        </a:rPr>
                        <a:t>29</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400" b="1">
                          <a:effectLst/>
                        </a:rPr>
                        <a:t>قصور كلوي</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56827601"/>
                  </a:ext>
                </a:extLst>
              </a:tr>
              <a:tr h="229419">
                <a:tc>
                  <a:txBody>
                    <a:bodyPr/>
                    <a:lstStyle/>
                    <a:p>
                      <a:pPr marL="0" marR="0" algn="r" rtl="1">
                        <a:lnSpc>
                          <a:spcPct val="107000"/>
                        </a:lnSpc>
                        <a:spcBef>
                          <a:spcPts val="0"/>
                        </a:spcBef>
                        <a:spcAft>
                          <a:spcPts val="0"/>
                        </a:spcAft>
                      </a:pPr>
                      <a:r>
                        <a:rPr lang="ar-SA" sz="1400" b="1">
                          <a:effectLst/>
                        </a:rPr>
                        <a:t>22</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400" b="1">
                          <a:effectLst/>
                        </a:rPr>
                        <a:t>إضطرابات أخرى في الجهاز الدوري</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14631634"/>
                  </a:ext>
                </a:extLst>
              </a:tr>
              <a:tr h="229419">
                <a:tc>
                  <a:txBody>
                    <a:bodyPr/>
                    <a:lstStyle/>
                    <a:p>
                      <a:pPr marL="0" marR="0" algn="r" rtl="1">
                        <a:lnSpc>
                          <a:spcPct val="107000"/>
                        </a:lnSpc>
                        <a:spcBef>
                          <a:spcPts val="0"/>
                        </a:spcBef>
                        <a:spcAft>
                          <a:spcPts val="0"/>
                        </a:spcAft>
                      </a:pPr>
                      <a:r>
                        <a:rPr lang="ar-SA" sz="1400" b="1">
                          <a:effectLst/>
                        </a:rPr>
                        <a:t>22</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400" b="1">
                          <a:effectLst/>
                        </a:rPr>
                        <a:t>التسمم الدموي البكتيري</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50976567"/>
                  </a:ext>
                </a:extLst>
              </a:tr>
              <a:tr h="229419">
                <a:tc>
                  <a:txBody>
                    <a:bodyPr/>
                    <a:lstStyle/>
                    <a:p>
                      <a:pPr marL="0" marR="0" algn="r" rtl="1">
                        <a:lnSpc>
                          <a:spcPct val="107000"/>
                        </a:lnSpc>
                        <a:spcBef>
                          <a:spcPts val="0"/>
                        </a:spcBef>
                        <a:spcAft>
                          <a:spcPts val="0"/>
                        </a:spcAft>
                      </a:pPr>
                      <a:r>
                        <a:rPr lang="ar-SA" sz="1400" b="1">
                          <a:effectLst/>
                        </a:rPr>
                        <a:t>19</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400" b="1">
                          <a:effectLst/>
                        </a:rPr>
                        <a:t>التخثر المنتثر بالأوعية ( جلطة )</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97089985"/>
                  </a:ext>
                </a:extLst>
              </a:tr>
              <a:tr h="229419">
                <a:tc>
                  <a:txBody>
                    <a:bodyPr/>
                    <a:lstStyle/>
                    <a:p>
                      <a:pPr marL="0" marR="0" algn="r" rtl="1">
                        <a:lnSpc>
                          <a:spcPct val="107000"/>
                        </a:lnSpc>
                        <a:spcBef>
                          <a:spcPts val="0"/>
                        </a:spcBef>
                        <a:spcAft>
                          <a:spcPts val="0"/>
                        </a:spcAft>
                      </a:pPr>
                      <a:r>
                        <a:rPr lang="ar-SA" sz="1400" b="1">
                          <a:effectLst/>
                        </a:rPr>
                        <a:t>14</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400" b="1">
                          <a:effectLst/>
                        </a:rPr>
                        <a:t>أعراض عامة – إلتهابات</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43501772"/>
                  </a:ext>
                </a:extLst>
              </a:tr>
              <a:tr h="229419">
                <a:tc>
                  <a:txBody>
                    <a:bodyPr/>
                    <a:lstStyle/>
                    <a:p>
                      <a:pPr marL="0" marR="0" algn="r" rtl="1">
                        <a:lnSpc>
                          <a:spcPct val="107000"/>
                        </a:lnSpc>
                        <a:spcBef>
                          <a:spcPts val="0"/>
                        </a:spcBef>
                        <a:spcAft>
                          <a:spcPts val="0"/>
                        </a:spcAft>
                      </a:pPr>
                      <a:r>
                        <a:rPr lang="ar-SA" sz="1400" b="1">
                          <a:effectLst/>
                        </a:rPr>
                        <a:t>14</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400" b="1">
                          <a:effectLst/>
                        </a:rPr>
                        <a:t>الليشمانيا الحشوية – الكلازار</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41544501"/>
                  </a:ext>
                </a:extLst>
              </a:tr>
              <a:tr h="229419">
                <a:tc>
                  <a:txBody>
                    <a:bodyPr/>
                    <a:lstStyle/>
                    <a:p>
                      <a:pPr marL="0" marR="0" algn="r" rtl="1">
                        <a:lnSpc>
                          <a:spcPct val="107000"/>
                        </a:lnSpc>
                        <a:spcBef>
                          <a:spcPts val="0"/>
                        </a:spcBef>
                        <a:spcAft>
                          <a:spcPts val="0"/>
                        </a:spcAft>
                      </a:pPr>
                      <a:r>
                        <a:rPr lang="ar-SA" sz="1400" b="1">
                          <a:effectLst/>
                        </a:rPr>
                        <a:t>13</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400" b="1">
                          <a:effectLst/>
                        </a:rPr>
                        <a:t>إلتهاب رئوي</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70976638"/>
                  </a:ext>
                </a:extLst>
              </a:tr>
              <a:tr h="229419">
                <a:tc>
                  <a:txBody>
                    <a:bodyPr/>
                    <a:lstStyle/>
                    <a:p>
                      <a:pPr marL="0" marR="0" algn="r" rtl="1">
                        <a:lnSpc>
                          <a:spcPct val="107000"/>
                        </a:lnSpc>
                        <a:spcBef>
                          <a:spcPts val="0"/>
                        </a:spcBef>
                        <a:spcAft>
                          <a:spcPts val="0"/>
                        </a:spcAft>
                      </a:pPr>
                      <a:r>
                        <a:rPr lang="ar-SA" sz="1400" b="1">
                          <a:effectLst/>
                        </a:rPr>
                        <a:t>10</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400" b="1">
                          <a:effectLst/>
                        </a:rPr>
                        <a:t>هبوط القلب</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44866278"/>
                  </a:ext>
                </a:extLst>
              </a:tr>
              <a:tr h="229419">
                <a:tc>
                  <a:txBody>
                    <a:bodyPr/>
                    <a:lstStyle/>
                    <a:p>
                      <a:pPr marL="0" marR="0" algn="r" rtl="1">
                        <a:lnSpc>
                          <a:spcPct val="107000"/>
                        </a:lnSpc>
                        <a:spcBef>
                          <a:spcPts val="0"/>
                        </a:spcBef>
                        <a:spcAft>
                          <a:spcPts val="0"/>
                        </a:spcAft>
                      </a:pPr>
                      <a:r>
                        <a:rPr lang="ar-SA" sz="1400" b="1">
                          <a:effectLst/>
                        </a:rPr>
                        <a:t>9</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400" b="1">
                          <a:effectLst/>
                        </a:rPr>
                        <a:t>إضطرابات أخرى بالدم واعضاء الدم</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75327071"/>
                  </a:ext>
                </a:extLst>
              </a:tr>
              <a:tr h="229419">
                <a:tc>
                  <a:txBody>
                    <a:bodyPr/>
                    <a:lstStyle/>
                    <a:p>
                      <a:pPr marL="0" marR="0" algn="r" rtl="1">
                        <a:lnSpc>
                          <a:spcPct val="107000"/>
                        </a:lnSpc>
                        <a:spcBef>
                          <a:spcPts val="0"/>
                        </a:spcBef>
                        <a:spcAft>
                          <a:spcPts val="0"/>
                        </a:spcAft>
                      </a:pPr>
                      <a:r>
                        <a:rPr lang="ar-SA" sz="1400" b="1" dirty="0">
                          <a:effectLst/>
                        </a:rPr>
                        <a:t>232</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400" b="1" dirty="0">
                          <a:effectLst/>
                        </a:rPr>
                        <a:t>المجموع</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58566659"/>
                  </a:ext>
                </a:extLst>
              </a:tr>
            </a:tbl>
          </a:graphicData>
        </a:graphic>
      </p:graphicFrame>
    </p:spTree>
    <p:extLst>
      <p:ext uri="{BB962C8B-B14F-4D97-AF65-F5344CB8AC3E}">
        <p14:creationId xmlns:p14="http://schemas.microsoft.com/office/powerpoint/2010/main" val="3899886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Picture 2097152"/>
          <p:cNvPicPr>
            <a:picLocks/>
          </p:cNvPicPr>
          <p:nvPr/>
        </p:nvPicPr>
        <p:blipFill>
          <a:blip r:embed="rId2"/>
          <a:stretch>
            <a:fillRect/>
          </a:stretch>
        </p:blipFill>
        <p:spPr>
          <a:xfrm>
            <a:off x="-130628" y="-182879"/>
            <a:ext cx="9212198" cy="6861618"/>
          </a:xfrm>
          <a:prstGeom prst="rect">
            <a:avLst/>
          </a:prstGeom>
        </p:spPr>
      </p:pic>
      <p:sp>
        <p:nvSpPr>
          <p:cNvPr id="1048589" name="TextBox 1048588"/>
          <p:cNvSpPr txBox="1"/>
          <p:nvPr/>
        </p:nvSpPr>
        <p:spPr>
          <a:xfrm>
            <a:off x="1585465" y="787476"/>
            <a:ext cx="6600592" cy="5786199"/>
          </a:xfrm>
          <a:prstGeom prst="rect">
            <a:avLst/>
          </a:prstGeom>
        </p:spPr>
        <p:txBody>
          <a:bodyPr wrap="square" rtlCol="0">
            <a:spAutoFit/>
          </a:bodyPr>
          <a:lstStyle/>
          <a:p>
            <a:endParaRPr lang="en-US" altLang="ar-EG" sz="2800" dirty="0" smtClean="0"/>
          </a:p>
          <a:p>
            <a:pPr algn="ctr"/>
            <a:r>
              <a:rPr lang="en-US" b="1" dirty="0">
                <a:solidFill>
                  <a:schemeClr val="accent5"/>
                </a:solidFill>
              </a:rPr>
              <a:t> </a:t>
            </a:r>
            <a:r>
              <a:rPr lang="ar-SA" sz="2400" b="1" dirty="0">
                <a:solidFill>
                  <a:srgbClr val="C00000"/>
                </a:solidFill>
                <a:effectLst>
                  <a:outerShdw blurRad="38100" dist="38100" dir="2700000" algn="tl">
                    <a:srgbClr val="000000">
                      <a:alpha val="43137"/>
                    </a:srgbClr>
                  </a:outerShdw>
                </a:effectLst>
              </a:rPr>
              <a:t>إطار العمل الإستراتيجي لتحسين نظم تسجيل الأحوال المدنية والإحصاءات </a:t>
            </a:r>
            <a:r>
              <a:rPr lang="ar-SA" sz="2400" b="1" dirty="0" smtClean="0">
                <a:solidFill>
                  <a:srgbClr val="C00000"/>
                </a:solidFill>
                <a:effectLst>
                  <a:outerShdw blurRad="38100" dist="38100" dir="2700000" algn="tl">
                    <a:srgbClr val="000000">
                      <a:alpha val="43137"/>
                    </a:srgbClr>
                  </a:outerShdw>
                </a:effectLst>
              </a:rPr>
              <a:t>الحيوية</a:t>
            </a:r>
            <a:endParaRPr lang="en-US" sz="2400" b="1" dirty="0">
              <a:solidFill>
                <a:srgbClr val="C00000"/>
              </a:solidFill>
              <a:effectLst>
                <a:outerShdw blurRad="38100" dist="38100" dir="2700000" algn="tl">
                  <a:srgbClr val="000000">
                    <a:alpha val="43137"/>
                  </a:srgbClr>
                </a:outerShdw>
              </a:effectLst>
            </a:endParaRPr>
          </a:p>
          <a:p>
            <a:pPr algn="ctr"/>
            <a:r>
              <a:rPr lang="ar-SA" sz="2400" b="1" dirty="0" smtClean="0">
                <a:solidFill>
                  <a:srgbClr val="C00000"/>
                </a:solidFill>
                <a:effectLst>
                  <a:outerShdw blurRad="38100" dist="38100" dir="2700000" algn="tl">
                    <a:srgbClr val="000000">
                      <a:alpha val="43137"/>
                    </a:srgbClr>
                  </a:outerShdw>
                </a:effectLst>
              </a:rPr>
              <a:t>في </a:t>
            </a:r>
            <a:r>
              <a:rPr lang="ar-SA" sz="2400" b="1" dirty="0">
                <a:solidFill>
                  <a:srgbClr val="C00000"/>
                </a:solidFill>
                <a:effectLst>
                  <a:outerShdw blurRad="38100" dist="38100" dir="2700000" algn="tl">
                    <a:srgbClr val="000000">
                      <a:alpha val="43137"/>
                    </a:srgbClr>
                  </a:outerShdw>
                </a:effectLst>
              </a:rPr>
              <a:t>المنطقة العربية 2021 ــــــــــــ 2025م</a:t>
            </a:r>
            <a:endParaRPr lang="en-US" sz="2400" b="1" dirty="0">
              <a:solidFill>
                <a:srgbClr val="C00000"/>
              </a:solidFill>
              <a:effectLst>
                <a:outerShdw blurRad="38100" dist="38100" dir="2700000" algn="tl">
                  <a:srgbClr val="000000">
                    <a:alpha val="43137"/>
                  </a:srgbClr>
                </a:outerShdw>
              </a:effectLst>
            </a:endParaRPr>
          </a:p>
          <a:p>
            <a:pPr algn="ctr"/>
            <a:r>
              <a:rPr lang="ar-SA" sz="2400" b="1" dirty="0" smtClean="0">
                <a:solidFill>
                  <a:srgbClr val="C00000"/>
                </a:solidFill>
                <a:effectLst>
                  <a:outerShdw blurRad="38100" dist="38100" dir="2700000" algn="tl">
                    <a:srgbClr val="000000">
                      <a:alpha val="43137"/>
                    </a:srgbClr>
                  </a:outerShdw>
                </a:effectLst>
              </a:rPr>
              <a:t>دراسة </a:t>
            </a:r>
            <a:r>
              <a:rPr lang="ar-SA" sz="2400" b="1" dirty="0">
                <a:solidFill>
                  <a:srgbClr val="C00000"/>
                </a:solidFill>
                <a:effectLst>
                  <a:outerShdw blurRad="38100" dist="38100" dir="2700000" algn="tl">
                    <a:srgbClr val="000000">
                      <a:alpha val="43137"/>
                    </a:srgbClr>
                  </a:outerShdw>
                </a:effectLst>
              </a:rPr>
              <a:t>حالة ولاية القضارف – </a:t>
            </a:r>
            <a:r>
              <a:rPr lang="ar-SA" sz="2400" b="1" dirty="0" smtClean="0">
                <a:solidFill>
                  <a:srgbClr val="C00000"/>
                </a:solidFill>
                <a:effectLst>
                  <a:outerShdw blurRad="38100" dist="38100" dir="2700000" algn="tl">
                    <a:srgbClr val="000000">
                      <a:alpha val="43137"/>
                    </a:srgbClr>
                  </a:outerShdw>
                </a:effectLst>
              </a:rPr>
              <a:t>السودان</a:t>
            </a:r>
          </a:p>
          <a:p>
            <a:endParaRPr lang="ar-SA" b="1" dirty="0" smtClean="0">
              <a:solidFill>
                <a:srgbClr val="C00000"/>
              </a:solidFill>
            </a:endParaRPr>
          </a:p>
          <a:p>
            <a:r>
              <a:rPr lang="ar-SA" dirty="0"/>
              <a:t> </a:t>
            </a:r>
            <a:endParaRPr lang="en-US" dirty="0"/>
          </a:p>
          <a:p>
            <a:r>
              <a:rPr lang="ar-SA" dirty="0"/>
              <a:t> </a:t>
            </a:r>
            <a:endParaRPr lang="en-US" dirty="0">
              <a:solidFill>
                <a:schemeClr val="accent6">
                  <a:lumMod val="75000"/>
                </a:schemeClr>
              </a:solidFill>
            </a:endParaRPr>
          </a:p>
          <a:p>
            <a:pPr algn="ctr"/>
            <a:r>
              <a:rPr lang="ar-SA" sz="2000" b="1" dirty="0">
                <a:solidFill>
                  <a:srgbClr val="3333FF"/>
                </a:solidFill>
                <a:effectLst>
                  <a:outerShdw blurRad="38100" dist="38100" dir="2700000" algn="tl">
                    <a:srgbClr val="000000">
                      <a:alpha val="43137"/>
                    </a:srgbClr>
                  </a:outerShdw>
                </a:effectLst>
              </a:rPr>
              <a:t>الورقة مقدمة إلى : المعهد العربي للتدريب والبحوث الإحصائية – الأردن</a:t>
            </a:r>
            <a:endParaRPr lang="en-US" sz="2000" b="1" dirty="0">
              <a:solidFill>
                <a:srgbClr val="3333FF"/>
              </a:solidFill>
              <a:effectLst>
                <a:outerShdw blurRad="38100" dist="38100" dir="2700000" algn="tl">
                  <a:srgbClr val="000000">
                    <a:alpha val="43137"/>
                  </a:srgbClr>
                </a:outerShdw>
              </a:effectLst>
            </a:endParaRPr>
          </a:p>
          <a:p>
            <a:r>
              <a:rPr lang="ar-SA" b="1" dirty="0"/>
              <a:t> </a:t>
            </a:r>
            <a:endParaRPr lang="en-US" b="1" dirty="0"/>
          </a:p>
          <a:p>
            <a:r>
              <a:rPr lang="ar-SA" b="1" dirty="0"/>
              <a:t>  </a:t>
            </a:r>
            <a:endParaRPr lang="en-US" b="1" dirty="0"/>
          </a:p>
          <a:p>
            <a:r>
              <a:rPr lang="ar-SA" b="1" dirty="0"/>
              <a:t> </a:t>
            </a:r>
            <a:endParaRPr lang="en-US" b="1" dirty="0"/>
          </a:p>
          <a:p>
            <a:r>
              <a:rPr lang="ar-SA" b="1" dirty="0">
                <a:solidFill>
                  <a:srgbClr val="C00000"/>
                </a:solidFill>
              </a:rPr>
              <a:t>إعداد : الزاكي الطاهر علي سراج الدين</a:t>
            </a:r>
            <a:endParaRPr lang="en-US" b="1" dirty="0">
              <a:solidFill>
                <a:srgbClr val="C00000"/>
              </a:solidFill>
            </a:endParaRPr>
          </a:p>
          <a:p>
            <a:r>
              <a:rPr lang="ar-SA" b="1" dirty="0">
                <a:solidFill>
                  <a:srgbClr val="C00000"/>
                </a:solidFill>
              </a:rPr>
              <a:t>الجهاز المركزي للإحصاء – السودان – فرع ولاية القضارف</a:t>
            </a:r>
            <a:endParaRPr lang="en-US" b="1" dirty="0">
              <a:solidFill>
                <a:srgbClr val="C00000"/>
              </a:solidFill>
            </a:endParaRPr>
          </a:p>
          <a:p>
            <a:r>
              <a:rPr lang="en-US" b="1" dirty="0">
                <a:solidFill>
                  <a:srgbClr val="C00000"/>
                </a:solidFill>
              </a:rPr>
              <a:t>Email: </a:t>
            </a:r>
            <a:r>
              <a:rPr lang="en-US" b="1" u="sng" dirty="0">
                <a:solidFill>
                  <a:srgbClr val="C00000"/>
                </a:solidFill>
                <a:hlinkClick r:id="rId3"/>
              </a:rPr>
              <a:t>elzakeelzake@gmail.com</a:t>
            </a:r>
            <a:endParaRPr lang="en-US" b="1" dirty="0">
              <a:solidFill>
                <a:srgbClr val="C00000"/>
              </a:solidFill>
            </a:endParaRPr>
          </a:p>
          <a:p>
            <a:r>
              <a:rPr lang="en-US" b="1" dirty="0">
                <a:solidFill>
                  <a:srgbClr val="C00000"/>
                </a:solidFill>
              </a:rPr>
              <a:t>Telephone No: </a:t>
            </a:r>
            <a:r>
              <a:rPr lang="en-US" b="1" dirty="0">
                <a:solidFill>
                  <a:srgbClr val="3333FF"/>
                </a:solidFill>
              </a:rPr>
              <a:t>+249126131466 / +249915350941</a:t>
            </a:r>
          </a:p>
          <a:p>
            <a:r>
              <a:rPr lang="ar-SA" b="1" dirty="0" smtClean="0">
                <a:solidFill>
                  <a:srgbClr val="3333FF"/>
                </a:solidFill>
              </a:rPr>
              <a:t>مايو </a:t>
            </a:r>
            <a:r>
              <a:rPr lang="ar-SA" b="1" dirty="0">
                <a:solidFill>
                  <a:srgbClr val="3333FF"/>
                </a:solidFill>
              </a:rPr>
              <a:t>2024م </a:t>
            </a:r>
            <a:endParaRPr lang="en-US" b="1" dirty="0">
              <a:solidFill>
                <a:srgbClr val="3333FF"/>
              </a:solidFill>
            </a:endParaRPr>
          </a:p>
          <a:p>
            <a:endParaRPr lang="ar-EG" sz="280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1800" b="1" dirty="0" smtClean="0"/>
              <a:t>الامراض الاكثر سبباً للوفاة</a:t>
            </a:r>
            <a:endParaRPr lang="en-US" sz="1800" b="1" dirty="0"/>
          </a:p>
        </p:txBody>
      </p:sp>
      <p:sp>
        <p:nvSpPr>
          <p:cNvPr id="3" name="Content Placeholder 2"/>
          <p:cNvSpPr>
            <a:spLocks noGrp="1"/>
          </p:cNvSpPr>
          <p:nvPr>
            <p:ph idx="1"/>
          </p:nvPr>
        </p:nvSpPr>
        <p:spPr/>
        <p:txBody>
          <a:bodyPr/>
          <a:lstStyle/>
          <a:p>
            <a:pPr marL="0" indent="0">
              <a:buNone/>
            </a:pPr>
            <a:endParaRPr lang="en-US" dirty="0"/>
          </a:p>
        </p:txBody>
      </p:sp>
      <p:graphicFrame>
        <p:nvGraphicFramePr>
          <p:cNvPr id="4" name="Chart 3"/>
          <p:cNvGraphicFramePr/>
          <p:nvPr>
            <p:extLst>
              <p:ext uri="{D42A27DB-BD31-4B8C-83A1-F6EECF244321}">
                <p14:modId xmlns:p14="http://schemas.microsoft.com/office/powerpoint/2010/main" val="3249781051"/>
              </p:ext>
            </p:extLst>
          </p:nvPr>
        </p:nvGraphicFramePr>
        <p:xfrm>
          <a:off x="1669869" y="1802901"/>
          <a:ext cx="5943600" cy="45978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4370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dirty="0"/>
              <a:t> </a:t>
            </a:r>
            <a:r>
              <a:rPr lang="en-US" dirty="0"/>
              <a:t/>
            </a:r>
            <a:br>
              <a:rPr lang="en-US" dirty="0"/>
            </a:br>
            <a:r>
              <a:rPr lang="ar-SA" sz="1800" b="1" dirty="0"/>
              <a:t>جدول ( 7 ــــ 3 ) :يوضح نسبة الوفيات بالأمراض الأكثر سبباً للوفاة  بمستشفيات ولاية القضارف</a:t>
            </a:r>
            <a:r>
              <a:rPr lang="en-US" sz="1800" dirty="0"/>
              <a:t/>
            </a:r>
            <a:br>
              <a:rPr lang="en-US" sz="1800" dirty="0"/>
            </a:br>
            <a:endParaRPr lang="en-US" sz="1800" dirty="0"/>
          </a:p>
        </p:txBody>
      </p:sp>
      <p:sp>
        <p:nvSpPr>
          <p:cNvPr id="3" name="Content Placeholder 2"/>
          <p:cNvSpPr>
            <a:spLocks noGrp="1"/>
          </p:cNvSpPr>
          <p:nvPr>
            <p:ph idx="1"/>
          </p:nvPr>
        </p:nvSpPr>
        <p:spPr/>
        <p:txBody>
          <a:bodyPr>
            <a:normAutofit lnSpcReduction="10000"/>
          </a:bodyPr>
          <a:lstStyle/>
          <a:p>
            <a:endParaRPr lang="ar-SA" dirty="0" smtClean="0"/>
          </a:p>
          <a:p>
            <a:endParaRPr lang="ar-SA" dirty="0"/>
          </a:p>
          <a:p>
            <a:endParaRPr lang="ar-SA" dirty="0" smtClean="0"/>
          </a:p>
          <a:p>
            <a:endParaRPr lang="ar-SA" dirty="0"/>
          </a:p>
          <a:p>
            <a:endParaRPr lang="ar-SA" dirty="0" smtClean="0"/>
          </a:p>
          <a:p>
            <a:endParaRPr lang="ar-SA" dirty="0"/>
          </a:p>
          <a:p>
            <a:endParaRPr lang="ar-SA" dirty="0" smtClean="0"/>
          </a:p>
          <a:p>
            <a:endParaRPr lang="ar-SA" dirty="0" smtClean="0"/>
          </a:p>
          <a:p>
            <a:endParaRPr lang="ar-SA" dirty="0"/>
          </a:p>
          <a:p>
            <a:endParaRPr lang="ar-SA" dirty="0" smtClean="0"/>
          </a:p>
          <a:p>
            <a:endParaRPr lang="ar-SA" dirty="0"/>
          </a:p>
          <a:p>
            <a:pPr marL="0" indent="0" algn="ctr">
              <a:buNone/>
            </a:pPr>
            <a:r>
              <a:rPr lang="ar-SA" dirty="0"/>
              <a:t>المصدر : وزارة الصحة والتنمية الإجتماعية الولائية – مركز المعلومات الصحية</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54319511"/>
              </p:ext>
            </p:extLst>
          </p:nvPr>
        </p:nvGraphicFramePr>
        <p:xfrm>
          <a:off x="1097280" y="1576241"/>
          <a:ext cx="6949439" cy="3988536"/>
        </p:xfrm>
        <a:graphic>
          <a:graphicData uri="http://schemas.openxmlformats.org/drawingml/2006/table">
            <a:tbl>
              <a:tblPr firstRow="1" firstCol="1" bandRow="1">
                <a:tableStyleId>{93296810-A885-4BE3-A3E7-6D5BEEA58F35}</a:tableStyleId>
              </a:tblPr>
              <a:tblGrid>
                <a:gridCol w="3457073">
                  <a:extLst>
                    <a:ext uri="{9D8B030D-6E8A-4147-A177-3AD203B41FA5}">
                      <a16:colId xmlns:a16="http://schemas.microsoft.com/office/drawing/2014/main" val="2707647200"/>
                    </a:ext>
                  </a:extLst>
                </a:gridCol>
                <a:gridCol w="3492366">
                  <a:extLst>
                    <a:ext uri="{9D8B030D-6E8A-4147-A177-3AD203B41FA5}">
                      <a16:colId xmlns:a16="http://schemas.microsoft.com/office/drawing/2014/main" val="2816233290"/>
                    </a:ext>
                  </a:extLst>
                </a:gridCol>
              </a:tblGrid>
              <a:tr h="332378">
                <a:tc>
                  <a:txBody>
                    <a:bodyPr/>
                    <a:lstStyle/>
                    <a:p>
                      <a:pPr marL="685800" marR="0" algn="r" rtl="1">
                        <a:lnSpc>
                          <a:spcPct val="107000"/>
                        </a:lnSpc>
                        <a:spcBef>
                          <a:spcPts val="0"/>
                        </a:spcBef>
                        <a:spcAft>
                          <a:spcPts val="800"/>
                        </a:spcAft>
                      </a:pPr>
                      <a:r>
                        <a:rPr lang="ar-SA" sz="1400" b="1">
                          <a:effectLst/>
                        </a:rPr>
                        <a:t> الوفيات % </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685800" marR="0" algn="r">
                        <a:lnSpc>
                          <a:spcPct val="107000"/>
                        </a:lnSpc>
                        <a:spcBef>
                          <a:spcPts val="0"/>
                        </a:spcBef>
                        <a:spcAft>
                          <a:spcPts val="800"/>
                        </a:spcAft>
                      </a:pPr>
                      <a:r>
                        <a:rPr lang="ar-SA" sz="1400" b="1" dirty="0">
                          <a:effectLst/>
                        </a:rPr>
                        <a:t>الأمراض</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89732390"/>
                  </a:ext>
                </a:extLst>
              </a:tr>
              <a:tr h="332378">
                <a:tc>
                  <a:txBody>
                    <a:bodyPr/>
                    <a:lstStyle/>
                    <a:p>
                      <a:pPr marL="685800" marR="0" algn="r" rtl="1">
                        <a:lnSpc>
                          <a:spcPct val="107000"/>
                        </a:lnSpc>
                        <a:spcBef>
                          <a:spcPts val="0"/>
                        </a:spcBef>
                        <a:spcAft>
                          <a:spcPts val="800"/>
                        </a:spcAft>
                      </a:pPr>
                      <a:r>
                        <a:rPr lang="ar-SA" sz="1400" b="1">
                          <a:effectLst/>
                        </a:rPr>
                        <a:t>34.5</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685800" marR="0" algn="r">
                        <a:lnSpc>
                          <a:spcPct val="107000"/>
                        </a:lnSpc>
                        <a:spcBef>
                          <a:spcPts val="0"/>
                        </a:spcBef>
                        <a:spcAft>
                          <a:spcPts val="800"/>
                        </a:spcAft>
                      </a:pPr>
                      <a:r>
                        <a:rPr lang="ar-SA" sz="1400" b="1" dirty="0">
                          <a:effectLst/>
                        </a:rPr>
                        <a:t>هبوط ضغط الدم</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31505674"/>
                  </a:ext>
                </a:extLst>
              </a:tr>
              <a:tr h="332378">
                <a:tc>
                  <a:txBody>
                    <a:bodyPr/>
                    <a:lstStyle/>
                    <a:p>
                      <a:pPr marL="685800" marR="0" algn="r" rtl="1">
                        <a:lnSpc>
                          <a:spcPct val="107000"/>
                        </a:lnSpc>
                        <a:spcBef>
                          <a:spcPts val="0"/>
                        </a:spcBef>
                        <a:spcAft>
                          <a:spcPts val="800"/>
                        </a:spcAft>
                      </a:pPr>
                      <a:r>
                        <a:rPr lang="ar-SA" sz="1400" b="1">
                          <a:effectLst/>
                        </a:rPr>
                        <a:t>12.5</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685800" marR="0" algn="r">
                        <a:lnSpc>
                          <a:spcPct val="107000"/>
                        </a:lnSpc>
                        <a:spcBef>
                          <a:spcPts val="0"/>
                        </a:spcBef>
                        <a:spcAft>
                          <a:spcPts val="800"/>
                        </a:spcAft>
                      </a:pPr>
                      <a:r>
                        <a:rPr lang="ar-SA" sz="1400" b="1" dirty="0">
                          <a:effectLst/>
                        </a:rPr>
                        <a:t>قصور كلوي</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67266123"/>
                  </a:ext>
                </a:extLst>
              </a:tr>
              <a:tr h="332378">
                <a:tc>
                  <a:txBody>
                    <a:bodyPr/>
                    <a:lstStyle/>
                    <a:p>
                      <a:pPr marL="685800" marR="0" algn="r" rtl="1">
                        <a:lnSpc>
                          <a:spcPct val="107000"/>
                        </a:lnSpc>
                        <a:spcBef>
                          <a:spcPts val="0"/>
                        </a:spcBef>
                        <a:spcAft>
                          <a:spcPts val="800"/>
                        </a:spcAft>
                      </a:pPr>
                      <a:r>
                        <a:rPr lang="ar-SA" sz="1400" b="1">
                          <a:effectLst/>
                        </a:rPr>
                        <a:t>9.5</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685800" marR="0" algn="r">
                        <a:lnSpc>
                          <a:spcPct val="107000"/>
                        </a:lnSpc>
                        <a:spcBef>
                          <a:spcPts val="0"/>
                        </a:spcBef>
                        <a:spcAft>
                          <a:spcPts val="800"/>
                        </a:spcAft>
                      </a:pPr>
                      <a:r>
                        <a:rPr lang="ar-SA" sz="1400" b="1" dirty="0">
                          <a:effectLst/>
                        </a:rPr>
                        <a:t>إضطرابات أخرى في الجهاز الدوري</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79753297"/>
                  </a:ext>
                </a:extLst>
              </a:tr>
              <a:tr h="332378">
                <a:tc>
                  <a:txBody>
                    <a:bodyPr/>
                    <a:lstStyle/>
                    <a:p>
                      <a:pPr marL="685800" marR="0" algn="r" rtl="1">
                        <a:lnSpc>
                          <a:spcPct val="107000"/>
                        </a:lnSpc>
                        <a:spcBef>
                          <a:spcPts val="0"/>
                        </a:spcBef>
                        <a:spcAft>
                          <a:spcPts val="800"/>
                        </a:spcAft>
                      </a:pPr>
                      <a:r>
                        <a:rPr lang="ar-SA" sz="1400" b="1">
                          <a:effectLst/>
                        </a:rPr>
                        <a:t>9.5</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685800" marR="0" algn="r">
                        <a:lnSpc>
                          <a:spcPct val="107000"/>
                        </a:lnSpc>
                        <a:spcBef>
                          <a:spcPts val="0"/>
                        </a:spcBef>
                        <a:spcAft>
                          <a:spcPts val="800"/>
                        </a:spcAft>
                      </a:pPr>
                      <a:r>
                        <a:rPr lang="ar-SA" sz="1400" b="1" dirty="0">
                          <a:effectLst/>
                        </a:rPr>
                        <a:t>التسمم الدموي البكتيري</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83394981"/>
                  </a:ext>
                </a:extLst>
              </a:tr>
              <a:tr h="332378">
                <a:tc>
                  <a:txBody>
                    <a:bodyPr/>
                    <a:lstStyle/>
                    <a:p>
                      <a:pPr marL="685800" marR="0" algn="r" rtl="1">
                        <a:lnSpc>
                          <a:spcPct val="107000"/>
                        </a:lnSpc>
                        <a:spcBef>
                          <a:spcPts val="0"/>
                        </a:spcBef>
                        <a:spcAft>
                          <a:spcPts val="800"/>
                        </a:spcAft>
                      </a:pPr>
                      <a:r>
                        <a:rPr lang="ar-SA" sz="1400" b="1">
                          <a:effectLst/>
                        </a:rPr>
                        <a:t>8.2</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685800" marR="0" algn="r">
                        <a:lnSpc>
                          <a:spcPct val="107000"/>
                        </a:lnSpc>
                        <a:spcBef>
                          <a:spcPts val="0"/>
                        </a:spcBef>
                        <a:spcAft>
                          <a:spcPts val="800"/>
                        </a:spcAft>
                      </a:pPr>
                      <a:r>
                        <a:rPr lang="ar-SA" sz="1400" b="1" dirty="0">
                          <a:effectLst/>
                        </a:rPr>
                        <a:t>التخثر المنتثر بالأوعية ( جلطة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39928424"/>
                  </a:ext>
                </a:extLst>
              </a:tr>
              <a:tr h="332378">
                <a:tc>
                  <a:txBody>
                    <a:bodyPr/>
                    <a:lstStyle/>
                    <a:p>
                      <a:pPr marL="685800" marR="0" algn="r" rtl="1">
                        <a:lnSpc>
                          <a:spcPct val="107000"/>
                        </a:lnSpc>
                        <a:spcBef>
                          <a:spcPts val="0"/>
                        </a:spcBef>
                        <a:spcAft>
                          <a:spcPts val="800"/>
                        </a:spcAft>
                      </a:pPr>
                      <a:r>
                        <a:rPr lang="ar-SA" sz="1400" b="1">
                          <a:effectLst/>
                        </a:rPr>
                        <a:t>6.0</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685800" marR="0" algn="r">
                        <a:lnSpc>
                          <a:spcPct val="107000"/>
                        </a:lnSpc>
                        <a:spcBef>
                          <a:spcPts val="0"/>
                        </a:spcBef>
                        <a:spcAft>
                          <a:spcPts val="800"/>
                        </a:spcAft>
                      </a:pPr>
                      <a:r>
                        <a:rPr lang="ar-SA" sz="1400" b="1">
                          <a:effectLst/>
                        </a:rPr>
                        <a:t>أعراض عامة – إلتهابات</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02600784"/>
                  </a:ext>
                </a:extLst>
              </a:tr>
              <a:tr h="332378">
                <a:tc>
                  <a:txBody>
                    <a:bodyPr/>
                    <a:lstStyle/>
                    <a:p>
                      <a:pPr marL="685800" marR="0" algn="r" rtl="1">
                        <a:lnSpc>
                          <a:spcPct val="107000"/>
                        </a:lnSpc>
                        <a:spcBef>
                          <a:spcPts val="0"/>
                        </a:spcBef>
                        <a:spcAft>
                          <a:spcPts val="800"/>
                        </a:spcAft>
                      </a:pPr>
                      <a:r>
                        <a:rPr lang="ar-SA" sz="1400" b="1">
                          <a:effectLst/>
                        </a:rPr>
                        <a:t>6.0</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685800" marR="0" algn="r">
                        <a:lnSpc>
                          <a:spcPct val="107000"/>
                        </a:lnSpc>
                        <a:spcBef>
                          <a:spcPts val="0"/>
                        </a:spcBef>
                        <a:spcAft>
                          <a:spcPts val="800"/>
                        </a:spcAft>
                      </a:pPr>
                      <a:r>
                        <a:rPr lang="ar-SA" sz="1400" b="1" dirty="0">
                          <a:effectLst/>
                        </a:rPr>
                        <a:t>الليشمانيا الحشوية – الكلازار</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30177212"/>
                  </a:ext>
                </a:extLst>
              </a:tr>
              <a:tr h="332378">
                <a:tc>
                  <a:txBody>
                    <a:bodyPr/>
                    <a:lstStyle/>
                    <a:p>
                      <a:pPr marL="685800" marR="0" algn="r" rtl="1">
                        <a:lnSpc>
                          <a:spcPct val="107000"/>
                        </a:lnSpc>
                        <a:spcBef>
                          <a:spcPts val="0"/>
                        </a:spcBef>
                        <a:spcAft>
                          <a:spcPts val="800"/>
                        </a:spcAft>
                      </a:pPr>
                      <a:r>
                        <a:rPr lang="ar-SA" sz="1400" b="1">
                          <a:effectLst/>
                        </a:rPr>
                        <a:t>5.6</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685800" marR="0" algn="r">
                        <a:lnSpc>
                          <a:spcPct val="107000"/>
                        </a:lnSpc>
                        <a:spcBef>
                          <a:spcPts val="0"/>
                        </a:spcBef>
                        <a:spcAft>
                          <a:spcPts val="800"/>
                        </a:spcAft>
                      </a:pPr>
                      <a:r>
                        <a:rPr lang="ar-SA" sz="1400" b="1" dirty="0">
                          <a:effectLst/>
                        </a:rPr>
                        <a:t>إلتهاب رئوي</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71602225"/>
                  </a:ext>
                </a:extLst>
              </a:tr>
              <a:tr h="332378">
                <a:tc>
                  <a:txBody>
                    <a:bodyPr/>
                    <a:lstStyle/>
                    <a:p>
                      <a:pPr marL="685800" marR="0" algn="r" rtl="1">
                        <a:lnSpc>
                          <a:spcPct val="107000"/>
                        </a:lnSpc>
                        <a:spcBef>
                          <a:spcPts val="0"/>
                        </a:spcBef>
                        <a:spcAft>
                          <a:spcPts val="800"/>
                        </a:spcAft>
                      </a:pPr>
                      <a:r>
                        <a:rPr lang="ar-SA" sz="1400" b="1">
                          <a:effectLst/>
                        </a:rPr>
                        <a:t>4.3</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685800" marR="0" algn="r">
                        <a:lnSpc>
                          <a:spcPct val="107000"/>
                        </a:lnSpc>
                        <a:spcBef>
                          <a:spcPts val="0"/>
                        </a:spcBef>
                        <a:spcAft>
                          <a:spcPts val="800"/>
                        </a:spcAft>
                      </a:pPr>
                      <a:r>
                        <a:rPr lang="ar-SA" sz="1400" b="1" dirty="0">
                          <a:effectLst/>
                        </a:rPr>
                        <a:t>هبوط القلب</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73030307"/>
                  </a:ext>
                </a:extLst>
              </a:tr>
              <a:tr h="332378">
                <a:tc>
                  <a:txBody>
                    <a:bodyPr/>
                    <a:lstStyle/>
                    <a:p>
                      <a:pPr marL="685800" marR="0" algn="r" rtl="1">
                        <a:lnSpc>
                          <a:spcPct val="107000"/>
                        </a:lnSpc>
                        <a:spcBef>
                          <a:spcPts val="0"/>
                        </a:spcBef>
                        <a:spcAft>
                          <a:spcPts val="800"/>
                        </a:spcAft>
                      </a:pPr>
                      <a:r>
                        <a:rPr lang="ar-SA" sz="1400" b="1">
                          <a:effectLst/>
                        </a:rPr>
                        <a:t>3.9</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685800" marR="0" algn="r">
                        <a:lnSpc>
                          <a:spcPct val="107000"/>
                        </a:lnSpc>
                        <a:spcBef>
                          <a:spcPts val="0"/>
                        </a:spcBef>
                        <a:spcAft>
                          <a:spcPts val="800"/>
                        </a:spcAft>
                      </a:pPr>
                      <a:r>
                        <a:rPr lang="ar-SA" sz="1400" b="1" dirty="0">
                          <a:effectLst/>
                        </a:rPr>
                        <a:t>إضطرابات أخرى بالدم واعضاء الدم</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42669668"/>
                  </a:ext>
                </a:extLst>
              </a:tr>
              <a:tr h="332378">
                <a:tc>
                  <a:txBody>
                    <a:bodyPr/>
                    <a:lstStyle/>
                    <a:p>
                      <a:pPr marL="685800" marR="0" algn="r" rtl="1">
                        <a:lnSpc>
                          <a:spcPct val="107000"/>
                        </a:lnSpc>
                        <a:spcBef>
                          <a:spcPts val="0"/>
                        </a:spcBef>
                        <a:spcAft>
                          <a:spcPts val="800"/>
                        </a:spcAft>
                      </a:pPr>
                      <a:r>
                        <a:rPr lang="ar-SA" sz="1400" b="1">
                          <a:effectLst/>
                        </a:rPr>
                        <a:t>100% </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685800" marR="0" algn="r">
                        <a:lnSpc>
                          <a:spcPct val="107000"/>
                        </a:lnSpc>
                        <a:spcBef>
                          <a:spcPts val="0"/>
                        </a:spcBef>
                        <a:spcAft>
                          <a:spcPts val="800"/>
                        </a:spcAft>
                      </a:pPr>
                      <a:r>
                        <a:rPr lang="ar-SA" sz="1400" b="1" dirty="0">
                          <a:effectLst/>
                        </a:rPr>
                        <a:t>المجموع</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79438995"/>
                  </a:ext>
                </a:extLst>
              </a:tr>
            </a:tbl>
          </a:graphicData>
        </a:graphic>
      </p:graphicFrame>
    </p:spTree>
    <p:extLst>
      <p:ext uri="{BB962C8B-B14F-4D97-AF65-F5344CB8AC3E}">
        <p14:creationId xmlns:p14="http://schemas.microsoft.com/office/powerpoint/2010/main" val="2682425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1800" b="1" dirty="0"/>
              <a:t>2.3 خطة منظمة الصحة العالمية بشأن نظم تسجيل الإحصاءات الحيوية للأعوام 2021 ـــــــ 2025م</a:t>
            </a:r>
            <a:r>
              <a:rPr lang="ar-SA" b="1" dirty="0"/>
              <a:t> </a:t>
            </a:r>
            <a:endParaRPr lang="en-US" dirty="0"/>
          </a:p>
        </p:txBody>
      </p:sp>
      <p:sp>
        <p:nvSpPr>
          <p:cNvPr id="3" name="Content Placeholder 2"/>
          <p:cNvSpPr>
            <a:spLocks noGrp="1"/>
          </p:cNvSpPr>
          <p:nvPr>
            <p:ph idx="1"/>
          </p:nvPr>
        </p:nvSpPr>
        <p:spPr/>
        <p:txBody>
          <a:bodyPr>
            <a:normAutofit fontScale="92500" lnSpcReduction="10000"/>
          </a:bodyPr>
          <a:lstStyle/>
          <a:p>
            <a:pPr marL="0" indent="0" algn="r" rtl="1">
              <a:buNone/>
            </a:pPr>
            <a:r>
              <a:rPr lang="ar-SA" dirty="0" smtClean="0"/>
              <a:t>     </a:t>
            </a:r>
            <a:r>
              <a:rPr lang="ar-SA" dirty="0"/>
              <a:t>تقوم هذه الخطة على أربعة أغراض إستراتيجية لتعزيز نظم التسجيل في الدول الأعضاء على النحو التالي :-</a:t>
            </a:r>
            <a:endParaRPr lang="en-US" dirty="0"/>
          </a:p>
          <a:p>
            <a:pPr marL="0" indent="0" algn="r">
              <a:buNone/>
            </a:pPr>
            <a:r>
              <a:rPr lang="ar-SA" dirty="0"/>
              <a:t>1/ زيادة فعالية مشاركة قطاع الصحة وتوليه لأمر تسجيل المواليد والوفيات لقربه من السكان .</a:t>
            </a:r>
            <a:endParaRPr lang="en-US" dirty="0"/>
          </a:p>
          <a:p>
            <a:pPr marL="0" indent="0" algn="r">
              <a:buNone/>
            </a:pPr>
            <a:r>
              <a:rPr lang="ar-SA" dirty="0"/>
              <a:t>      عليه قامت المنظمة بالتعاون مع منظمة الأمم المتحدة للطفولة ( اليونيسيف ) بنشر إرشادات بشأن إسهامات قطاع الصحة في تحسين تسجيل الأحوال المدنية للولادات والوفيات في البلدان منخفضة الدخل</a:t>
            </a:r>
            <a:endParaRPr lang="en-US" dirty="0"/>
          </a:p>
          <a:p>
            <a:pPr marL="0" indent="0" algn="r">
              <a:buNone/>
            </a:pPr>
            <a:r>
              <a:rPr lang="ar-SA" dirty="0"/>
              <a:t>2/ وضع القواعد والمعايير وذلك لتوليد إحصاءات عن أسباب الوفاة وذلك بغرض المقارنة بين البلدان </a:t>
            </a:r>
            <a:endParaRPr lang="ar-SA" dirty="0" smtClean="0"/>
          </a:p>
          <a:p>
            <a:pPr marL="0" indent="0" algn="r">
              <a:buNone/>
            </a:pPr>
            <a:r>
              <a:rPr lang="ar-SA" dirty="0" smtClean="0"/>
              <a:t>3</a:t>
            </a:r>
            <a:r>
              <a:rPr lang="ar-SA" dirty="0"/>
              <a:t>/ دعم البلدان وذلك بالتعاون مع الشركاء لمواءمة الإستمارات وتجنب إزدواجية الجهود .</a:t>
            </a:r>
            <a:endParaRPr lang="en-US" dirty="0"/>
          </a:p>
          <a:p>
            <a:pPr marL="0" indent="0" algn="r">
              <a:buNone/>
            </a:pPr>
            <a:r>
              <a:rPr lang="ar-SA" dirty="0"/>
              <a:t>     عليه قامت الهيئة التعاونية للبيانات الصحية بتشكيل فريق تقني معني بنظم التسجيل لهذه الإحصاءات .</a:t>
            </a:r>
            <a:endParaRPr lang="en-US" dirty="0"/>
          </a:p>
          <a:p>
            <a:pPr marL="0" indent="0" algn="r">
              <a:buNone/>
            </a:pPr>
            <a:r>
              <a:rPr lang="ar-SA" dirty="0"/>
              <a:t>4/ عملية الرصد التام وذلك بإعداد قاعدة بيانات بالنسبة للوفيات بهدف جمع المعلومات عنها وأسباب الوفاة .</a:t>
            </a:r>
            <a:endParaRPr lang="en-US" dirty="0"/>
          </a:p>
          <a:p>
            <a:pPr marL="0" indent="0" algn="r">
              <a:buNone/>
            </a:pPr>
            <a:r>
              <a:rPr lang="ar-SA" dirty="0"/>
              <a:t>     عليه وفرت المنظمة بيانات من اكثر من 120 نظام من نظم التسجيل حتى يتثنى لها تحديد الثغرات التي تتخلل التظم والموارد وأنشطة الدعم ذات الأولوية لتحسين الأوضاع الصحية بالبلدان .</a:t>
            </a:r>
            <a:endParaRPr lang="en-US" dirty="0"/>
          </a:p>
        </p:txBody>
      </p:sp>
    </p:spTree>
    <p:extLst>
      <p:ext uri="{BB962C8B-B14F-4D97-AF65-F5344CB8AC3E}">
        <p14:creationId xmlns:p14="http://schemas.microsoft.com/office/powerpoint/2010/main" val="455991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2000" b="1" dirty="0"/>
              <a:t>3.3 الإهتمام بالنظام الرقمي والتكنولوجيا في مراكزالتسجيل </a:t>
            </a:r>
            <a:endParaRPr lang="en-US" sz="2000" dirty="0"/>
          </a:p>
        </p:txBody>
      </p:sp>
      <p:sp>
        <p:nvSpPr>
          <p:cNvPr id="3" name="Content Placeholder 2"/>
          <p:cNvSpPr>
            <a:spLocks noGrp="1"/>
          </p:cNvSpPr>
          <p:nvPr>
            <p:ph idx="1"/>
          </p:nvPr>
        </p:nvSpPr>
        <p:spPr>
          <a:xfrm>
            <a:off x="628650" y="1445623"/>
            <a:ext cx="7886700" cy="4731340"/>
          </a:xfrm>
        </p:spPr>
        <p:txBody>
          <a:bodyPr>
            <a:normAutofit fontScale="85000" lnSpcReduction="20000"/>
          </a:bodyPr>
          <a:lstStyle/>
          <a:p>
            <a:pPr marL="0" indent="0" algn="r" rtl="1">
              <a:buNone/>
            </a:pPr>
            <a:r>
              <a:rPr lang="ar-SA" sz="1800" dirty="0" smtClean="0"/>
              <a:t>      تماشياً مع العصر المعلوماتي وتسريع الإنتاج في البيانات درجت وزارة الصحة والتنمية الإجتماعية ممثلةً في</a:t>
            </a:r>
          </a:p>
          <a:p>
            <a:pPr marL="0" indent="0" algn="r" rtl="1">
              <a:buNone/>
            </a:pPr>
            <a:r>
              <a:rPr lang="ar-SA" sz="1800" dirty="0" smtClean="0"/>
              <a:t> مركز المعلومات الصحية إهتمامها بالنظام الرقمي وإستعمال التكنولوجيا للتسجيل بالنسبة للإحصاءات الحيوية </a:t>
            </a:r>
          </a:p>
          <a:p>
            <a:pPr marL="0" indent="0" algn="r" rtl="1">
              <a:buNone/>
            </a:pPr>
            <a:r>
              <a:rPr lang="ar-SA" sz="1800" dirty="0" smtClean="0"/>
              <a:t>رغم وجود نظام التسجيل التقليدي لتسجيل المواليد والوفيات ، يوجد نظام معلومات إلكتروني            خاص</a:t>
            </a:r>
          </a:p>
          <a:p>
            <a:pPr marL="0" indent="0" algn="r" rtl="1">
              <a:buNone/>
            </a:pPr>
            <a:r>
              <a:rPr lang="ar-SA" sz="1800" dirty="0" smtClean="0"/>
              <a:t> بالتقارير الشهرية . </a:t>
            </a:r>
            <a:r>
              <a:rPr lang="en-US" sz="1800" dirty="0" smtClean="0"/>
              <a:t>DHIS2 </a:t>
            </a:r>
          </a:p>
          <a:p>
            <a:pPr marL="0" indent="0" algn="r">
              <a:buNone/>
            </a:pPr>
            <a:r>
              <a:rPr lang="ar-SA" sz="1800" dirty="0" smtClean="0"/>
              <a:t>ويوجد هذا النظام على مستوى الوحده الصحية ثم المركز الصحى ثم المستشفى بكل محلية لإدخال التقارير </a:t>
            </a:r>
          </a:p>
          <a:p>
            <a:pPr marL="0" indent="0" algn="r">
              <a:buNone/>
            </a:pPr>
            <a:r>
              <a:rPr lang="ar-SA" sz="1800" dirty="0" smtClean="0"/>
              <a:t>الشهرية </a:t>
            </a:r>
            <a:r>
              <a:rPr lang="ar-SA" sz="1800" dirty="0"/>
              <a:t>.</a:t>
            </a:r>
            <a:endParaRPr lang="en-US" sz="1800" dirty="0"/>
          </a:p>
          <a:p>
            <a:pPr marL="0" indent="0" algn="r">
              <a:buNone/>
            </a:pPr>
            <a:r>
              <a:rPr lang="ar-SA" sz="1800" dirty="0"/>
              <a:t>     توجد مبادرة للتسجيل الإلكتروني من قبل منظمة اليونيسيف ولم يتم تفعيلها حتى الان لإسباب تتعلق بالحرب الدائرة حالياً </a:t>
            </a:r>
            <a:r>
              <a:rPr lang="ar-SA" sz="1800" dirty="0" smtClean="0"/>
              <a:t>مما</a:t>
            </a:r>
          </a:p>
          <a:p>
            <a:pPr marL="0" indent="0" algn="r">
              <a:buNone/>
            </a:pPr>
            <a:r>
              <a:rPr lang="ar-SA" sz="1800" dirty="0" smtClean="0"/>
              <a:t> </a:t>
            </a:r>
            <a:r>
              <a:rPr lang="ar-SA" sz="1800" dirty="0"/>
              <a:t>أدى إلي عدم تنفيذ الأنشطة بالمؤسسة </a:t>
            </a:r>
            <a:r>
              <a:rPr lang="ar-SA" sz="1800" dirty="0" smtClean="0"/>
              <a:t>.</a:t>
            </a:r>
          </a:p>
          <a:p>
            <a:pPr marL="0" indent="0" algn="r">
              <a:buNone/>
            </a:pPr>
            <a:endParaRPr lang="ar-SA" dirty="0" smtClean="0"/>
          </a:p>
          <a:p>
            <a:pPr marL="0" indent="0" algn="r" rtl="1">
              <a:buNone/>
            </a:pPr>
            <a:r>
              <a:rPr lang="en-US" dirty="0" smtClean="0"/>
              <a:t> </a:t>
            </a:r>
            <a:r>
              <a:rPr lang="ar-SA" b="1" dirty="0" smtClean="0"/>
              <a:t>4.3 الإحتياجات المادية والبشرية لنظام تسجيل المواليد والوفيات</a:t>
            </a:r>
            <a:endParaRPr lang="en-US" dirty="0" smtClean="0"/>
          </a:p>
          <a:p>
            <a:pPr marL="0" indent="0" algn="r">
              <a:buNone/>
            </a:pPr>
            <a:r>
              <a:rPr lang="ar-SA" dirty="0" smtClean="0"/>
              <a:t>     </a:t>
            </a:r>
            <a:r>
              <a:rPr lang="ar-SA" dirty="0"/>
              <a:t>تتمثل الإحتياجات في الأتي :</a:t>
            </a:r>
            <a:endParaRPr lang="en-US" dirty="0"/>
          </a:p>
          <a:p>
            <a:pPr marL="0" indent="0" algn="r">
              <a:buNone/>
            </a:pPr>
            <a:r>
              <a:rPr lang="ar-SA" dirty="0"/>
              <a:t>- إنشاء نظام إلكتروني فعال لتسجيل المواليد والوفيات .</a:t>
            </a:r>
            <a:endParaRPr lang="en-US" dirty="0"/>
          </a:p>
          <a:p>
            <a:pPr marL="0" indent="0" algn="r">
              <a:buNone/>
            </a:pPr>
            <a:r>
              <a:rPr lang="ar-SA" dirty="0"/>
              <a:t>- توفير معينات العمل ( سجلات ، مطبوعات ، أجهزة حاسوب ) ، توقف الطباعة للسجلات بسبب الحرب الحالية .</a:t>
            </a:r>
            <a:endParaRPr lang="en-US" dirty="0"/>
          </a:p>
          <a:p>
            <a:pPr marL="0" indent="0" algn="r">
              <a:buNone/>
            </a:pPr>
            <a:r>
              <a:rPr lang="ar-SA" dirty="0"/>
              <a:t>- تفعيل خدمة الإنترنت وإستمراريتها .</a:t>
            </a:r>
            <a:endParaRPr lang="en-US" dirty="0"/>
          </a:p>
          <a:p>
            <a:pPr marL="0" indent="0" algn="r">
              <a:buNone/>
            </a:pPr>
            <a:r>
              <a:rPr lang="ar-SA" dirty="0"/>
              <a:t>- التدريب والتأهيل في مجال تسجيل المواليد والوفيات ( مسجلين ، قابلات ، كوادر سجل مدني ) .</a:t>
            </a:r>
            <a:endParaRPr lang="en-US" dirty="0"/>
          </a:p>
          <a:p>
            <a:pPr marL="0" indent="0" algn="r">
              <a:buNone/>
            </a:pPr>
            <a:r>
              <a:rPr lang="ar-SA" dirty="0"/>
              <a:t>- التدريب الخارجي وتبادل الخبرات </a:t>
            </a:r>
            <a:endParaRPr lang="en-US" dirty="0"/>
          </a:p>
        </p:txBody>
      </p:sp>
    </p:spTree>
    <p:extLst>
      <p:ext uri="{BB962C8B-B14F-4D97-AF65-F5344CB8AC3E}">
        <p14:creationId xmlns:p14="http://schemas.microsoft.com/office/powerpoint/2010/main" val="2308531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sz="2000" b="1" dirty="0"/>
              <a:t>4. التحديات </a:t>
            </a:r>
            <a:r>
              <a:rPr lang="en-US" sz="2000" dirty="0"/>
              <a:t/>
            </a:r>
            <a:br>
              <a:rPr lang="en-US" sz="2000" dirty="0"/>
            </a:br>
            <a:endParaRPr lang="en-US" sz="2000" dirty="0"/>
          </a:p>
        </p:txBody>
      </p:sp>
      <p:sp>
        <p:nvSpPr>
          <p:cNvPr id="3" name="Content Placeholder 2"/>
          <p:cNvSpPr>
            <a:spLocks noGrp="1"/>
          </p:cNvSpPr>
          <p:nvPr>
            <p:ph idx="1"/>
          </p:nvPr>
        </p:nvSpPr>
        <p:spPr>
          <a:xfrm>
            <a:off x="628650" y="1428206"/>
            <a:ext cx="7886700" cy="4748757"/>
          </a:xfrm>
        </p:spPr>
        <p:txBody>
          <a:bodyPr/>
          <a:lstStyle/>
          <a:p>
            <a:pPr marL="0" indent="0" algn="r" rtl="1">
              <a:buNone/>
            </a:pPr>
            <a:r>
              <a:rPr lang="ar-SA" dirty="0"/>
              <a:t> </a:t>
            </a:r>
            <a:r>
              <a:rPr lang="ar-SA" dirty="0" smtClean="0"/>
              <a:t>    </a:t>
            </a:r>
            <a:r>
              <a:rPr lang="ar-SA" sz="1800" dirty="0" smtClean="0"/>
              <a:t>من </a:t>
            </a:r>
            <a:r>
              <a:rPr lang="ar-SA" sz="1800" dirty="0"/>
              <a:t>التحديات التي تواجه نظام التسجيل فيما يتعلق بالسجل المدني والإحصاءات الحيوية بالسودان </a:t>
            </a:r>
            <a:endParaRPr lang="ar-SA" sz="1800" dirty="0" smtClean="0"/>
          </a:p>
          <a:p>
            <a:pPr marL="0" indent="0" algn="r" rtl="1">
              <a:buNone/>
            </a:pPr>
            <a:r>
              <a:rPr lang="ar-SA" sz="1800" dirty="0" smtClean="0"/>
              <a:t>وخاصة </a:t>
            </a:r>
            <a:r>
              <a:rPr lang="ar-SA" sz="1800" dirty="0"/>
              <a:t>ولاية القضارف تمثلت في الأتي :</a:t>
            </a:r>
            <a:endParaRPr lang="en-US" sz="1800" dirty="0"/>
          </a:p>
          <a:p>
            <a:pPr marL="0" indent="0" algn="r">
              <a:buNone/>
            </a:pPr>
            <a:r>
              <a:rPr lang="ar-SA" sz="1800" dirty="0" smtClean="0"/>
              <a:t>1 </a:t>
            </a:r>
            <a:r>
              <a:rPr lang="ar-SA" sz="1800" dirty="0"/>
              <a:t>– ضعف الموارد المالية لإستخراج وطباعة الدفاتر مع إرتفاع تكاليفها .</a:t>
            </a:r>
            <a:endParaRPr lang="en-US" sz="1800" dirty="0"/>
          </a:p>
          <a:p>
            <a:pPr marL="0" indent="0" algn="r">
              <a:buNone/>
            </a:pPr>
            <a:r>
              <a:rPr lang="ar-SA" sz="1800" dirty="0"/>
              <a:t>2 – وجود شبكات التزوير مع وجود المتهاونين في أمر تلكم المستندات .</a:t>
            </a:r>
            <a:endParaRPr lang="en-US" sz="1800" dirty="0"/>
          </a:p>
          <a:p>
            <a:pPr marL="0" indent="0" algn="r">
              <a:buNone/>
            </a:pPr>
            <a:r>
              <a:rPr lang="ar-SA" sz="1800" dirty="0"/>
              <a:t>3 – ضعف التمويل في مجال المعلومات وعدم الإهتمام بها أدى إلى عدم توفرها وكبر الفجوة فيها مع عدم </a:t>
            </a:r>
            <a:endParaRPr lang="ar-SA" sz="1800" dirty="0" smtClean="0"/>
          </a:p>
          <a:p>
            <a:pPr marL="0" indent="0" algn="r">
              <a:buNone/>
            </a:pPr>
            <a:r>
              <a:rPr lang="ar-SA" sz="1800" dirty="0" smtClean="0"/>
              <a:t>تنفيذ </a:t>
            </a:r>
            <a:r>
              <a:rPr lang="ar-SA" sz="1800" dirty="0"/>
              <a:t>الأنشطة المتعلقة بالمعلومات .</a:t>
            </a:r>
            <a:endParaRPr lang="en-US" sz="1800" dirty="0"/>
          </a:p>
          <a:p>
            <a:pPr marL="0" indent="0" algn="r">
              <a:buNone/>
            </a:pPr>
            <a:r>
              <a:rPr lang="ar-SA" sz="1800" dirty="0"/>
              <a:t>4 – ضعف الكوادر الإحصائية وتوجيهها نحو جمع البيانات ميدانياً مهما بلغت درجته الوظيفية أدى الي قلة </a:t>
            </a:r>
            <a:endParaRPr lang="ar-SA" sz="1800" dirty="0" smtClean="0"/>
          </a:p>
          <a:p>
            <a:pPr marL="0" indent="0" algn="r">
              <a:buNone/>
            </a:pPr>
            <a:r>
              <a:rPr lang="ar-SA" sz="1800" dirty="0" smtClean="0"/>
              <a:t>إنتاج </a:t>
            </a:r>
            <a:r>
              <a:rPr lang="ar-SA" sz="1800" dirty="0"/>
              <a:t>البيانات وعدم الإهتمام بها .</a:t>
            </a:r>
            <a:endParaRPr lang="en-US" sz="1800" dirty="0"/>
          </a:p>
          <a:p>
            <a:pPr marL="0" indent="0" algn="r">
              <a:buNone/>
            </a:pPr>
            <a:r>
              <a:rPr lang="ar-SA" sz="1800" dirty="0"/>
              <a:t>5 – أحداث الحرب الجارية الان أدت إلى فقدان البيانات خاصةً في المؤسسات ذات الصله بإنتاجها </a:t>
            </a:r>
            <a:r>
              <a:rPr lang="ar-SA" sz="1800" dirty="0" smtClean="0"/>
              <a:t>كالجهاز</a:t>
            </a:r>
          </a:p>
          <a:p>
            <a:pPr marL="0" indent="0" algn="r">
              <a:buNone/>
            </a:pPr>
            <a:r>
              <a:rPr lang="ar-SA" sz="1800" dirty="0" smtClean="0"/>
              <a:t> </a:t>
            </a:r>
            <a:r>
              <a:rPr lang="ar-SA" sz="1800" dirty="0"/>
              <a:t>المركزي للإحصاء .</a:t>
            </a:r>
            <a:endParaRPr lang="en-US" sz="1800" dirty="0"/>
          </a:p>
          <a:p>
            <a:pPr marL="0" indent="0" algn="r">
              <a:buNone/>
            </a:pPr>
            <a:r>
              <a:rPr lang="ar-SA" sz="1800" dirty="0"/>
              <a:t>6 – عدم وجود نظام حوسبة سحابية بالمؤسسات أدى إلى فقدان بياناتها بسبب الحرب </a:t>
            </a:r>
            <a:r>
              <a:rPr lang="ar-SA" dirty="0"/>
              <a:t>.</a:t>
            </a:r>
            <a:endParaRPr lang="en-US" dirty="0"/>
          </a:p>
        </p:txBody>
      </p:sp>
    </p:spTree>
    <p:extLst>
      <p:ext uri="{BB962C8B-B14F-4D97-AF65-F5344CB8AC3E}">
        <p14:creationId xmlns:p14="http://schemas.microsoft.com/office/powerpoint/2010/main" val="2177663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 </a:t>
            </a:r>
            <a:r>
              <a:rPr lang="ar-SA" sz="2000" b="1" dirty="0"/>
              <a:t>6. التوصيات</a:t>
            </a:r>
            <a:endParaRPr lang="en-US" sz="2000" dirty="0"/>
          </a:p>
        </p:txBody>
      </p:sp>
      <p:sp>
        <p:nvSpPr>
          <p:cNvPr id="3" name="Content Placeholder 2"/>
          <p:cNvSpPr>
            <a:spLocks noGrp="1"/>
          </p:cNvSpPr>
          <p:nvPr>
            <p:ph idx="1"/>
          </p:nvPr>
        </p:nvSpPr>
        <p:spPr>
          <a:xfrm>
            <a:off x="628650" y="1524000"/>
            <a:ext cx="7886700" cy="4652963"/>
          </a:xfrm>
        </p:spPr>
        <p:txBody>
          <a:bodyPr/>
          <a:lstStyle/>
          <a:p>
            <a:pPr marL="0" indent="0" algn="r" rtl="1">
              <a:buNone/>
            </a:pPr>
            <a:r>
              <a:rPr lang="ar-SA" sz="1800" dirty="0"/>
              <a:t>*- زيادة فعالية المؤسسات المنتجة للمعلومات بالتدريب وتوفير الموارد </a:t>
            </a:r>
            <a:r>
              <a:rPr lang="ar-SA" sz="1800" dirty="0" smtClean="0"/>
              <a:t>.</a:t>
            </a:r>
            <a:endParaRPr lang="en-US" sz="1800" dirty="0" smtClean="0"/>
          </a:p>
          <a:p>
            <a:pPr marL="0" indent="0" algn="r">
              <a:buNone/>
            </a:pPr>
            <a:r>
              <a:rPr lang="ar-SA" sz="1800" dirty="0" smtClean="0"/>
              <a:t>*- المتابعة الدورية لهذه المؤسسات ومراجعة ما تم إنتاجة من البيانات .</a:t>
            </a:r>
            <a:endParaRPr lang="en-US" sz="1800" dirty="0" smtClean="0"/>
          </a:p>
          <a:p>
            <a:pPr marL="0" indent="0" algn="r">
              <a:buNone/>
            </a:pPr>
            <a:r>
              <a:rPr lang="ar-SA" sz="1800" dirty="0" smtClean="0"/>
              <a:t>*- </a:t>
            </a:r>
            <a:r>
              <a:rPr lang="ar-SA" sz="1800" dirty="0"/>
              <a:t>توفير البنية التحتية للمؤسسات وتوفير نظم التشبيك الإلكتروني بها وفيما بينها .</a:t>
            </a:r>
            <a:endParaRPr lang="en-US" sz="1800" dirty="0"/>
          </a:p>
          <a:p>
            <a:pPr marL="0" indent="0" algn="r">
              <a:buNone/>
            </a:pPr>
            <a:r>
              <a:rPr lang="ar-SA" sz="1800" dirty="0"/>
              <a:t>*- وجود نظم الحوسبة السحابية بالمؤسسات يتيح إسترجاع البيانات من أي موقع كان به الشخص .</a:t>
            </a:r>
            <a:endParaRPr lang="en-US" sz="1800" dirty="0"/>
          </a:p>
          <a:p>
            <a:pPr marL="0" indent="0" algn="r">
              <a:buNone/>
            </a:pPr>
            <a:r>
              <a:rPr lang="ar-SA" sz="1800" dirty="0"/>
              <a:t>*- الإلزام بعمليات الرصد الدائم للمعلومات لسد الفجوات الرقمية مستقبلاً .</a:t>
            </a:r>
            <a:endParaRPr lang="en-US" sz="1800" dirty="0"/>
          </a:p>
          <a:p>
            <a:pPr marL="0" indent="0" algn="r">
              <a:buNone/>
            </a:pPr>
            <a:r>
              <a:rPr lang="ar-SA" sz="1800" dirty="0"/>
              <a:t>*- التشاور مع البلدان ذات الفجوة الرقمية بإصدار لوائح ومراسيم بشأن البيانات وتوجية مؤسساتها بإيداع مالديها من بيانات للجهاز المركزي للإحصاء والتعاون معه في هذا السبيل ( المركزية للبيانات) .</a:t>
            </a:r>
            <a:endParaRPr lang="en-US" sz="1800" dirty="0"/>
          </a:p>
          <a:p>
            <a:pPr marL="0" indent="0" algn="r">
              <a:buNone/>
            </a:pPr>
            <a:r>
              <a:rPr lang="ar-SA" sz="1800" dirty="0"/>
              <a:t>*- ربط جميع مستشفيلت الولادة المتخصصة والمستشفيات التي بها أقسام ولادة ألياً بالسجل المدني .</a:t>
            </a:r>
            <a:endParaRPr lang="en-US" sz="1800" dirty="0"/>
          </a:p>
          <a:p>
            <a:pPr marL="0" indent="0" algn="r">
              <a:buNone/>
            </a:pPr>
            <a:r>
              <a:rPr lang="ar-SA" sz="1800" dirty="0"/>
              <a:t>*- إصدار قوانيين ولوائح تنظم إنتاج البيانات وإيلاء أمرها لأهل الإختصاص . </a:t>
            </a:r>
            <a:endParaRPr lang="en-US" sz="1800" dirty="0"/>
          </a:p>
          <a:p>
            <a:endParaRPr lang="en-US" dirty="0"/>
          </a:p>
        </p:txBody>
      </p:sp>
    </p:spTree>
    <p:extLst>
      <p:ext uri="{BB962C8B-B14F-4D97-AF65-F5344CB8AC3E}">
        <p14:creationId xmlns:p14="http://schemas.microsoft.com/office/powerpoint/2010/main" val="2043712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4504"/>
            <a:ext cx="7886700" cy="1586186"/>
          </a:xfrm>
        </p:spPr>
        <p:txBody>
          <a:bodyPr>
            <a:normAutofit/>
          </a:bodyPr>
          <a:lstStyle/>
          <a:p>
            <a:pPr algn="r"/>
            <a:r>
              <a:rPr lang="ar-SA" sz="2200" b="1" dirty="0" smtClean="0"/>
              <a:t>7. النماذج</a:t>
            </a:r>
            <a:r>
              <a:rPr lang="ar-SA" b="1" dirty="0" smtClean="0"/>
              <a:t/>
            </a:r>
            <a:br>
              <a:rPr lang="ar-SA" b="1" dirty="0" smtClean="0"/>
            </a:br>
            <a:r>
              <a:rPr lang="ar-SA" sz="1800" b="1" dirty="0" smtClean="0"/>
              <a:t/>
            </a:r>
            <a:br>
              <a:rPr lang="ar-SA" sz="1800" b="1" dirty="0" smtClean="0"/>
            </a:br>
            <a:r>
              <a:rPr lang="ar-SA" sz="1800" b="1" dirty="0" smtClean="0"/>
              <a:t>نموذج ( 1 ـــ 7): إستمارة تسجيل أساسي لإستخراج رقم </a:t>
            </a:r>
            <a:r>
              <a:rPr lang="ar-SA" sz="1800" b="1" dirty="0"/>
              <a:t>وطني</a:t>
            </a:r>
            <a:r>
              <a:rPr lang="en-US" dirty="0"/>
              <a:t/>
            </a:r>
            <a:br>
              <a:rPr lang="en-US" dirty="0"/>
            </a:br>
            <a:endParaRPr lang="en-US" dirty="0"/>
          </a:p>
        </p:txBody>
      </p:sp>
      <p:pic>
        <p:nvPicPr>
          <p:cNvPr id="5" name="Content Placeholder 4" descr="C:\Users\user2\AppData\Local\Microsoft\Windows\INetCache\Content.Word\IMG_20240507_082028.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0533" y="1825625"/>
            <a:ext cx="3262933" cy="4351338"/>
          </a:xfrm>
          <a:prstGeom prst="rect">
            <a:avLst/>
          </a:prstGeom>
          <a:noFill/>
          <a:ln>
            <a:noFill/>
          </a:ln>
        </p:spPr>
      </p:pic>
    </p:spTree>
    <p:extLst>
      <p:ext uri="{BB962C8B-B14F-4D97-AF65-F5344CB8AC3E}">
        <p14:creationId xmlns:p14="http://schemas.microsoft.com/office/powerpoint/2010/main" val="3112671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2543"/>
            <a:ext cx="7886700" cy="1325563"/>
          </a:xfrm>
        </p:spPr>
        <p:txBody>
          <a:bodyPr>
            <a:normAutofit/>
          </a:bodyPr>
          <a:lstStyle/>
          <a:p>
            <a:pPr algn="r"/>
            <a:r>
              <a:rPr lang="ar-SA" sz="1800" b="1" dirty="0"/>
              <a:t>نموذج ( </a:t>
            </a:r>
            <a:r>
              <a:rPr lang="ar-SA" sz="1800" b="1" dirty="0" smtClean="0"/>
              <a:t>2 </a:t>
            </a:r>
            <a:r>
              <a:rPr lang="ar-SA" sz="1800" b="1" dirty="0"/>
              <a:t>ـــ 7 ): طلب إستخراج جواز سفر إلكتروني</a:t>
            </a:r>
            <a:endParaRPr lang="en-US" sz="1800" dirty="0"/>
          </a:p>
        </p:txBody>
      </p:sp>
      <p:pic>
        <p:nvPicPr>
          <p:cNvPr id="4" name="Content Placeholder 3" descr="C:\Users\user2\AppData\Local\Microsoft\Windows\INetCache\Content.Word\IMG_20240507_090510.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47793" y="1825625"/>
            <a:ext cx="4048414" cy="4351338"/>
          </a:xfrm>
          <a:prstGeom prst="rect">
            <a:avLst/>
          </a:prstGeom>
          <a:noFill/>
          <a:ln>
            <a:noFill/>
          </a:ln>
        </p:spPr>
      </p:pic>
    </p:spTree>
    <p:extLst>
      <p:ext uri="{BB962C8B-B14F-4D97-AF65-F5344CB8AC3E}">
        <p14:creationId xmlns:p14="http://schemas.microsoft.com/office/powerpoint/2010/main" val="18771014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2000" b="1" dirty="0"/>
              <a:t>نموذج ( </a:t>
            </a:r>
            <a:r>
              <a:rPr lang="ar-SA" sz="2000" b="1" dirty="0" smtClean="0"/>
              <a:t>3 ـــ </a:t>
            </a:r>
            <a:r>
              <a:rPr lang="ar-SA" sz="2000" b="1" dirty="0"/>
              <a:t>7 ): إستمارة مدنية رقم 1/3 إخبار عن ولادة</a:t>
            </a:r>
            <a:r>
              <a:rPr lang="en-US" dirty="0"/>
              <a:t/>
            </a:r>
            <a:br>
              <a:rPr lang="en-US" dirty="0"/>
            </a:br>
            <a:endParaRPr lang="en-US" dirty="0"/>
          </a:p>
        </p:txBody>
      </p:sp>
      <p:pic>
        <p:nvPicPr>
          <p:cNvPr id="4" name="Content Placeholder 3" descr="C:\Users\user2\AppData\Local\Microsoft\Windows\INetCache\Content.Word\IMG_20240514_06424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14256" y="1825625"/>
            <a:ext cx="3515487" cy="4351338"/>
          </a:xfrm>
          <a:prstGeom prst="rect">
            <a:avLst/>
          </a:prstGeom>
          <a:noFill/>
          <a:ln>
            <a:noFill/>
          </a:ln>
        </p:spPr>
      </p:pic>
    </p:spTree>
    <p:extLst>
      <p:ext uri="{BB962C8B-B14F-4D97-AF65-F5344CB8AC3E}">
        <p14:creationId xmlns:p14="http://schemas.microsoft.com/office/powerpoint/2010/main" val="2643777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sz="1800" b="1" dirty="0"/>
              <a:t>نموذج </a:t>
            </a:r>
            <a:r>
              <a:rPr lang="ar-SA" sz="1800" b="1" dirty="0" smtClean="0"/>
              <a:t>( 4 ـــ </a:t>
            </a:r>
            <a:r>
              <a:rPr lang="ar-SA" sz="1800" b="1" dirty="0"/>
              <a:t>7 ): شهادة الميلاد</a:t>
            </a:r>
            <a:r>
              <a:rPr lang="en-US" dirty="0"/>
              <a:t/>
            </a:r>
            <a:br>
              <a:rPr lang="en-US" dirty="0"/>
            </a:br>
            <a:endParaRPr lang="en-US" dirty="0"/>
          </a:p>
        </p:txBody>
      </p:sp>
      <p:pic>
        <p:nvPicPr>
          <p:cNvPr id="4" name="Content Placeholder 3" descr="C:\Users\user2\AppData\Local\Microsoft\Windows\INetCache\Content.Word\IMG_20240519_074348.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0533" y="1825625"/>
            <a:ext cx="3262933" cy="4351338"/>
          </a:xfrm>
          <a:prstGeom prst="rect">
            <a:avLst/>
          </a:prstGeom>
          <a:noFill/>
          <a:ln>
            <a:noFill/>
          </a:ln>
        </p:spPr>
      </p:pic>
    </p:spTree>
    <p:extLst>
      <p:ext uri="{BB962C8B-B14F-4D97-AF65-F5344CB8AC3E}">
        <p14:creationId xmlns:p14="http://schemas.microsoft.com/office/powerpoint/2010/main" val="1451088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Picture 2097153"/>
          <p:cNvPicPr>
            <a:picLocks/>
          </p:cNvPicPr>
          <p:nvPr/>
        </p:nvPicPr>
        <p:blipFill>
          <a:blip r:embed="rId2"/>
          <a:stretch>
            <a:fillRect/>
          </a:stretch>
        </p:blipFill>
        <p:spPr>
          <a:xfrm>
            <a:off x="18931" y="-28146"/>
            <a:ext cx="9125068" cy="6886146"/>
          </a:xfrm>
          <a:prstGeom prst="rect">
            <a:avLst/>
          </a:prstGeom>
        </p:spPr>
      </p:pic>
      <p:sp>
        <p:nvSpPr>
          <p:cNvPr id="1048591" name="TextBox 1048590"/>
          <p:cNvSpPr txBox="1"/>
          <p:nvPr/>
        </p:nvSpPr>
        <p:spPr>
          <a:xfrm>
            <a:off x="585891" y="274481"/>
            <a:ext cx="8181923" cy="6555641"/>
          </a:xfrm>
          <a:prstGeom prst="rect">
            <a:avLst/>
          </a:prstGeom>
        </p:spPr>
        <p:txBody>
          <a:bodyPr wrap="square" rtlCol="0">
            <a:spAutoFit/>
          </a:bodyPr>
          <a:lstStyle/>
          <a:p>
            <a:r>
              <a:rPr lang="ar-SA" b="1" dirty="0"/>
              <a:t> </a:t>
            </a:r>
            <a:endParaRPr lang="en-US" dirty="0"/>
          </a:p>
          <a:p>
            <a:r>
              <a:rPr lang="ar-SA" b="1" dirty="0"/>
              <a:t> 1. المقدمة</a:t>
            </a:r>
            <a:endParaRPr lang="en-US" sz="2000" dirty="0"/>
          </a:p>
          <a:p>
            <a:r>
              <a:rPr lang="ar-SA" sz="2000" dirty="0"/>
              <a:t>      </a:t>
            </a:r>
            <a:r>
              <a:rPr lang="ar-SA" sz="2000" dirty="0">
                <a:solidFill>
                  <a:srgbClr val="000000"/>
                </a:solidFill>
              </a:rPr>
              <a:t>إن عمل إطار لتحسين نظم التسجيل للأحوال المدنية والإحصاءات الحيوية أمر بالغ الأهمية ، وذلك لحفظ حقوق الأجيال المستقبلية وملائمة التطورات الاقليمية والدولية ، تماشياً مع أهداف التنمية المستدامه ، ويساعد واضعي السياسات والخطط ومتخذي القرار بتلك البلدان إلى وضع خطط وسياسات كفيلة بحفظ حقوق </a:t>
            </a:r>
            <a:r>
              <a:rPr lang="ar-SA" sz="2000" dirty="0" smtClean="0">
                <a:solidFill>
                  <a:srgbClr val="000000"/>
                </a:solidFill>
              </a:rPr>
              <a:t>مواطنيها</a:t>
            </a:r>
            <a:endParaRPr lang="en-US" sz="2000" dirty="0">
              <a:solidFill>
                <a:srgbClr val="000000"/>
              </a:solidFill>
            </a:endParaRPr>
          </a:p>
          <a:p>
            <a:r>
              <a:rPr lang="ar-SA" sz="2000" dirty="0">
                <a:solidFill>
                  <a:srgbClr val="000000"/>
                </a:solidFill>
              </a:rPr>
              <a:t>     ويعتبر السجل المدني هو المصدر الاساسي للإحصاءات الحيوية ، بحيث يقيد فية الأحداث والوقائع الحياتية المتعلقة بالسكان وفقاً للنصوص واللوائح القانونية ، وأن التسجيل للإحصاءات الحيوية المتعلقة بالميلاد والوفاه واسبابها يتيح مجالاً لتحديد مشاكل بلدان الاقليم الصحية والإجتماعية ، وأن التقدم المحرز في هذه اليبانات والإستفادة من التكنولوجيا من حوسبة وتشبيك لهذه النظم يعمل على إزالة المشكلات والتحديات التي تواجه بلدان الاقليم لذلك جاء هذا العمل مواكباً للتطور الذي يشهده العالم في مجال الاحصائيات الدولية وتماشياً مع المبادئ الأساسية للإحصاءات الرسمية ، والتي أقرتها اللجنة الإحصائية بالأمم المتحدة في دورتها بأبريل 1994م</a:t>
            </a:r>
            <a:r>
              <a:rPr lang="ar-SA" sz="2000" dirty="0" smtClean="0">
                <a:solidFill>
                  <a:srgbClr val="000000"/>
                </a:solidFill>
              </a:rPr>
              <a:t>.</a:t>
            </a:r>
          </a:p>
          <a:p>
            <a:endParaRPr lang="ar-SA" sz="2000" dirty="0"/>
          </a:p>
          <a:p>
            <a:endParaRPr lang="ar-SA" sz="2000" dirty="0" smtClean="0"/>
          </a:p>
          <a:p>
            <a:endParaRPr lang="ar-SA" sz="2000" dirty="0"/>
          </a:p>
          <a:p>
            <a:pPr algn="ctr"/>
            <a:endParaRPr lang="en-US" sz="2000" dirty="0"/>
          </a:p>
          <a:p>
            <a:endParaRPr lang="ar-SA" sz="2800" dirty="0" smtClean="0">
              <a:solidFill>
                <a:srgbClr val="000000"/>
              </a:solidFill>
            </a:endParaRPr>
          </a:p>
          <a:p>
            <a:endParaRPr lang="ar-SA" sz="2800" dirty="0">
              <a:solidFill>
                <a:srgbClr val="000000"/>
              </a:solidFill>
            </a:endParaRPr>
          </a:p>
          <a:p>
            <a:endParaRPr lang="ar-EG" sz="2800" dirty="0">
              <a:solidFill>
                <a:srgbClr val="000000"/>
              </a:solidFill>
            </a:endParaRPr>
          </a:p>
        </p:txBody>
      </p:sp>
      <p:sp>
        <p:nvSpPr>
          <p:cNvPr id="1048592" name="TextBox 1048591"/>
          <p:cNvSpPr txBox="1"/>
          <p:nvPr/>
        </p:nvSpPr>
        <p:spPr>
          <a:xfrm>
            <a:off x="714037" y="1280261"/>
            <a:ext cx="8196227" cy="954107"/>
          </a:xfrm>
          <a:prstGeom prst="rect">
            <a:avLst/>
          </a:prstGeom>
        </p:spPr>
        <p:txBody>
          <a:bodyPr wrap="square" rtlCol="0">
            <a:spAutoFit/>
          </a:bodyPr>
          <a:lstStyle/>
          <a:p>
            <a:pPr algn="justLow"/>
            <a:endParaRPr lang="ar-EG" sz="2800" b="1" dirty="0">
              <a:solidFill>
                <a:schemeClr val="accent2"/>
              </a:solidFill>
            </a:endParaRPr>
          </a:p>
          <a:p>
            <a:pPr algn="justLow"/>
            <a:endParaRPr lang="ar-EG" sz="28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2097162"/>
          <p:cNvPicPr>
            <a:picLocks/>
          </p:cNvPicPr>
          <p:nvPr/>
        </p:nvPicPr>
        <p:blipFill>
          <a:blip r:embed="rId2"/>
          <a:stretch>
            <a:fillRect/>
          </a:stretch>
        </p:blipFill>
        <p:spPr>
          <a:xfrm>
            <a:off x="0" y="0"/>
            <a:ext cx="9149380" cy="6878673"/>
          </a:xfrm>
          <a:prstGeom prst="rect">
            <a:avLst/>
          </a:prstGeom>
        </p:spPr>
      </p:pic>
      <p:sp>
        <p:nvSpPr>
          <p:cNvPr id="1048611" name="TextBox 1048610"/>
          <p:cNvSpPr txBox="1"/>
          <p:nvPr/>
        </p:nvSpPr>
        <p:spPr>
          <a:xfrm>
            <a:off x="2243307" y="1837509"/>
            <a:ext cx="3896236" cy="630942"/>
          </a:xfrm>
          <a:prstGeom prst="rect">
            <a:avLst/>
          </a:prstGeom>
        </p:spPr>
        <p:txBody>
          <a:bodyPr wrap="square" rtlCol="0">
            <a:spAutoFit/>
          </a:bodyPr>
          <a:lstStyle/>
          <a:p>
            <a:r>
              <a:rPr lang="ar-SA" sz="3500" b="1" i="1" smtClean="0">
                <a:solidFill>
                  <a:schemeClr val="accent6">
                    <a:lumMod val="50000"/>
                  </a:schemeClr>
                </a:solidFill>
              </a:rPr>
              <a:t>لكم فائق الشكر والتقدير</a:t>
            </a:r>
            <a:endParaRPr lang="ar-EG" sz="2800"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Picture 2097154"/>
          <p:cNvPicPr>
            <a:picLocks/>
          </p:cNvPicPr>
          <p:nvPr/>
        </p:nvPicPr>
        <p:blipFill>
          <a:blip r:embed="rId2"/>
          <a:stretch>
            <a:fillRect/>
          </a:stretch>
        </p:blipFill>
        <p:spPr>
          <a:xfrm>
            <a:off x="-52249" y="-21428"/>
            <a:ext cx="9144000" cy="6867137"/>
          </a:xfrm>
          <a:prstGeom prst="rect">
            <a:avLst/>
          </a:prstGeom>
        </p:spPr>
      </p:pic>
      <p:sp>
        <p:nvSpPr>
          <p:cNvPr id="1048593" name="TextBox 1048592"/>
          <p:cNvSpPr txBox="1"/>
          <p:nvPr/>
        </p:nvSpPr>
        <p:spPr>
          <a:xfrm>
            <a:off x="496389" y="139442"/>
            <a:ext cx="8194765" cy="6863417"/>
          </a:xfrm>
          <a:prstGeom prst="rect">
            <a:avLst/>
          </a:prstGeom>
        </p:spPr>
        <p:txBody>
          <a:bodyPr wrap="square" rtlCol="0">
            <a:spAutoFit/>
          </a:bodyPr>
          <a:lstStyle/>
          <a:p>
            <a:r>
              <a:rPr lang="ar-SA" b="1" dirty="0"/>
              <a:t>1.1 السكان</a:t>
            </a:r>
            <a:r>
              <a:rPr lang="ar-SA" dirty="0"/>
              <a:t> </a:t>
            </a:r>
            <a:r>
              <a:rPr lang="ar-SA" dirty="0" smtClean="0"/>
              <a:t>:</a:t>
            </a:r>
          </a:p>
          <a:p>
            <a:endParaRPr lang="ar-SA" dirty="0"/>
          </a:p>
          <a:p>
            <a:endParaRPr lang="ar-SA" dirty="0" smtClean="0"/>
          </a:p>
          <a:p>
            <a:endParaRPr lang="ar-SA" dirty="0"/>
          </a:p>
          <a:p>
            <a:endParaRPr lang="ar-SA" dirty="0" smtClean="0"/>
          </a:p>
          <a:p>
            <a:endParaRPr lang="ar-SA" dirty="0"/>
          </a:p>
          <a:p>
            <a:pPr algn="ctr"/>
            <a:r>
              <a:rPr lang="ar-SA" b="1" dirty="0"/>
              <a:t>جدول ( 1 ـــ 1 ) يوضح التقديرات السكانية للسودان وولاية القضارف للأعوام ( 2021 ـــــــــ 2025م </a:t>
            </a:r>
            <a:r>
              <a:rPr lang="ar-SA" b="1" dirty="0" smtClean="0"/>
              <a:t>)</a:t>
            </a:r>
          </a:p>
          <a:p>
            <a:pPr algn="ctr"/>
            <a:endParaRPr lang="ar-SA" b="1" dirty="0" smtClean="0"/>
          </a:p>
          <a:p>
            <a:pPr algn="ctr"/>
            <a:endParaRPr lang="en-US" dirty="0"/>
          </a:p>
          <a:p>
            <a:pPr algn="r"/>
            <a:r>
              <a:rPr lang="ar-SA" dirty="0" smtClean="0"/>
              <a:t>  المصدر: الجهاز المركزي للإحصاء – القضارف</a:t>
            </a:r>
          </a:p>
          <a:p>
            <a:endParaRPr lang="ar-SA" dirty="0">
              <a:solidFill>
                <a:srgbClr val="FF0000"/>
              </a:solidFill>
            </a:endParaRPr>
          </a:p>
          <a:p>
            <a:r>
              <a:rPr lang="ar-SA" dirty="0">
                <a:solidFill>
                  <a:srgbClr val="C00000"/>
                </a:solidFill>
              </a:rPr>
              <a:t> </a:t>
            </a:r>
            <a:r>
              <a:rPr lang="ar-SA" sz="2000" dirty="0">
                <a:solidFill>
                  <a:srgbClr val="C00000"/>
                </a:solidFill>
              </a:rPr>
              <a:t>من الجدول أعلاه نشير إلى أن متوسط الزيادة السكانية السنوية للسودان كانت 1.152.430 مليون نسمه ، ومعدل نمو سنوي 2.5% ، ولولاية القضارف أن متوسط الزيادة هو 76.584 نسمه ومعدل نمو سنوي 3.07% ، وأن نسبة الذكور من سكان الولاية تمثل 49.4% والإناث 50.6% .</a:t>
            </a:r>
            <a:endParaRPr lang="en-US" sz="2000" dirty="0">
              <a:solidFill>
                <a:srgbClr val="C00000"/>
              </a:solidFill>
            </a:endParaRPr>
          </a:p>
          <a:p>
            <a:r>
              <a:rPr lang="ar-SA" sz="2000" dirty="0">
                <a:solidFill>
                  <a:srgbClr val="C00000"/>
                </a:solidFill>
              </a:rPr>
              <a:t>      وبناءاً على تعداد السكان والمساكن الخامس 2008م أن نسبة 70.49% من السكان يقطنون الريف و29.51% في المناطق الحضرية </a:t>
            </a:r>
            <a:r>
              <a:rPr lang="ar-SA" sz="2000" dirty="0" smtClean="0">
                <a:solidFill>
                  <a:srgbClr val="C00000"/>
                </a:solidFill>
              </a:rPr>
              <a:t>.</a:t>
            </a:r>
          </a:p>
          <a:p>
            <a:endParaRPr lang="ar-SA" sz="2000" dirty="0" smtClean="0">
              <a:solidFill>
                <a:srgbClr val="C00000"/>
              </a:solidFill>
            </a:endParaRPr>
          </a:p>
          <a:p>
            <a:endParaRPr lang="ar-SA" sz="2000" dirty="0">
              <a:solidFill>
                <a:srgbClr val="C00000"/>
              </a:solidFill>
            </a:endParaRPr>
          </a:p>
          <a:p>
            <a:pPr algn="ctr"/>
            <a:endParaRPr lang="ar-SA" sz="2000" dirty="0" smtClean="0">
              <a:solidFill>
                <a:srgbClr val="C00000"/>
              </a:solidFill>
            </a:endParaRPr>
          </a:p>
          <a:p>
            <a:endParaRPr lang="ar-SA" dirty="0"/>
          </a:p>
          <a:p>
            <a:endParaRPr lang="ar-SA" dirty="0" smtClean="0"/>
          </a:p>
          <a:p>
            <a:r>
              <a:rPr lang="ar-SA" dirty="0" smtClean="0"/>
              <a:t>   </a:t>
            </a:r>
            <a:endParaRPr lang="en-US" dirty="0"/>
          </a:p>
          <a:p>
            <a:endParaRPr lang="ar-EG" sz="2800" b="1" dirty="0">
              <a:solidFill>
                <a:srgbClr val="000000"/>
              </a:solidFill>
            </a:endParaRPr>
          </a:p>
        </p:txBody>
      </p:sp>
      <p:sp>
        <p:nvSpPr>
          <p:cNvPr id="1048594" name="TextBox 1048593"/>
          <p:cNvSpPr txBox="1"/>
          <p:nvPr/>
        </p:nvSpPr>
        <p:spPr>
          <a:xfrm>
            <a:off x="1889759" y="769763"/>
            <a:ext cx="4815841" cy="800219"/>
          </a:xfrm>
          <a:prstGeom prst="rect">
            <a:avLst/>
          </a:prstGeom>
        </p:spPr>
        <p:txBody>
          <a:bodyPr wrap="square" rtlCol="0">
            <a:spAutoFit/>
          </a:bodyPr>
          <a:lstStyle/>
          <a:p>
            <a:r>
              <a:rPr lang="ar-SA" dirty="0"/>
              <a:t> </a:t>
            </a:r>
            <a:endParaRPr lang="en-US" dirty="0"/>
          </a:p>
          <a:p>
            <a:pPr algn="ctr"/>
            <a:r>
              <a:rPr lang="en-US" altLang="ar-EG" sz="2800" dirty="0" smtClean="0">
                <a:solidFill>
                  <a:srgbClr val="000000"/>
                </a:solidFill>
              </a:rPr>
              <a:t>.</a:t>
            </a:r>
            <a:endParaRPr lang="ar-EG" sz="2800" dirty="0">
              <a:solidFill>
                <a:srgbClr val="000000"/>
              </a:solidFill>
            </a:endParaRPr>
          </a:p>
        </p:txBody>
      </p:sp>
      <p:sp>
        <p:nvSpPr>
          <p:cNvPr id="1048595" name="TextBox 1048594"/>
          <p:cNvSpPr txBox="1"/>
          <p:nvPr/>
        </p:nvSpPr>
        <p:spPr>
          <a:xfrm>
            <a:off x="6339840" y="2633239"/>
            <a:ext cx="2647405" cy="523220"/>
          </a:xfrm>
          <a:prstGeom prst="rect">
            <a:avLst/>
          </a:prstGeom>
        </p:spPr>
        <p:txBody>
          <a:bodyPr wrap="square" rtlCol="0">
            <a:spAutoFit/>
          </a:bodyPr>
          <a:lstStyle/>
          <a:p>
            <a:endParaRPr lang="ar-EG" sz="2800" b="1" dirty="0">
              <a:solidFill>
                <a:srgbClr val="C00000"/>
              </a:solidFill>
            </a:endParaRPr>
          </a:p>
        </p:txBody>
      </p:sp>
      <p:sp>
        <p:nvSpPr>
          <p:cNvPr id="1048596" name="TextBox 1048595"/>
          <p:cNvSpPr txBox="1"/>
          <p:nvPr/>
        </p:nvSpPr>
        <p:spPr>
          <a:xfrm>
            <a:off x="-28902" y="3412141"/>
            <a:ext cx="9103233" cy="1231106"/>
          </a:xfrm>
          <a:prstGeom prst="rect">
            <a:avLst/>
          </a:prstGeom>
        </p:spPr>
        <p:txBody>
          <a:bodyPr wrap="square" rtlCol="0">
            <a:spAutoFit/>
          </a:bodyPr>
          <a:lstStyle/>
          <a:p>
            <a:r>
              <a:rPr lang="ar-SA" sz="2800" dirty="0">
                <a:solidFill>
                  <a:srgbClr val="FF0000"/>
                </a:solidFill>
              </a:rPr>
              <a:t> </a:t>
            </a:r>
            <a:r>
              <a:rPr lang="ar-SA" sz="2800" dirty="0" smtClean="0">
                <a:solidFill>
                  <a:srgbClr val="FF0000"/>
                </a:solidFill>
              </a:rPr>
              <a:t> </a:t>
            </a:r>
            <a:r>
              <a:rPr lang="ar-SA" dirty="0" smtClean="0"/>
              <a:t>  </a:t>
            </a:r>
            <a:endParaRPr lang="en-US" dirty="0"/>
          </a:p>
          <a:p>
            <a:r>
              <a:rPr lang="ar-SA" dirty="0"/>
              <a:t>     </a:t>
            </a:r>
            <a:endParaRPr lang="en-US" dirty="0"/>
          </a:p>
          <a:p>
            <a:endParaRPr lang="ar-EG" sz="2800" dirty="0">
              <a:solidFill>
                <a:srgbClr val="FF0000"/>
              </a:solidFill>
            </a:endParaRPr>
          </a:p>
        </p:txBody>
      </p:sp>
      <p:sp>
        <p:nvSpPr>
          <p:cNvPr id="1048597" name="TextBox 1048596"/>
          <p:cNvSpPr txBox="1"/>
          <p:nvPr/>
        </p:nvSpPr>
        <p:spPr>
          <a:xfrm>
            <a:off x="4511040" y="4842683"/>
            <a:ext cx="4632960" cy="584775"/>
          </a:xfrm>
          <a:prstGeom prst="rect">
            <a:avLst/>
          </a:prstGeom>
        </p:spPr>
        <p:txBody>
          <a:bodyPr wrap="square" rtlCol="0">
            <a:spAutoFit/>
          </a:bodyPr>
          <a:lstStyle/>
          <a:p>
            <a:pPr algn="ctr"/>
            <a:r>
              <a:rPr lang="en-US" altLang="ar-EG" sz="3200" b="1" dirty="0" smtClean="0">
                <a:solidFill>
                  <a:schemeClr val="bg1"/>
                </a:solidFill>
              </a:rPr>
              <a:t> </a:t>
            </a:r>
            <a:endParaRPr lang="ar-EG" sz="2800" b="1" dirty="0">
              <a:solidFill>
                <a:schemeClr val="bg1"/>
              </a:solidFill>
            </a:endParaRPr>
          </a:p>
        </p:txBody>
      </p:sp>
      <p:sp>
        <p:nvSpPr>
          <p:cNvPr id="1048598" name="TextBox 1048597"/>
          <p:cNvSpPr txBox="1"/>
          <p:nvPr/>
        </p:nvSpPr>
        <p:spPr>
          <a:xfrm>
            <a:off x="41887" y="5576038"/>
            <a:ext cx="7264604" cy="523220"/>
          </a:xfrm>
          <a:prstGeom prst="rect">
            <a:avLst/>
          </a:prstGeom>
        </p:spPr>
        <p:txBody>
          <a:bodyPr wrap="square" rtlCol="0">
            <a:spAutoFit/>
          </a:bodyPr>
          <a:lstStyle/>
          <a:p>
            <a:endParaRPr lang="ar-EG" sz="28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563612187"/>
              </p:ext>
            </p:extLst>
          </p:nvPr>
        </p:nvGraphicFramePr>
        <p:xfrm>
          <a:off x="679271" y="1058866"/>
          <a:ext cx="7820294" cy="1405659"/>
        </p:xfrm>
        <a:graphic>
          <a:graphicData uri="http://schemas.openxmlformats.org/drawingml/2006/table">
            <a:tbl>
              <a:tblPr firstRow="1" firstCol="1" bandRow="1">
                <a:tableStyleId>{5C22544A-7EE6-4342-B048-85BDC9FD1C3A}</a:tableStyleId>
              </a:tblPr>
              <a:tblGrid>
                <a:gridCol w="1314992">
                  <a:extLst>
                    <a:ext uri="{9D8B030D-6E8A-4147-A177-3AD203B41FA5}">
                      <a16:colId xmlns:a16="http://schemas.microsoft.com/office/drawing/2014/main" val="4190045433"/>
                    </a:ext>
                  </a:extLst>
                </a:gridCol>
                <a:gridCol w="1341120">
                  <a:extLst>
                    <a:ext uri="{9D8B030D-6E8A-4147-A177-3AD203B41FA5}">
                      <a16:colId xmlns:a16="http://schemas.microsoft.com/office/drawing/2014/main" val="738210813"/>
                    </a:ext>
                  </a:extLst>
                </a:gridCol>
                <a:gridCol w="1306286">
                  <a:extLst>
                    <a:ext uri="{9D8B030D-6E8A-4147-A177-3AD203B41FA5}">
                      <a16:colId xmlns:a16="http://schemas.microsoft.com/office/drawing/2014/main" val="254629253"/>
                    </a:ext>
                  </a:extLst>
                </a:gridCol>
                <a:gridCol w="1349828">
                  <a:extLst>
                    <a:ext uri="{9D8B030D-6E8A-4147-A177-3AD203B41FA5}">
                      <a16:colId xmlns:a16="http://schemas.microsoft.com/office/drawing/2014/main" val="1064759493"/>
                    </a:ext>
                  </a:extLst>
                </a:gridCol>
                <a:gridCol w="1332412">
                  <a:extLst>
                    <a:ext uri="{9D8B030D-6E8A-4147-A177-3AD203B41FA5}">
                      <a16:colId xmlns:a16="http://schemas.microsoft.com/office/drawing/2014/main" val="2195282602"/>
                    </a:ext>
                  </a:extLst>
                </a:gridCol>
                <a:gridCol w="1175656">
                  <a:extLst>
                    <a:ext uri="{9D8B030D-6E8A-4147-A177-3AD203B41FA5}">
                      <a16:colId xmlns:a16="http://schemas.microsoft.com/office/drawing/2014/main" val="2469312583"/>
                    </a:ext>
                  </a:extLst>
                </a:gridCol>
              </a:tblGrid>
              <a:tr h="468553">
                <a:tc>
                  <a:txBody>
                    <a:bodyPr/>
                    <a:lstStyle/>
                    <a:p>
                      <a:pPr marL="0" marR="0" algn="ctr" rtl="1">
                        <a:lnSpc>
                          <a:spcPct val="107000"/>
                        </a:lnSpc>
                        <a:spcBef>
                          <a:spcPts val="0"/>
                        </a:spcBef>
                        <a:spcAft>
                          <a:spcPts val="0"/>
                        </a:spcAft>
                      </a:pPr>
                      <a:r>
                        <a:rPr lang="ar-SA" sz="1600" dirty="0">
                          <a:effectLst/>
                          <a:highlight>
                            <a:srgbClr val="006400"/>
                          </a:highlight>
                        </a:rPr>
                        <a:t>2025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600" dirty="0">
                          <a:effectLst/>
                          <a:highlight>
                            <a:srgbClr val="006400"/>
                          </a:highlight>
                        </a:rPr>
                        <a:t>2024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600" dirty="0">
                          <a:effectLst/>
                          <a:highlight>
                            <a:srgbClr val="006400"/>
                          </a:highlight>
                        </a:rPr>
                        <a:t>2023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600" dirty="0">
                          <a:effectLst/>
                          <a:highlight>
                            <a:srgbClr val="006400"/>
                          </a:highlight>
                        </a:rPr>
                        <a:t>2022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07000"/>
                        </a:lnSpc>
                        <a:spcBef>
                          <a:spcPts val="0"/>
                        </a:spcBef>
                        <a:spcAft>
                          <a:spcPts val="0"/>
                        </a:spcAft>
                      </a:pPr>
                      <a:r>
                        <a:rPr lang="ar-SA" sz="1600" dirty="0">
                          <a:effectLst/>
                          <a:highlight>
                            <a:srgbClr val="006400"/>
                          </a:highlight>
                        </a:rPr>
                        <a:t>2021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ar-SA" sz="1600" dirty="0">
                          <a:effectLst/>
                          <a:highlight>
                            <a:srgbClr val="006400"/>
                          </a:highlight>
                        </a:rPr>
                        <a:t>البيان</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04956112"/>
                  </a:ext>
                </a:extLst>
              </a:tr>
              <a:tr h="468553">
                <a:tc>
                  <a:txBody>
                    <a:bodyPr/>
                    <a:lstStyle/>
                    <a:p>
                      <a:pPr marL="0" marR="0" algn="ctr" rtl="1">
                        <a:lnSpc>
                          <a:spcPct val="107000"/>
                        </a:lnSpc>
                        <a:spcBef>
                          <a:spcPts val="0"/>
                        </a:spcBef>
                        <a:spcAft>
                          <a:spcPts val="0"/>
                        </a:spcAft>
                      </a:pPr>
                      <a:r>
                        <a:rPr lang="ar-SA" sz="1600" dirty="0" smtClean="0">
                          <a:solidFill>
                            <a:schemeClr val="tx1"/>
                          </a:solidFill>
                        </a:rPr>
                        <a:t>49.611.411</a:t>
                      </a:r>
                      <a:endParaRPr lang="en-US" sz="1600" dirty="0">
                        <a:solidFill>
                          <a:schemeClr val="tx1"/>
                        </a:solidFill>
                      </a:endParaRPr>
                    </a:p>
                  </a:txBody>
                  <a:tcPr marL="68580" marR="68580" marT="0" marB="0"/>
                </a:tc>
                <a:tc>
                  <a:txBody>
                    <a:bodyPr/>
                    <a:lstStyle/>
                    <a:p>
                      <a:pPr marL="0" marR="0" algn="ctr" rtl="1">
                        <a:lnSpc>
                          <a:spcPct val="107000"/>
                        </a:lnSpc>
                        <a:spcBef>
                          <a:spcPts val="0"/>
                        </a:spcBef>
                        <a:spcAft>
                          <a:spcPts val="0"/>
                        </a:spcAft>
                      </a:pPr>
                      <a:r>
                        <a:rPr lang="ar-SA" sz="1600" b="1">
                          <a:solidFill>
                            <a:schemeClr val="tx1"/>
                          </a:solidFill>
                        </a:rPr>
                        <a:t>48.401.377</a:t>
                      </a:r>
                      <a:endParaRPr lang="en-US" sz="1600" b="1">
                        <a:solidFill>
                          <a:schemeClr val="tx1"/>
                        </a:solidFill>
                      </a:endParaRPr>
                    </a:p>
                  </a:txBody>
                  <a:tcPr marL="68580" marR="68580" marT="0" marB="0"/>
                </a:tc>
                <a:tc>
                  <a:txBody>
                    <a:bodyPr/>
                    <a:lstStyle/>
                    <a:p>
                      <a:pPr marL="0" marR="0" algn="ctr" rtl="1">
                        <a:lnSpc>
                          <a:spcPct val="107000"/>
                        </a:lnSpc>
                        <a:spcBef>
                          <a:spcPts val="0"/>
                        </a:spcBef>
                        <a:spcAft>
                          <a:spcPts val="0"/>
                        </a:spcAft>
                      </a:pPr>
                      <a:r>
                        <a:rPr lang="ar-SA" sz="1600" b="1" dirty="0">
                          <a:solidFill>
                            <a:schemeClr val="tx1"/>
                          </a:solidFill>
                        </a:rPr>
                        <a:t>47.220.856</a:t>
                      </a:r>
                      <a:endParaRPr lang="en-US" sz="1600" b="1" dirty="0">
                        <a:solidFill>
                          <a:schemeClr val="tx1"/>
                        </a:solidFill>
                      </a:endParaRPr>
                    </a:p>
                  </a:txBody>
                  <a:tcPr marL="68580" marR="68580" marT="0" marB="0"/>
                </a:tc>
                <a:tc>
                  <a:txBody>
                    <a:bodyPr/>
                    <a:lstStyle/>
                    <a:p>
                      <a:pPr marL="0" marR="0" algn="ctr" rtl="1">
                        <a:lnSpc>
                          <a:spcPct val="107000"/>
                        </a:lnSpc>
                        <a:spcBef>
                          <a:spcPts val="0"/>
                        </a:spcBef>
                        <a:spcAft>
                          <a:spcPts val="0"/>
                        </a:spcAft>
                      </a:pPr>
                      <a:r>
                        <a:rPr lang="ar-SA" sz="1600" b="1" dirty="0">
                          <a:solidFill>
                            <a:schemeClr val="tx1"/>
                          </a:solidFill>
                        </a:rPr>
                        <a:t>46.069.128</a:t>
                      </a:r>
                      <a:endParaRPr lang="en-US" sz="1600" b="1" dirty="0">
                        <a:solidFill>
                          <a:schemeClr val="tx1"/>
                        </a:solidFill>
                      </a:endParaRPr>
                    </a:p>
                  </a:txBody>
                  <a:tcPr marL="68580" marR="68580" marT="0" marB="0"/>
                </a:tc>
                <a:tc>
                  <a:txBody>
                    <a:bodyPr/>
                    <a:lstStyle/>
                    <a:p>
                      <a:pPr marL="0" marR="0" algn="ctr" rtl="1">
                        <a:lnSpc>
                          <a:spcPct val="107000"/>
                        </a:lnSpc>
                        <a:spcBef>
                          <a:spcPts val="0"/>
                        </a:spcBef>
                        <a:spcAft>
                          <a:spcPts val="0"/>
                        </a:spcAft>
                      </a:pPr>
                      <a:r>
                        <a:rPr lang="ar-SA" sz="1600" b="1" dirty="0">
                          <a:solidFill>
                            <a:schemeClr val="tx1"/>
                          </a:solidFill>
                        </a:rPr>
                        <a:t>44.945.491</a:t>
                      </a:r>
                      <a:endParaRPr lang="en-US" sz="1600" b="1" dirty="0">
                        <a:solidFill>
                          <a:schemeClr val="tx1"/>
                        </a:solidFill>
                      </a:endParaRPr>
                    </a:p>
                  </a:txBody>
                  <a:tcPr marL="68580" marR="68580" marT="0" marB="0"/>
                </a:tc>
                <a:tc>
                  <a:txBody>
                    <a:bodyPr/>
                    <a:lstStyle/>
                    <a:p>
                      <a:pPr marL="0" marR="0" algn="ctr">
                        <a:lnSpc>
                          <a:spcPct val="107000"/>
                        </a:lnSpc>
                        <a:spcBef>
                          <a:spcPts val="0"/>
                        </a:spcBef>
                        <a:spcAft>
                          <a:spcPts val="0"/>
                        </a:spcAft>
                      </a:pPr>
                      <a:r>
                        <a:rPr lang="ar-SA" sz="1600" b="1" dirty="0">
                          <a:solidFill>
                            <a:schemeClr val="tx1"/>
                          </a:solidFill>
                        </a:rPr>
                        <a:t>السودان</a:t>
                      </a:r>
                      <a:endParaRPr lang="en-US" sz="1600" b="1" dirty="0">
                        <a:solidFill>
                          <a:schemeClr val="tx1"/>
                        </a:solidFill>
                      </a:endParaRPr>
                    </a:p>
                  </a:txBody>
                  <a:tcPr marL="68580" marR="68580" marT="0" marB="0"/>
                </a:tc>
                <a:extLst>
                  <a:ext uri="{0D108BD9-81ED-4DB2-BD59-A6C34878D82A}">
                    <a16:rowId xmlns:a16="http://schemas.microsoft.com/office/drawing/2014/main" val="3874559882"/>
                  </a:ext>
                </a:extLst>
              </a:tr>
              <a:tr h="468553">
                <a:tc>
                  <a:txBody>
                    <a:bodyPr/>
                    <a:lstStyle/>
                    <a:p>
                      <a:pPr marL="0" marR="0" algn="ctr" rtl="1">
                        <a:lnSpc>
                          <a:spcPct val="107000"/>
                        </a:lnSpc>
                        <a:spcBef>
                          <a:spcPts val="0"/>
                        </a:spcBef>
                        <a:spcAft>
                          <a:spcPts val="0"/>
                        </a:spcAft>
                      </a:pPr>
                      <a:r>
                        <a:rPr lang="ar-SA" sz="1600" dirty="0">
                          <a:solidFill>
                            <a:schemeClr val="tx1"/>
                          </a:solidFill>
                        </a:rPr>
                        <a:t>2.728.981</a:t>
                      </a:r>
                      <a:endParaRPr lang="en-US" sz="1600" dirty="0">
                        <a:solidFill>
                          <a:schemeClr val="tx1"/>
                        </a:solidFill>
                      </a:endParaRPr>
                    </a:p>
                  </a:txBody>
                  <a:tcPr marL="68580" marR="68580" marT="0" marB="0"/>
                </a:tc>
                <a:tc>
                  <a:txBody>
                    <a:bodyPr/>
                    <a:lstStyle/>
                    <a:p>
                      <a:pPr marL="0" marR="0" algn="ctr" rtl="1">
                        <a:lnSpc>
                          <a:spcPct val="107000"/>
                        </a:lnSpc>
                        <a:spcBef>
                          <a:spcPts val="0"/>
                        </a:spcBef>
                        <a:spcAft>
                          <a:spcPts val="0"/>
                        </a:spcAft>
                      </a:pPr>
                      <a:r>
                        <a:rPr lang="ar-SA" sz="1600" b="1">
                          <a:solidFill>
                            <a:schemeClr val="tx1"/>
                          </a:solidFill>
                        </a:rPr>
                        <a:t>2.647.697</a:t>
                      </a:r>
                      <a:endParaRPr lang="en-US" sz="1600" b="1">
                        <a:solidFill>
                          <a:schemeClr val="tx1"/>
                        </a:solidFill>
                      </a:endParaRPr>
                    </a:p>
                  </a:txBody>
                  <a:tcPr marL="68580" marR="68580" marT="0" marB="0"/>
                </a:tc>
                <a:tc>
                  <a:txBody>
                    <a:bodyPr/>
                    <a:lstStyle/>
                    <a:p>
                      <a:pPr marL="0" marR="0" algn="ctr" rtl="1">
                        <a:lnSpc>
                          <a:spcPct val="107000"/>
                        </a:lnSpc>
                        <a:spcBef>
                          <a:spcPts val="0"/>
                        </a:spcBef>
                        <a:spcAft>
                          <a:spcPts val="0"/>
                        </a:spcAft>
                      </a:pPr>
                      <a:r>
                        <a:rPr lang="ar-SA" sz="1600" b="1">
                          <a:solidFill>
                            <a:schemeClr val="tx1"/>
                          </a:solidFill>
                        </a:rPr>
                        <a:t>2.568.834</a:t>
                      </a:r>
                      <a:endParaRPr lang="en-US" sz="1600" b="1">
                        <a:solidFill>
                          <a:schemeClr val="tx1"/>
                        </a:solidFill>
                      </a:endParaRPr>
                    </a:p>
                  </a:txBody>
                  <a:tcPr marL="68580" marR="68580" marT="0" marB="0"/>
                </a:tc>
                <a:tc>
                  <a:txBody>
                    <a:bodyPr/>
                    <a:lstStyle/>
                    <a:p>
                      <a:pPr marL="0" marR="0" algn="ctr" rtl="1">
                        <a:lnSpc>
                          <a:spcPct val="107000"/>
                        </a:lnSpc>
                        <a:spcBef>
                          <a:spcPts val="0"/>
                        </a:spcBef>
                        <a:spcAft>
                          <a:spcPts val="0"/>
                        </a:spcAft>
                      </a:pPr>
                      <a:r>
                        <a:rPr lang="ar-SA" sz="1600" b="1">
                          <a:solidFill>
                            <a:schemeClr val="tx1"/>
                          </a:solidFill>
                        </a:rPr>
                        <a:t>2.492.320</a:t>
                      </a:r>
                      <a:endParaRPr lang="en-US" sz="1600" b="1">
                        <a:solidFill>
                          <a:schemeClr val="tx1"/>
                        </a:solidFill>
                      </a:endParaRPr>
                    </a:p>
                  </a:txBody>
                  <a:tcPr marL="68580" marR="68580" marT="0" marB="0"/>
                </a:tc>
                <a:tc>
                  <a:txBody>
                    <a:bodyPr/>
                    <a:lstStyle/>
                    <a:p>
                      <a:pPr marL="0" marR="0" algn="ctr" rtl="1">
                        <a:lnSpc>
                          <a:spcPct val="107000"/>
                        </a:lnSpc>
                        <a:spcBef>
                          <a:spcPts val="0"/>
                        </a:spcBef>
                        <a:spcAft>
                          <a:spcPts val="0"/>
                        </a:spcAft>
                      </a:pPr>
                      <a:r>
                        <a:rPr lang="ar-SA" sz="1600" b="1">
                          <a:solidFill>
                            <a:schemeClr val="tx1"/>
                          </a:solidFill>
                        </a:rPr>
                        <a:t>2.418.085</a:t>
                      </a:r>
                      <a:endParaRPr lang="en-US" sz="1600" b="1">
                        <a:solidFill>
                          <a:schemeClr val="tx1"/>
                        </a:solidFill>
                      </a:endParaRPr>
                    </a:p>
                  </a:txBody>
                  <a:tcPr marL="68580" marR="68580" marT="0" marB="0"/>
                </a:tc>
                <a:tc>
                  <a:txBody>
                    <a:bodyPr/>
                    <a:lstStyle/>
                    <a:p>
                      <a:pPr marL="0" marR="0" algn="ctr">
                        <a:lnSpc>
                          <a:spcPct val="107000"/>
                        </a:lnSpc>
                        <a:spcBef>
                          <a:spcPts val="0"/>
                        </a:spcBef>
                        <a:spcAft>
                          <a:spcPts val="0"/>
                        </a:spcAft>
                      </a:pPr>
                      <a:r>
                        <a:rPr lang="ar-SA" sz="1600" b="1" dirty="0">
                          <a:solidFill>
                            <a:schemeClr val="tx1"/>
                          </a:solidFill>
                        </a:rPr>
                        <a:t>القضارف</a:t>
                      </a:r>
                      <a:endParaRPr lang="en-US" sz="1600" b="1" dirty="0">
                        <a:solidFill>
                          <a:schemeClr val="tx1"/>
                        </a:solidFill>
                      </a:endParaRPr>
                    </a:p>
                  </a:txBody>
                  <a:tcPr marL="68580" marR="68580" marT="0" marB="0"/>
                </a:tc>
                <a:extLst>
                  <a:ext uri="{0D108BD9-81ED-4DB2-BD59-A6C34878D82A}">
                    <a16:rowId xmlns:a16="http://schemas.microsoft.com/office/drawing/2014/main" val="141692313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800">
        <p:extLst>
          <p:ext uri="http://mobile.wps.cn/transition/2016/1">
            <p:transition xmlns="" val="wps_explode_r_800"/>
          </p:ext>
        </p:extLs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0"/>
            <a:ext cx="9204960" cy="6858000"/>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2286000" y="2967335"/>
            <a:ext cx="4572000" cy="1200329"/>
          </a:xfrm>
          <a:prstGeom prst="rect">
            <a:avLst/>
          </a:prstGeom>
        </p:spPr>
        <p:txBody>
          <a:bodyPr>
            <a:spAutoFit/>
          </a:bodyPr>
          <a:lstStyle/>
          <a:p>
            <a:r>
              <a:rPr lang="ar-SA" b="1" dirty="0">
                <a:solidFill>
                  <a:schemeClr val="accent6">
                    <a:lumMod val="60000"/>
                    <a:lumOff val="40000"/>
                  </a:schemeClr>
                </a:solidFill>
                <a:latin typeface="Calibri" panose="020F0502020204030204" pitchFamily="34" charset="0"/>
                <a:ea typeface="Calibri" panose="020F0502020204030204" pitchFamily="34" charset="0"/>
              </a:rPr>
              <a:t>جدول ( 2 ــــ 1 ) : يوضح الفئات العمرية للنساء في سن الإنجاب إلى سكان الولاية للفئة حسب إسقاط ولاية القضارف العام </a:t>
            </a:r>
            <a:r>
              <a:rPr lang="ar-SA" b="1" dirty="0" smtClean="0">
                <a:solidFill>
                  <a:schemeClr val="accent6">
                    <a:lumMod val="60000"/>
                    <a:lumOff val="40000"/>
                  </a:schemeClr>
                </a:solidFill>
                <a:latin typeface="Calibri" panose="020F0502020204030204" pitchFamily="34" charset="0"/>
                <a:ea typeface="Calibri" panose="020F0502020204030204" pitchFamily="34" charset="0"/>
              </a:rPr>
              <a:t>2024م</a:t>
            </a:r>
          </a:p>
          <a:p>
            <a:pPr algn="ctr"/>
            <a:endParaRPr lang="en-US" dirty="0">
              <a:solidFill>
                <a:schemeClr val="accent6">
                  <a:lumMod val="60000"/>
                  <a:lumOff val="40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851021182"/>
              </p:ext>
            </p:extLst>
          </p:nvPr>
        </p:nvGraphicFramePr>
        <p:xfrm>
          <a:off x="496388" y="3899439"/>
          <a:ext cx="7750629" cy="2348298"/>
        </p:xfrm>
        <a:graphic>
          <a:graphicData uri="http://schemas.openxmlformats.org/drawingml/2006/table">
            <a:tbl>
              <a:tblPr firstRow="1" firstCol="1" bandRow="1">
                <a:tableStyleId>{5C22544A-7EE6-4342-B048-85BDC9FD1C3A}</a:tableStyleId>
              </a:tblPr>
              <a:tblGrid>
                <a:gridCol w="2726060">
                  <a:extLst>
                    <a:ext uri="{9D8B030D-6E8A-4147-A177-3AD203B41FA5}">
                      <a16:colId xmlns:a16="http://schemas.microsoft.com/office/drawing/2014/main" val="1614837420"/>
                    </a:ext>
                  </a:extLst>
                </a:gridCol>
                <a:gridCol w="3040604">
                  <a:extLst>
                    <a:ext uri="{9D8B030D-6E8A-4147-A177-3AD203B41FA5}">
                      <a16:colId xmlns:a16="http://schemas.microsoft.com/office/drawing/2014/main" val="2870881725"/>
                    </a:ext>
                  </a:extLst>
                </a:gridCol>
                <a:gridCol w="1983965">
                  <a:extLst>
                    <a:ext uri="{9D8B030D-6E8A-4147-A177-3AD203B41FA5}">
                      <a16:colId xmlns:a16="http://schemas.microsoft.com/office/drawing/2014/main" val="2160471743"/>
                    </a:ext>
                  </a:extLst>
                </a:gridCol>
              </a:tblGrid>
              <a:tr h="252494">
                <a:tc>
                  <a:txBody>
                    <a:bodyPr/>
                    <a:lstStyle/>
                    <a:p>
                      <a:pPr marL="0" marR="0" algn="r" rtl="1">
                        <a:lnSpc>
                          <a:spcPct val="107000"/>
                        </a:lnSpc>
                        <a:spcBef>
                          <a:spcPts val="0"/>
                        </a:spcBef>
                        <a:spcAft>
                          <a:spcPts val="0"/>
                        </a:spcAft>
                      </a:pPr>
                      <a:r>
                        <a:rPr lang="ar-SA" sz="1600" b="1">
                          <a:solidFill>
                            <a:srgbClr val="FF0000"/>
                          </a:solidFill>
                          <a:effectLst/>
                        </a:rPr>
                        <a:t>السكان</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rtl="1">
                        <a:lnSpc>
                          <a:spcPct val="107000"/>
                        </a:lnSpc>
                        <a:spcBef>
                          <a:spcPts val="0"/>
                        </a:spcBef>
                        <a:spcAft>
                          <a:spcPts val="0"/>
                        </a:spcAft>
                      </a:pPr>
                      <a:r>
                        <a:rPr lang="ar-SA" sz="1600" b="1">
                          <a:solidFill>
                            <a:srgbClr val="FF0000"/>
                          </a:solidFill>
                          <a:effectLst/>
                        </a:rPr>
                        <a:t>النساء</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rtl="1">
                        <a:lnSpc>
                          <a:spcPct val="107000"/>
                        </a:lnSpc>
                        <a:spcBef>
                          <a:spcPts val="0"/>
                        </a:spcBef>
                        <a:spcAft>
                          <a:spcPts val="0"/>
                        </a:spcAft>
                      </a:pPr>
                      <a:r>
                        <a:rPr lang="ar-SA" sz="1600" b="1" dirty="0">
                          <a:solidFill>
                            <a:srgbClr val="FF0000"/>
                          </a:solidFill>
                          <a:effectLst/>
                        </a:rPr>
                        <a:t>الفئة العمرية</a:t>
                      </a: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197743998"/>
                  </a:ext>
                </a:extLst>
              </a:tr>
              <a:tr h="254094">
                <a:tc>
                  <a:txBody>
                    <a:bodyPr/>
                    <a:lstStyle/>
                    <a:p>
                      <a:pPr marL="0" marR="0" algn="r" rtl="1">
                        <a:lnSpc>
                          <a:spcPct val="107000"/>
                        </a:lnSpc>
                        <a:spcBef>
                          <a:spcPts val="0"/>
                        </a:spcBef>
                        <a:spcAft>
                          <a:spcPts val="0"/>
                        </a:spcAft>
                      </a:pPr>
                      <a:r>
                        <a:rPr lang="ar-SA" sz="1600" b="1">
                          <a:solidFill>
                            <a:srgbClr val="FF0000"/>
                          </a:solidFill>
                          <a:effectLst/>
                        </a:rPr>
                        <a:t>315076</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600" b="1">
                          <a:solidFill>
                            <a:srgbClr val="FF0000"/>
                          </a:solidFill>
                          <a:effectLst/>
                        </a:rPr>
                        <a:t>189766</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600" b="1">
                          <a:solidFill>
                            <a:srgbClr val="FF0000"/>
                          </a:solidFill>
                          <a:effectLst/>
                        </a:rPr>
                        <a:t>19-15</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809434401"/>
                  </a:ext>
                </a:extLst>
              </a:tr>
              <a:tr h="254094">
                <a:tc>
                  <a:txBody>
                    <a:bodyPr/>
                    <a:lstStyle/>
                    <a:p>
                      <a:pPr marL="0" marR="0" algn="r" rtl="1">
                        <a:lnSpc>
                          <a:spcPct val="107000"/>
                        </a:lnSpc>
                        <a:spcBef>
                          <a:spcPts val="0"/>
                        </a:spcBef>
                        <a:spcAft>
                          <a:spcPts val="0"/>
                        </a:spcAft>
                      </a:pPr>
                      <a:r>
                        <a:rPr lang="ar-SA" sz="1600" b="1">
                          <a:solidFill>
                            <a:srgbClr val="FF0000"/>
                          </a:solidFill>
                          <a:effectLst/>
                        </a:rPr>
                        <a:t>269006</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600" b="1">
                          <a:solidFill>
                            <a:srgbClr val="FF0000"/>
                          </a:solidFill>
                          <a:effectLst/>
                        </a:rPr>
                        <a:t>180245</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600" b="1">
                          <a:solidFill>
                            <a:srgbClr val="FF0000"/>
                          </a:solidFill>
                          <a:effectLst/>
                        </a:rPr>
                        <a:t>24-20</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263526616"/>
                  </a:ext>
                </a:extLst>
              </a:tr>
              <a:tr h="254094">
                <a:tc>
                  <a:txBody>
                    <a:bodyPr/>
                    <a:lstStyle/>
                    <a:p>
                      <a:pPr marL="0" marR="0" algn="r" rtl="1">
                        <a:lnSpc>
                          <a:spcPct val="107000"/>
                        </a:lnSpc>
                        <a:spcBef>
                          <a:spcPts val="0"/>
                        </a:spcBef>
                        <a:spcAft>
                          <a:spcPts val="0"/>
                        </a:spcAft>
                      </a:pPr>
                      <a:r>
                        <a:rPr lang="ar-SA" sz="1600" b="1">
                          <a:solidFill>
                            <a:srgbClr val="FF0000"/>
                          </a:solidFill>
                          <a:effectLst/>
                        </a:rPr>
                        <a:t>224525</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600" b="1">
                          <a:solidFill>
                            <a:srgbClr val="FF0000"/>
                          </a:solidFill>
                          <a:effectLst/>
                        </a:rPr>
                        <a:t>147511</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600" b="1">
                          <a:solidFill>
                            <a:srgbClr val="FF0000"/>
                          </a:solidFill>
                          <a:effectLst/>
                        </a:rPr>
                        <a:t>29-25</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354597986"/>
                  </a:ext>
                </a:extLst>
              </a:tr>
              <a:tr h="254094">
                <a:tc>
                  <a:txBody>
                    <a:bodyPr/>
                    <a:lstStyle/>
                    <a:p>
                      <a:pPr marL="0" marR="0" algn="r" rtl="1">
                        <a:lnSpc>
                          <a:spcPct val="107000"/>
                        </a:lnSpc>
                        <a:spcBef>
                          <a:spcPts val="0"/>
                        </a:spcBef>
                        <a:spcAft>
                          <a:spcPts val="0"/>
                        </a:spcAft>
                      </a:pPr>
                      <a:r>
                        <a:rPr lang="ar-SA" sz="1600" b="1">
                          <a:solidFill>
                            <a:srgbClr val="FF0000"/>
                          </a:solidFill>
                          <a:effectLst/>
                        </a:rPr>
                        <a:t>176072</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600" b="1">
                          <a:solidFill>
                            <a:srgbClr val="FF0000"/>
                          </a:solidFill>
                          <a:effectLst/>
                        </a:rPr>
                        <a:t>110806</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600" b="1">
                          <a:solidFill>
                            <a:srgbClr val="FF0000"/>
                          </a:solidFill>
                          <a:effectLst/>
                        </a:rPr>
                        <a:t>34-30</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378516780"/>
                  </a:ext>
                </a:extLst>
              </a:tr>
              <a:tr h="254094">
                <a:tc>
                  <a:txBody>
                    <a:bodyPr/>
                    <a:lstStyle/>
                    <a:p>
                      <a:pPr marL="0" marR="0" algn="r" rtl="1">
                        <a:lnSpc>
                          <a:spcPct val="107000"/>
                        </a:lnSpc>
                        <a:spcBef>
                          <a:spcPts val="0"/>
                        </a:spcBef>
                        <a:spcAft>
                          <a:spcPts val="0"/>
                        </a:spcAft>
                      </a:pPr>
                      <a:r>
                        <a:rPr lang="ar-SA" sz="1600" b="1">
                          <a:solidFill>
                            <a:srgbClr val="FF0000"/>
                          </a:solidFill>
                          <a:effectLst/>
                        </a:rPr>
                        <a:t>140593</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600" b="1">
                          <a:solidFill>
                            <a:srgbClr val="FF0000"/>
                          </a:solidFill>
                          <a:effectLst/>
                        </a:rPr>
                        <a:t>72717</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600" b="1">
                          <a:solidFill>
                            <a:srgbClr val="FF0000"/>
                          </a:solidFill>
                          <a:effectLst/>
                        </a:rPr>
                        <a:t>39-35</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280651296"/>
                  </a:ext>
                </a:extLst>
              </a:tr>
              <a:tr h="254094">
                <a:tc>
                  <a:txBody>
                    <a:bodyPr/>
                    <a:lstStyle/>
                    <a:p>
                      <a:pPr marL="0" marR="0" algn="r" rtl="1">
                        <a:lnSpc>
                          <a:spcPct val="107000"/>
                        </a:lnSpc>
                        <a:spcBef>
                          <a:spcPts val="0"/>
                        </a:spcBef>
                        <a:spcAft>
                          <a:spcPts val="0"/>
                        </a:spcAft>
                      </a:pPr>
                      <a:r>
                        <a:rPr lang="ar-SA" sz="1600" b="1">
                          <a:solidFill>
                            <a:srgbClr val="FF0000"/>
                          </a:solidFill>
                          <a:effectLst/>
                        </a:rPr>
                        <a:t>117028</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600" b="1">
                          <a:solidFill>
                            <a:srgbClr val="FF0000"/>
                          </a:solidFill>
                          <a:effectLst/>
                        </a:rPr>
                        <a:t>60899</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600" b="1">
                          <a:solidFill>
                            <a:srgbClr val="FF0000"/>
                          </a:solidFill>
                          <a:effectLst/>
                        </a:rPr>
                        <a:t>44-40</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660450062"/>
                  </a:ext>
                </a:extLst>
              </a:tr>
              <a:tr h="254094">
                <a:tc>
                  <a:txBody>
                    <a:bodyPr/>
                    <a:lstStyle/>
                    <a:p>
                      <a:pPr marL="0" marR="0" algn="r" rtl="1">
                        <a:lnSpc>
                          <a:spcPct val="107000"/>
                        </a:lnSpc>
                        <a:spcBef>
                          <a:spcPts val="0"/>
                        </a:spcBef>
                        <a:spcAft>
                          <a:spcPts val="0"/>
                        </a:spcAft>
                      </a:pPr>
                      <a:r>
                        <a:rPr lang="ar-SA" sz="1600" b="1">
                          <a:solidFill>
                            <a:srgbClr val="FF0000"/>
                          </a:solidFill>
                          <a:effectLst/>
                        </a:rPr>
                        <a:t>99289</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600" b="1">
                          <a:solidFill>
                            <a:srgbClr val="FF0000"/>
                          </a:solidFill>
                          <a:effectLst/>
                        </a:rPr>
                        <a:t>52298</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600" b="1">
                          <a:solidFill>
                            <a:srgbClr val="FF0000"/>
                          </a:solidFill>
                          <a:effectLst/>
                        </a:rPr>
                        <a:t>49-45</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656965676"/>
                  </a:ext>
                </a:extLst>
              </a:tr>
              <a:tr h="252494">
                <a:tc>
                  <a:txBody>
                    <a:bodyPr/>
                    <a:lstStyle/>
                    <a:p>
                      <a:pPr marL="0" marR="0" algn="r" rtl="1">
                        <a:lnSpc>
                          <a:spcPct val="107000"/>
                        </a:lnSpc>
                        <a:spcBef>
                          <a:spcPts val="0"/>
                        </a:spcBef>
                        <a:spcAft>
                          <a:spcPts val="0"/>
                        </a:spcAft>
                      </a:pPr>
                      <a:r>
                        <a:rPr lang="ar-SA" sz="1600" b="1">
                          <a:solidFill>
                            <a:srgbClr val="FF0000"/>
                          </a:solidFill>
                          <a:effectLst/>
                        </a:rPr>
                        <a:t>1341589 </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ar-SA" sz="1600" b="1">
                          <a:solidFill>
                            <a:srgbClr val="FF0000"/>
                          </a:solidFill>
                          <a:effectLst/>
                        </a:rPr>
                        <a:t>814242</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ar-SA" sz="1600" b="1" dirty="0">
                          <a:solidFill>
                            <a:srgbClr val="FF0000"/>
                          </a:solidFill>
                          <a:effectLst/>
                        </a:rPr>
                        <a:t>المجموع</a:t>
                      </a: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745278902"/>
                  </a:ext>
                </a:extLst>
              </a:tr>
            </a:tbl>
          </a:graphicData>
        </a:graphic>
      </p:graphicFrame>
    </p:spTree>
    <p:extLst>
      <p:ext uri="{BB962C8B-B14F-4D97-AF65-F5344CB8AC3E}">
        <p14:creationId xmlns:p14="http://schemas.microsoft.com/office/powerpoint/2010/main" val="2147065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2097155"/>
          <p:cNvPicPr>
            <a:picLocks/>
          </p:cNvPicPr>
          <p:nvPr/>
        </p:nvPicPr>
        <p:blipFill>
          <a:blip r:embed="rId2"/>
          <a:stretch>
            <a:fillRect/>
          </a:stretch>
        </p:blipFill>
        <p:spPr>
          <a:xfrm>
            <a:off x="0" y="-53740"/>
            <a:ext cx="9166409" cy="7059637"/>
          </a:xfrm>
          <a:prstGeom prst="rect">
            <a:avLst/>
          </a:prstGeom>
        </p:spPr>
      </p:pic>
      <p:sp>
        <p:nvSpPr>
          <p:cNvPr id="1048599" name="TextBox 1048598"/>
          <p:cNvSpPr txBox="1"/>
          <p:nvPr/>
        </p:nvSpPr>
        <p:spPr>
          <a:xfrm>
            <a:off x="2378438" y="870857"/>
            <a:ext cx="5937249" cy="1785104"/>
          </a:xfrm>
          <a:prstGeom prst="rect">
            <a:avLst/>
          </a:prstGeom>
        </p:spPr>
        <p:txBody>
          <a:bodyPr wrap="square" rtlCol="0">
            <a:spAutoFit/>
          </a:bodyPr>
          <a:lstStyle/>
          <a:p>
            <a:pPr algn="ctr"/>
            <a:r>
              <a:rPr lang="ar-SA" b="1" dirty="0"/>
              <a:t>جدول ( 3 ـــ 1 ) : مجموع المواليد إلى النساء في سن الإنجاب لولاية القضارف </a:t>
            </a:r>
            <a:r>
              <a:rPr lang="ar-SA" b="1" dirty="0" smtClean="0"/>
              <a:t>2008م</a:t>
            </a:r>
          </a:p>
          <a:p>
            <a:pPr algn="ctr"/>
            <a:endParaRPr lang="en-US" dirty="0"/>
          </a:p>
          <a:p>
            <a:pPr algn="ctr"/>
            <a:endParaRPr lang="ar-SA" altLang="ar-EG" sz="2800" dirty="0" smtClean="0">
              <a:solidFill>
                <a:srgbClr val="008000"/>
              </a:solidFill>
            </a:endParaRPr>
          </a:p>
          <a:p>
            <a:pPr algn="ctr"/>
            <a:endParaRPr lang="ar-SA" altLang="ar-EG" sz="2800" dirty="0">
              <a:solidFill>
                <a:srgbClr val="008000"/>
              </a:solidFill>
            </a:endParaRPr>
          </a:p>
        </p:txBody>
      </p:sp>
      <p:sp>
        <p:nvSpPr>
          <p:cNvPr id="1048600" name="TextBox 1048599"/>
          <p:cNvSpPr txBox="1"/>
          <p:nvPr/>
        </p:nvSpPr>
        <p:spPr>
          <a:xfrm>
            <a:off x="3892732" y="2804159"/>
            <a:ext cx="4119154" cy="523220"/>
          </a:xfrm>
          <a:prstGeom prst="rect">
            <a:avLst/>
          </a:prstGeom>
        </p:spPr>
        <p:txBody>
          <a:bodyPr wrap="square" rtlCol="0">
            <a:spAutoFit/>
          </a:bodyPr>
          <a:lstStyle/>
          <a:p>
            <a:r>
              <a:rPr lang="ar-SA" altLang="en-US" sz="2800" b="1" dirty="0" smtClean="0">
                <a:solidFill>
                  <a:schemeClr val="accent6">
                    <a:lumMod val="50000"/>
                  </a:schemeClr>
                </a:solidFill>
              </a:rPr>
              <a:t> </a:t>
            </a:r>
            <a:endParaRPr lang="ar-EG" sz="2800" b="1" dirty="0">
              <a:solidFill>
                <a:schemeClr val="accent6">
                  <a:lumMod val="50000"/>
                </a:schemeClr>
              </a:solidFill>
            </a:endParaRPr>
          </a:p>
        </p:txBody>
      </p:sp>
      <p:sp>
        <p:nvSpPr>
          <p:cNvPr id="1048601" name="TextBox 1048600"/>
          <p:cNvSpPr txBox="1"/>
          <p:nvPr/>
        </p:nvSpPr>
        <p:spPr>
          <a:xfrm>
            <a:off x="1158239" y="3230880"/>
            <a:ext cx="7157447" cy="3831818"/>
          </a:xfrm>
          <a:prstGeom prst="rect">
            <a:avLst/>
          </a:prstGeom>
        </p:spPr>
        <p:txBody>
          <a:bodyPr wrap="square" rtlCol="0">
            <a:spAutoFit/>
          </a:bodyPr>
          <a:lstStyle/>
          <a:p>
            <a:endParaRPr lang="ar-EG" sz="1100" dirty="0" smtClean="0">
              <a:solidFill>
                <a:srgbClr val="000000"/>
              </a:solidFill>
            </a:endParaRPr>
          </a:p>
          <a:p>
            <a:pPr algn="r"/>
            <a:r>
              <a:rPr lang="ar-SA" altLang="ar-EG" sz="1200" b="1" dirty="0" smtClean="0">
                <a:solidFill>
                  <a:srgbClr val="FF0000"/>
                </a:solidFill>
              </a:rPr>
              <a:t>المصدر: الجهاز المركزي للإحصاء – تعداد 2008م القضارف </a:t>
            </a:r>
          </a:p>
          <a:p>
            <a:pPr algn="r"/>
            <a:endParaRPr lang="ar-SA" sz="1200" b="1" dirty="0" smtClean="0">
              <a:solidFill>
                <a:srgbClr val="FF0000"/>
              </a:solidFill>
            </a:endParaRPr>
          </a:p>
          <a:p>
            <a:pPr algn="r"/>
            <a:r>
              <a:rPr lang="ar-SA" b="1" dirty="0"/>
              <a:t>2.1  منطقة الدراسة :</a:t>
            </a:r>
            <a:endParaRPr lang="en-US" dirty="0"/>
          </a:p>
          <a:p>
            <a:pPr algn="r"/>
            <a:r>
              <a:rPr lang="ar-SA" dirty="0"/>
              <a:t>       بما أن موضوع الورشة يتناول بلدان الإقليم إلا أن الظروف الاَنية للسودان مثلت حاجز في توفير بيانات عن السودان ، عليه أعتبرت ولاية القضارف كدراسة حالة لهذه الورقه .</a:t>
            </a:r>
            <a:endParaRPr lang="en-US" dirty="0"/>
          </a:p>
          <a:p>
            <a:pPr algn="r"/>
            <a:r>
              <a:rPr lang="ar-SA" dirty="0"/>
              <a:t>        تقع ولاية القضارف في الجزء الشرقي من السودان ، وتعتبر الزراعة الحرفةالأساسية لسكانها ، تحتل المرتية الأولى من بين ولايات السودان ، بها اكبر مساحه للزراعة الآلية المطرية ، تفدر بحوالي ( 7 ـــــــــ 8 ) مليون فدان ، وتمتاز بتنوعها البيئى من حيث إختلاف معدلات الأمطار من منطقة إلى أخرى ، خاصة المناطق الجنوبية الوسطى منها ، مع وجود المنطقة الرعوية التي تقع شمال خط المرعى 17 درجه عرض و47 درجه طولاً .</a:t>
            </a:r>
            <a:endParaRPr lang="en-US" dirty="0"/>
          </a:p>
          <a:p>
            <a:endParaRPr lang="ar-SA" sz="1200" b="1" dirty="0">
              <a:solidFill>
                <a:srgbClr val="FF0000"/>
              </a:solidFill>
            </a:endParaRPr>
          </a:p>
          <a:p>
            <a:endParaRPr lang="ar-SA" sz="1200" b="1" dirty="0" smtClean="0">
              <a:solidFill>
                <a:srgbClr val="FF0000"/>
              </a:solidFill>
            </a:endParaRPr>
          </a:p>
          <a:p>
            <a:endParaRPr lang="ar-EG" sz="1200" b="1" dirty="0">
              <a:solidFill>
                <a:srgbClr val="000000"/>
              </a:solidFill>
            </a:endParaRPr>
          </a:p>
          <a:p>
            <a:r>
              <a:rPr lang="ar-SA" sz="2800" dirty="0" smtClean="0">
                <a:solidFill>
                  <a:srgbClr val="000000"/>
                </a:solidFill>
              </a:rPr>
              <a:t>          </a:t>
            </a:r>
            <a:endParaRPr lang="ar-EG" sz="2800" dirty="0" smtClean="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05385303"/>
              </p:ext>
            </p:extLst>
          </p:nvPr>
        </p:nvGraphicFramePr>
        <p:xfrm>
          <a:off x="2378438" y="1404113"/>
          <a:ext cx="5937250" cy="2054547"/>
        </p:xfrm>
        <a:graphic>
          <a:graphicData uri="http://schemas.openxmlformats.org/drawingml/2006/table">
            <a:tbl>
              <a:tblPr firstRow="1" firstCol="1" bandRow="1">
                <a:tableStyleId>{5C22544A-7EE6-4342-B048-85BDC9FD1C3A}</a:tableStyleId>
              </a:tblPr>
              <a:tblGrid>
                <a:gridCol w="1978660">
                  <a:extLst>
                    <a:ext uri="{9D8B030D-6E8A-4147-A177-3AD203B41FA5}">
                      <a16:colId xmlns:a16="http://schemas.microsoft.com/office/drawing/2014/main" val="4129314965"/>
                    </a:ext>
                  </a:extLst>
                </a:gridCol>
                <a:gridCol w="1979295">
                  <a:extLst>
                    <a:ext uri="{9D8B030D-6E8A-4147-A177-3AD203B41FA5}">
                      <a16:colId xmlns:a16="http://schemas.microsoft.com/office/drawing/2014/main" val="1987128054"/>
                    </a:ext>
                  </a:extLst>
                </a:gridCol>
                <a:gridCol w="1979295">
                  <a:extLst>
                    <a:ext uri="{9D8B030D-6E8A-4147-A177-3AD203B41FA5}">
                      <a16:colId xmlns:a16="http://schemas.microsoft.com/office/drawing/2014/main" val="2586649378"/>
                    </a:ext>
                  </a:extLst>
                </a:gridCol>
              </a:tblGrid>
              <a:tr h="205639">
                <a:tc>
                  <a:txBody>
                    <a:bodyPr/>
                    <a:lstStyle/>
                    <a:p>
                      <a:pPr marL="0" marR="0" algn="r">
                        <a:lnSpc>
                          <a:spcPct val="107000"/>
                        </a:lnSpc>
                        <a:spcBef>
                          <a:spcPts val="0"/>
                        </a:spcBef>
                        <a:spcAft>
                          <a:spcPts val="0"/>
                        </a:spcAft>
                      </a:pPr>
                      <a:r>
                        <a:rPr lang="ar-SA" sz="1400" b="1">
                          <a:effectLst/>
                        </a:rPr>
                        <a:t>المواليد</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400" b="1">
                          <a:effectLst/>
                        </a:rPr>
                        <a:t>النساء</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400" b="1" dirty="0">
                          <a:effectLst/>
                        </a:rPr>
                        <a:t>الفئة العمرية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850304705"/>
                  </a:ext>
                </a:extLst>
              </a:tr>
              <a:tr h="205639">
                <a:tc>
                  <a:txBody>
                    <a:bodyPr/>
                    <a:lstStyle/>
                    <a:p>
                      <a:pPr marL="0" marR="0" algn="r">
                        <a:lnSpc>
                          <a:spcPct val="107000"/>
                        </a:lnSpc>
                        <a:spcBef>
                          <a:spcPts val="0"/>
                        </a:spcBef>
                        <a:spcAft>
                          <a:spcPts val="0"/>
                        </a:spcAft>
                      </a:pPr>
                      <a:r>
                        <a:rPr lang="ar-SA" sz="1400" b="1">
                          <a:effectLst/>
                        </a:rPr>
                        <a:t>5348</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400" b="1">
                          <a:effectLst/>
                        </a:rPr>
                        <a:t>74410</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400" b="1" dirty="0">
                          <a:effectLst/>
                        </a:rPr>
                        <a:t>19-15</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835407525"/>
                  </a:ext>
                </a:extLst>
              </a:tr>
              <a:tr h="205639">
                <a:tc>
                  <a:txBody>
                    <a:bodyPr/>
                    <a:lstStyle/>
                    <a:p>
                      <a:pPr marL="0" marR="0" algn="r" rtl="1">
                        <a:lnSpc>
                          <a:spcPct val="107000"/>
                        </a:lnSpc>
                        <a:spcBef>
                          <a:spcPts val="0"/>
                        </a:spcBef>
                        <a:spcAft>
                          <a:spcPts val="0"/>
                        </a:spcAft>
                      </a:pPr>
                      <a:r>
                        <a:rPr lang="ar-SA" sz="1400" b="1">
                          <a:effectLst/>
                        </a:rPr>
                        <a:t>11008</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400" b="1">
                          <a:effectLst/>
                        </a:rPr>
                        <a:t>59513</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400" b="1" dirty="0">
                          <a:effectLst/>
                        </a:rPr>
                        <a:t>24-20</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817947259"/>
                  </a:ext>
                </a:extLst>
              </a:tr>
              <a:tr h="205639">
                <a:tc>
                  <a:txBody>
                    <a:bodyPr/>
                    <a:lstStyle/>
                    <a:p>
                      <a:pPr marL="0" marR="0" algn="r" rtl="1">
                        <a:lnSpc>
                          <a:spcPct val="107000"/>
                        </a:lnSpc>
                        <a:spcBef>
                          <a:spcPts val="0"/>
                        </a:spcBef>
                        <a:spcAft>
                          <a:spcPts val="0"/>
                        </a:spcAft>
                      </a:pPr>
                      <a:r>
                        <a:rPr lang="ar-SA" sz="1400" b="1">
                          <a:effectLst/>
                        </a:rPr>
                        <a:t>12359</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400" b="1">
                          <a:effectLst/>
                        </a:rPr>
                        <a:t>53743</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400" b="1" dirty="0">
                          <a:effectLst/>
                        </a:rPr>
                        <a:t>29-25</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959707495"/>
                  </a:ext>
                </a:extLst>
              </a:tr>
              <a:tr h="205639">
                <a:tc>
                  <a:txBody>
                    <a:bodyPr/>
                    <a:lstStyle/>
                    <a:p>
                      <a:pPr marL="0" marR="0" algn="r" rtl="1">
                        <a:lnSpc>
                          <a:spcPct val="107000"/>
                        </a:lnSpc>
                        <a:spcBef>
                          <a:spcPts val="0"/>
                        </a:spcBef>
                        <a:spcAft>
                          <a:spcPts val="0"/>
                        </a:spcAft>
                      </a:pPr>
                      <a:r>
                        <a:rPr lang="ar-SA" sz="1400" b="1">
                          <a:effectLst/>
                        </a:rPr>
                        <a:t>8130</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400" b="1">
                          <a:effectLst/>
                        </a:rPr>
                        <a:t>39355</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400" b="1" dirty="0">
                          <a:effectLst/>
                        </a:rPr>
                        <a:t>34-30</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399391974"/>
                  </a:ext>
                </a:extLst>
              </a:tr>
              <a:tr h="205639">
                <a:tc>
                  <a:txBody>
                    <a:bodyPr/>
                    <a:lstStyle/>
                    <a:p>
                      <a:pPr marL="0" marR="0" algn="r" rtl="1">
                        <a:lnSpc>
                          <a:spcPct val="107000"/>
                        </a:lnSpc>
                        <a:spcBef>
                          <a:spcPts val="0"/>
                        </a:spcBef>
                        <a:spcAft>
                          <a:spcPts val="0"/>
                        </a:spcAft>
                      </a:pPr>
                      <a:r>
                        <a:rPr lang="ar-SA" sz="1400" b="1" dirty="0">
                          <a:effectLst/>
                        </a:rPr>
                        <a:t>6059</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400" b="1">
                          <a:effectLst/>
                        </a:rPr>
                        <a:t>38692</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400" b="1" dirty="0">
                          <a:effectLst/>
                        </a:rPr>
                        <a:t>39-35</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983272696"/>
                  </a:ext>
                </a:extLst>
              </a:tr>
              <a:tr h="205639">
                <a:tc>
                  <a:txBody>
                    <a:bodyPr/>
                    <a:lstStyle/>
                    <a:p>
                      <a:pPr marL="0" marR="0" algn="r" rtl="1">
                        <a:lnSpc>
                          <a:spcPct val="107000"/>
                        </a:lnSpc>
                        <a:spcBef>
                          <a:spcPts val="0"/>
                        </a:spcBef>
                        <a:spcAft>
                          <a:spcPts val="0"/>
                        </a:spcAft>
                      </a:pPr>
                      <a:r>
                        <a:rPr lang="ar-SA" sz="1400" b="1">
                          <a:effectLst/>
                        </a:rPr>
                        <a:t>2203</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400" b="1">
                          <a:effectLst/>
                        </a:rPr>
                        <a:t>27963</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400" b="1" dirty="0">
                          <a:effectLst/>
                        </a:rPr>
                        <a:t>44-40</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24963866"/>
                  </a:ext>
                </a:extLst>
              </a:tr>
              <a:tr h="205639">
                <a:tc>
                  <a:txBody>
                    <a:bodyPr/>
                    <a:lstStyle/>
                    <a:p>
                      <a:pPr marL="0" marR="0" algn="r" rtl="1">
                        <a:lnSpc>
                          <a:spcPct val="107000"/>
                        </a:lnSpc>
                        <a:spcBef>
                          <a:spcPts val="0"/>
                        </a:spcBef>
                        <a:spcAft>
                          <a:spcPts val="0"/>
                        </a:spcAft>
                      </a:pPr>
                      <a:r>
                        <a:rPr lang="ar-SA" sz="1400" b="1">
                          <a:effectLst/>
                        </a:rPr>
                        <a:t>593</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400" b="1">
                          <a:effectLst/>
                        </a:rPr>
                        <a:t>19894</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400" b="1" dirty="0">
                          <a:effectLst/>
                        </a:rPr>
                        <a:t>49-45</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185395335"/>
                  </a:ext>
                </a:extLst>
              </a:tr>
              <a:tr h="205639">
                <a:tc>
                  <a:txBody>
                    <a:bodyPr/>
                    <a:lstStyle/>
                    <a:p>
                      <a:pPr marL="0" marR="0" algn="r" rtl="1">
                        <a:lnSpc>
                          <a:spcPct val="107000"/>
                        </a:lnSpc>
                        <a:spcBef>
                          <a:spcPts val="0"/>
                        </a:spcBef>
                        <a:spcAft>
                          <a:spcPts val="0"/>
                        </a:spcAft>
                      </a:pPr>
                      <a:r>
                        <a:rPr lang="ar-SA" sz="1400" b="1">
                          <a:effectLst/>
                        </a:rPr>
                        <a:t>45699</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400" b="1" dirty="0">
                          <a:effectLst/>
                        </a:rPr>
                        <a:t>313570</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ar-SA" sz="1400" b="1" dirty="0">
                          <a:effectLst/>
                        </a:rPr>
                        <a:t>المجموع</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78522660"/>
                  </a:ext>
                </a:extLst>
              </a:tr>
            </a:tbl>
          </a:graphicData>
        </a:graphic>
      </p:graphicFrame>
    </p:spTree>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Picture 2097156"/>
          <p:cNvPicPr>
            <a:picLocks/>
          </p:cNvPicPr>
          <p:nvPr/>
        </p:nvPicPr>
        <p:blipFill>
          <a:blip r:embed="rId2"/>
          <a:stretch>
            <a:fillRect/>
          </a:stretch>
        </p:blipFill>
        <p:spPr>
          <a:xfrm>
            <a:off x="0" y="0"/>
            <a:ext cx="9166821" cy="6874506"/>
          </a:xfrm>
          <a:prstGeom prst="rect">
            <a:avLst/>
          </a:prstGeom>
        </p:spPr>
      </p:pic>
      <p:sp>
        <p:nvSpPr>
          <p:cNvPr id="1048602" name="TextBox 1048601"/>
          <p:cNvSpPr txBox="1"/>
          <p:nvPr/>
        </p:nvSpPr>
        <p:spPr>
          <a:xfrm>
            <a:off x="914400" y="512248"/>
            <a:ext cx="7271657" cy="4124206"/>
          </a:xfrm>
          <a:prstGeom prst="rect">
            <a:avLst/>
          </a:prstGeom>
        </p:spPr>
        <p:txBody>
          <a:bodyPr wrap="square" rtlCol="0">
            <a:spAutoFit/>
          </a:bodyPr>
          <a:lstStyle/>
          <a:p>
            <a:pPr algn="r"/>
            <a:r>
              <a:rPr lang="ar-SA" dirty="0"/>
              <a:t>مساحتها 71,621,33 ألف كيلو متر مربع ، تقع بين خطي عرض 12 ــــ 17 درجة شمالاً ، وخطي طول 34 ــــــ 36 درجه شرقاً ، تحدها ولاية كسلا و الحدود الأريترية والأثيوبية من الشرق ، ومن الغرب والجنوب الغربي ولايتي الجزيرة وسنار ، ومن الشمال الغربي </a:t>
            </a:r>
            <a:r>
              <a:rPr lang="ar-SA" dirty="0" smtClean="0"/>
              <a:t>ولاية </a:t>
            </a:r>
            <a:r>
              <a:rPr lang="ar-SA" dirty="0"/>
              <a:t>الخرطوم ، عدد سكانها حسب الإسقاط السكاني للعام 2024م بلغ تقريباً 2.647.697 مليون نسمه </a:t>
            </a:r>
            <a:r>
              <a:rPr lang="ar-SA" dirty="0" smtClean="0"/>
              <a:t>.</a:t>
            </a:r>
          </a:p>
          <a:p>
            <a:pPr algn="r"/>
            <a:r>
              <a:rPr lang="en-US" dirty="0"/>
              <a:t> </a:t>
            </a:r>
            <a:r>
              <a:rPr lang="ar-SA" b="1" dirty="0"/>
              <a:t>3.1 مشكلة الدراسة </a:t>
            </a:r>
            <a:r>
              <a:rPr lang="ar-SA" dirty="0"/>
              <a:t>: </a:t>
            </a:r>
            <a:endParaRPr lang="en-US" dirty="0"/>
          </a:p>
          <a:p>
            <a:pPr algn="r"/>
            <a:r>
              <a:rPr lang="ar-SA" dirty="0"/>
              <a:t>      إن بعض البلدان بالمنطقة العربية غير قادرة على إحصاءات حيوية حسب المعايير المتفق عليها دولياً ، وأن معرفة المشاكل والتحديات التي تعاني منها هذه البلدان يمكن اصحاب الشأن من أيجاد الحلول ومعالجتها في المستقبل .</a:t>
            </a:r>
            <a:endParaRPr lang="en-US" dirty="0"/>
          </a:p>
          <a:p>
            <a:pPr algn="r"/>
            <a:r>
              <a:rPr lang="en-US" dirty="0"/>
              <a:t> </a:t>
            </a:r>
            <a:r>
              <a:rPr lang="ar-SA" b="1" dirty="0"/>
              <a:t>4.1 أهمية الدراسة </a:t>
            </a:r>
            <a:r>
              <a:rPr lang="ar-SA" dirty="0"/>
              <a:t>: </a:t>
            </a:r>
            <a:endParaRPr lang="en-US" dirty="0"/>
          </a:p>
          <a:p>
            <a:pPr algn="r"/>
            <a:r>
              <a:rPr lang="ar-SA" dirty="0"/>
              <a:t>      الحصول على بيانات ومعلومات تلك البلدان يمكن صناع القرار بالمعهد العربي للبحوث والمنظمات الداعمة للمعلوماتية من تكوين إطار يقود إلى تحسين نظم التسجيل للأحوال المدنية والإحصاءات الحيوية وسد الفجوة المعلوماتية ومعرفة مواطن القصور بإقليم المنطقة العربية .</a:t>
            </a:r>
            <a:endParaRPr lang="en-US" dirty="0"/>
          </a:p>
          <a:p>
            <a:endParaRPr lang="ar-EG" sz="2800" dirty="0">
              <a:solidFill>
                <a:srgbClr val="0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2097157"/>
          <p:cNvPicPr>
            <a:picLocks/>
          </p:cNvPicPr>
          <p:nvPr/>
        </p:nvPicPr>
        <p:blipFill>
          <a:blip r:embed="rId2"/>
          <a:stretch>
            <a:fillRect/>
          </a:stretch>
        </p:blipFill>
        <p:spPr>
          <a:xfrm>
            <a:off x="-55173" y="0"/>
            <a:ext cx="9199173" cy="6855960"/>
          </a:xfrm>
          <a:prstGeom prst="rect">
            <a:avLst/>
          </a:prstGeom>
        </p:spPr>
      </p:pic>
      <p:sp>
        <p:nvSpPr>
          <p:cNvPr id="1048603" name="TextBox 1048602"/>
          <p:cNvSpPr txBox="1"/>
          <p:nvPr/>
        </p:nvSpPr>
        <p:spPr>
          <a:xfrm>
            <a:off x="1619795" y="651049"/>
            <a:ext cx="6719016" cy="2400657"/>
          </a:xfrm>
          <a:prstGeom prst="rect">
            <a:avLst/>
          </a:prstGeom>
        </p:spPr>
        <p:txBody>
          <a:bodyPr wrap="square" rtlCol="0">
            <a:spAutoFit/>
          </a:bodyPr>
          <a:lstStyle/>
          <a:p>
            <a:pPr algn="r"/>
            <a:r>
              <a:rPr lang="ar-SA" b="1" dirty="0"/>
              <a:t> </a:t>
            </a:r>
            <a:r>
              <a:rPr lang="ar-SA" sz="2400" b="1" dirty="0"/>
              <a:t>2. نبذه تاريخية </a:t>
            </a:r>
            <a:r>
              <a:rPr lang="ar-SA" dirty="0"/>
              <a:t>: </a:t>
            </a:r>
            <a:endParaRPr lang="en-US" dirty="0"/>
          </a:p>
          <a:p>
            <a:pPr algn="r"/>
            <a:r>
              <a:rPr lang="ar-SA" b="1" dirty="0">
                <a:solidFill>
                  <a:srgbClr val="C00000"/>
                </a:solidFill>
              </a:rPr>
              <a:t>      يرجع تاريخ السجل المدني الى أواخر القرن السادس الميلادي حيث باشرت إيطاليا تسجيل البيانات المدنية لسكانها كالولادة والزواج ، وطبقته كذلك بريطانيا وعملت على قيد الميلاد ، الزواج والوفاه ، وأنشأت بذلك بما يسمى مركز تسجيل العائلة في عام 1837م ، ثم تبعتها فنلندا ، وأنشأت مركز تسجيل السكان بحيث يسجل فيه كل مايتعلق بالسكان </a:t>
            </a:r>
            <a:r>
              <a:rPr lang="ar-SA" b="1" dirty="0" smtClean="0">
                <a:solidFill>
                  <a:srgbClr val="C00000"/>
                </a:solidFill>
              </a:rPr>
              <a:t>والمساكن .</a:t>
            </a:r>
          </a:p>
          <a:p>
            <a:endParaRPr lang="ar-EG" sz="3600" dirty="0">
              <a:solidFill>
                <a:srgbClr val="000000"/>
              </a:solidFill>
            </a:endParaRPr>
          </a:p>
        </p:txBody>
      </p:sp>
      <p:sp>
        <p:nvSpPr>
          <p:cNvPr id="1048604" name="TextBox 1048603"/>
          <p:cNvSpPr txBox="1"/>
          <p:nvPr/>
        </p:nvSpPr>
        <p:spPr>
          <a:xfrm>
            <a:off x="455385" y="1558645"/>
            <a:ext cx="8178055" cy="5509200"/>
          </a:xfrm>
          <a:prstGeom prst="rect">
            <a:avLst/>
          </a:prstGeom>
        </p:spPr>
        <p:txBody>
          <a:bodyPr wrap="square" rtlCol="0">
            <a:spAutoFit/>
          </a:bodyPr>
          <a:lstStyle/>
          <a:p>
            <a:pPr algn="r"/>
            <a:endParaRPr lang="ar-EG" sz="2800" b="1" dirty="0"/>
          </a:p>
          <a:p>
            <a:pPr algn="r"/>
            <a:r>
              <a:rPr lang="ar-SA" altLang="ar-EG" sz="2800" dirty="0" smtClean="0"/>
              <a:t>   </a:t>
            </a:r>
          </a:p>
          <a:p>
            <a:pPr algn="r"/>
            <a:r>
              <a:rPr lang="ar-SA" b="1" dirty="0" smtClean="0">
                <a:solidFill>
                  <a:srgbClr val="C00000"/>
                </a:solidFill>
              </a:rPr>
              <a:t>   فيما يتعلق بالسودان بدأ في عام 2001م حيث بدأ بتقديم خدماته عبر 70 مركز بجميع ولايات السودان من جملة 205 مركز تسجيل .</a:t>
            </a:r>
          </a:p>
          <a:p>
            <a:pPr algn="r"/>
            <a:r>
              <a:rPr lang="en-US" dirty="0">
                <a:solidFill>
                  <a:srgbClr val="C00000"/>
                </a:solidFill>
              </a:rPr>
              <a:t> </a:t>
            </a:r>
            <a:r>
              <a:rPr lang="ar-SA" sz="2400" b="1" dirty="0">
                <a:solidFill>
                  <a:schemeClr val="tx1">
                    <a:lumMod val="95000"/>
                    <a:lumOff val="5000"/>
                  </a:schemeClr>
                </a:solidFill>
              </a:rPr>
              <a:t>1.2 تعريفات </a:t>
            </a:r>
            <a:r>
              <a:rPr lang="ar-SA" dirty="0">
                <a:solidFill>
                  <a:srgbClr val="C00000"/>
                </a:solidFill>
              </a:rPr>
              <a:t>:</a:t>
            </a:r>
            <a:endParaRPr lang="en-US" sz="2400" dirty="0">
              <a:solidFill>
                <a:srgbClr val="C00000"/>
              </a:solidFill>
            </a:endParaRPr>
          </a:p>
          <a:p>
            <a:pPr algn="r"/>
            <a:r>
              <a:rPr lang="ar-SA" sz="2400" b="1" dirty="0">
                <a:solidFill>
                  <a:srgbClr val="C00000"/>
                </a:solidFill>
              </a:rPr>
              <a:t> </a:t>
            </a:r>
            <a:r>
              <a:rPr lang="ar-SA" sz="2400" b="1" dirty="0">
                <a:solidFill>
                  <a:schemeClr val="tx1">
                    <a:lumMod val="95000"/>
                    <a:lumOff val="5000"/>
                  </a:schemeClr>
                </a:solidFill>
              </a:rPr>
              <a:t>1/ السجل المدني</a:t>
            </a:r>
            <a:r>
              <a:rPr lang="ar-SA" sz="2400" dirty="0">
                <a:solidFill>
                  <a:schemeClr val="tx1">
                    <a:lumMod val="95000"/>
                    <a:lumOff val="5000"/>
                  </a:schemeClr>
                </a:solidFill>
              </a:rPr>
              <a:t> </a:t>
            </a:r>
            <a:r>
              <a:rPr lang="ar-SA" dirty="0">
                <a:solidFill>
                  <a:srgbClr val="C00000"/>
                </a:solidFill>
              </a:rPr>
              <a:t>:-</a:t>
            </a:r>
            <a:endParaRPr lang="en-US" dirty="0">
              <a:solidFill>
                <a:srgbClr val="C00000"/>
              </a:solidFill>
            </a:endParaRPr>
          </a:p>
          <a:p>
            <a:pPr algn="r"/>
            <a:r>
              <a:rPr lang="ar-SA" dirty="0">
                <a:solidFill>
                  <a:srgbClr val="C00000"/>
                </a:solidFill>
              </a:rPr>
              <a:t>      </a:t>
            </a:r>
            <a:r>
              <a:rPr lang="ar-SA" b="1" dirty="0">
                <a:solidFill>
                  <a:srgbClr val="C00000"/>
                </a:solidFill>
              </a:rPr>
              <a:t>حسب قانون السجل المدني لسنة 2001م</a:t>
            </a:r>
            <a:endParaRPr lang="en-US" b="1" dirty="0">
              <a:solidFill>
                <a:srgbClr val="C00000"/>
              </a:solidFill>
            </a:endParaRPr>
          </a:p>
          <a:p>
            <a:pPr algn="r"/>
            <a:r>
              <a:rPr lang="ar-SA" b="1" dirty="0">
                <a:solidFill>
                  <a:srgbClr val="C00000"/>
                </a:solidFill>
              </a:rPr>
              <a:t>     هو السجل الذي تدون فيه واقعات الأحوال المدنية إستناداً إلى الوثائق حسب ترتيبها في سجل الواقعات الحياتية للمواطن من ميلاد ، زواج وطلاق .</a:t>
            </a:r>
            <a:endParaRPr lang="en-US" b="1" dirty="0">
              <a:solidFill>
                <a:srgbClr val="C00000"/>
              </a:solidFill>
            </a:endParaRPr>
          </a:p>
          <a:p>
            <a:pPr algn="r"/>
            <a:r>
              <a:rPr lang="ar-SA" b="1" dirty="0">
                <a:solidFill>
                  <a:srgbClr val="C00000"/>
                </a:solidFill>
              </a:rPr>
              <a:t>     هو نظام لتسجيل بيانات جميع المواطنيين في سجل ورقي و إلكتروني داخل البلاد وخارجها ، والأجانب بالبلاد من ميلاد ، زواج ، طلاق و وفاه وما يتعلق عنها ، إضافةً إلى أنه نظام لإصدار شهادات الواقعات المدنية وإصدار بطاقة إثبات الشخصية والبطاقة العائليه ، لتكون مرجعاً لإصدار الأوراق الثبوتية والهجرية .</a:t>
            </a:r>
            <a:endParaRPr lang="en-US" b="1" dirty="0">
              <a:solidFill>
                <a:srgbClr val="C00000"/>
              </a:solidFill>
            </a:endParaRPr>
          </a:p>
          <a:p>
            <a:pPr algn="r"/>
            <a:r>
              <a:rPr lang="ar-SA" b="1" dirty="0">
                <a:solidFill>
                  <a:srgbClr val="C00000"/>
                </a:solidFill>
              </a:rPr>
              <a:t> 2/ الأحوال المدنية :-</a:t>
            </a:r>
            <a:endParaRPr lang="en-US" b="1" dirty="0">
              <a:solidFill>
                <a:srgbClr val="C00000"/>
              </a:solidFill>
            </a:endParaRPr>
          </a:p>
          <a:p>
            <a:pPr algn="r"/>
            <a:r>
              <a:rPr lang="ar-SA" b="1" dirty="0">
                <a:solidFill>
                  <a:srgbClr val="C00000"/>
                </a:solidFill>
              </a:rPr>
              <a:t>      تعني الوثائق القانونية من شهادات ميلاد ، زواج ووفاه والامور التي تتعلق بالهجرة .</a:t>
            </a:r>
            <a:endParaRPr lang="en-US" b="1" dirty="0">
              <a:solidFill>
                <a:srgbClr val="C00000"/>
              </a:solidFill>
            </a:endParaRPr>
          </a:p>
          <a:p>
            <a:endParaRPr lang="ar-EG" sz="2800" dirty="0" smtClean="0"/>
          </a:p>
          <a:p>
            <a:r>
              <a:rPr lang="ar-SA" altLang="ar-EG" sz="2800" dirty="0" smtClean="0"/>
              <a:t>      </a:t>
            </a:r>
            <a:r>
              <a:rPr lang="ar-EG" altLang="ar-EG" sz="2800" dirty="0" smtClean="0"/>
              <a:t>٢</a:t>
            </a:r>
            <a:r>
              <a:rPr lang="en-US" altLang="ar-EG" sz="2800" dirty="0" smtClean="0"/>
              <a:t>-</a:t>
            </a:r>
            <a:r>
              <a:rPr lang="ar-SA" altLang="ar-EG" sz="2800" dirty="0" smtClean="0"/>
              <a:t> </a:t>
            </a:r>
            <a:r>
              <a:rPr lang="ar-EG" altLang="en-US" sz="2800" dirty="0" smtClean="0"/>
              <a:t>سهولة</a:t>
            </a:r>
            <a:r>
              <a:rPr lang="en-US" altLang="ar-EG" sz="2800" dirty="0" smtClean="0"/>
              <a:t> </a:t>
            </a:r>
            <a:r>
              <a:rPr lang="ar-EG" altLang="en-US" sz="2800" dirty="0" smtClean="0"/>
              <a:t>التواصل</a:t>
            </a:r>
            <a:r>
              <a:rPr lang="en-US" altLang="ar-EG" sz="2800" dirty="0" smtClean="0"/>
              <a:t> </a:t>
            </a:r>
            <a:r>
              <a:rPr lang="ar-EG" altLang="en-US" sz="2800" dirty="0" smtClean="0"/>
              <a:t>بين</a:t>
            </a:r>
            <a:r>
              <a:rPr lang="en-US" altLang="ar-EG" sz="2800" dirty="0" smtClean="0"/>
              <a:t> </a:t>
            </a:r>
            <a:r>
              <a:rPr lang="ar-EG" altLang="en-US" sz="2800" dirty="0" smtClean="0"/>
              <a:t>الاشخاص</a:t>
            </a:r>
            <a:r>
              <a:rPr lang="en-US" altLang="ar-EG" sz="2800" dirty="0" smtClean="0">
                <a:solidFill>
                  <a:srgbClr val="7030A0"/>
                </a:solidFill>
              </a:rPr>
              <a:t>.</a:t>
            </a:r>
            <a:endParaRPr lang="ar-EG" sz="2800" dirty="0">
              <a:solidFill>
                <a:srgbClr val="7030A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Picture 2097158"/>
          <p:cNvPicPr>
            <a:picLocks/>
          </p:cNvPicPr>
          <p:nvPr/>
        </p:nvPicPr>
        <p:blipFill>
          <a:blip r:embed="rId2"/>
          <a:stretch>
            <a:fillRect/>
          </a:stretch>
        </p:blipFill>
        <p:spPr>
          <a:xfrm>
            <a:off x="34834" y="-75307"/>
            <a:ext cx="9180329" cy="6933307"/>
          </a:xfrm>
          <a:prstGeom prst="rect">
            <a:avLst/>
          </a:prstGeom>
        </p:spPr>
      </p:pic>
      <p:sp>
        <p:nvSpPr>
          <p:cNvPr id="1048605" name="TextBox 1048604"/>
          <p:cNvSpPr txBox="1"/>
          <p:nvPr/>
        </p:nvSpPr>
        <p:spPr>
          <a:xfrm>
            <a:off x="1158242" y="249752"/>
            <a:ext cx="7489372" cy="4062651"/>
          </a:xfrm>
          <a:prstGeom prst="rect">
            <a:avLst/>
          </a:prstGeom>
        </p:spPr>
        <p:txBody>
          <a:bodyPr wrap="square" rtlCol="0">
            <a:spAutoFit/>
          </a:bodyPr>
          <a:lstStyle/>
          <a:p>
            <a:pPr algn="r"/>
            <a:endParaRPr lang="ar-SA" b="1" dirty="0" smtClean="0">
              <a:solidFill>
                <a:srgbClr val="FF0000"/>
              </a:solidFill>
            </a:endParaRPr>
          </a:p>
          <a:p>
            <a:pPr algn="r"/>
            <a:r>
              <a:rPr lang="en-US" b="1" dirty="0">
                <a:solidFill>
                  <a:srgbClr val="FF0000"/>
                </a:solidFill>
              </a:rPr>
              <a:t> </a:t>
            </a:r>
            <a:r>
              <a:rPr lang="ar-SA" sz="2000" b="1" dirty="0">
                <a:solidFill>
                  <a:schemeClr val="accent1">
                    <a:lumMod val="40000"/>
                    <a:lumOff val="60000"/>
                  </a:schemeClr>
                </a:solidFill>
              </a:rPr>
              <a:t>5.1 أهداف الدراسة : </a:t>
            </a:r>
            <a:endParaRPr lang="en-US" sz="2000" b="1" dirty="0">
              <a:solidFill>
                <a:schemeClr val="accent1">
                  <a:lumMod val="40000"/>
                  <a:lumOff val="60000"/>
                </a:schemeClr>
              </a:solidFill>
            </a:endParaRPr>
          </a:p>
          <a:p>
            <a:pPr algn="r"/>
            <a:r>
              <a:rPr lang="ar-SA" b="1" dirty="0">
                <a:solidFill>
                  <a:srgbClr val="FF0000"/>
                </a:solidFill>
              </a:rPr>
              <a:t> 1/ معرفة حجم الفجوة المعلوماتية في جانب احصاءات الأحوال المدنية والإحصاءات الحيوية ببلدان الاقليم .</a:t>
            </a:r>
            <a:endParaRPr lang="en-US" b="1" dirty="0">
              <a:solidFill>
                <a:srgbClr val="FF0000"/>
              </a:solidFill>
            </a:endParaRPr>
          </a:p>
          <a:p>
            <a:pPr algn="r"/>
            <a:r>
              <a:rPr lang="ar-SA" b="1" dirty="0">
                <a:solidFill>
                  <a:srgbClr val="FF0000"/>
                </a:solidFill>
              </a:rPr>
              <a:t> 2/ معرفة مدى جدية هذه البلدان في تحقيق الإلتزام بأهداف التنمية المستدامة وإنجاح المؤشرات المطلوبة .</a:t>
            </a:r>
            <a:endParaRPr lang="en-US" b="1" dirty="0">
              <a:solidFill>
                <a:srgbClr val="FF0000"/>
              </a:solidFill>
            </a:endParaRPr>
          </a:p>
          <a:p>
            <a:pPr algn="r"/>
            <a:r>
              <a:rPr lang="ar-SA" b="1" dirty="0">
                <a:solidFill>
                  <a:srgbClr val="FF0000"/>
                </a:solidFill>
              </a:rPr>
              <a:t> 3/ معرفة مواطن القصور في أيٍ من بلدان هذا الإقليم .</a:t>
            </a:r>
            <a:endParaRPr lang="en-US" b="1" dirty="0">
              <a:solidFill>
                <a:srgbClr val="FF0000"/>
              </a:solidFill>
            </a:endParaRPr>
          </a:p>
          <a:p>
            <a:pPr algn="r"/>
            <a:r>
              <a:rPr lang="ar-SA" b="1" dirty="0">
                <a:solidFill>
                  <a:srgbClr val="FF0000"/>
                </a:solidFill>
              </a:rPr>
              <a:t> 4/ معالجة القصور والتحديات الماثلة بهذه البلدان .</a:t>
            </a:r>
            <a:endParaRPr lang="en-US" b="1" dirty="0">
              <a:solidFill>
                <a:srgbClr val="FF0000"/>
              </a:solidFill>
            </a:endParaRPr>
          </a:p>
          <a:p>
            <a:pPr algn="r"/>
            <a:r>
              <a:rPr lang="en-US" dirty="0"/>
              <a:t> </a:t>
            </a:r>
            <a:r>
              <a:rPr lang="ar-SA" sz="2000" b="1" dirty="0">
                <a:solidFill>
                  <a:schemeClr val="accent1">
                    <a:lumMod val="20000"/>
                    <a:lumOff val="80000"/>
                  </a:schemeClr>
                </a:solidFill>
              </a:rPr>
              <a:t>6.1 مصادر البيانات :  </a:t>
            </a:r>
            <a:endParaRPr lang="en-US" sz="2000" b="1" dirty="0">
              <a:solidFill>
                <a:schemeClr val="accent1">
                  <a:lumMod val="20000"/>
                  <a:lumOff val="80000"/>
                </a:schemeClr>
              </a:solidFill>
            </a:endParaRPr>
          </a:p>
          <a:p>
            <a:pPr algn="r"/>
            <a:r>
              <a:rPr lang="ar-SA" b="1" dirty="0">
                <a:solidFill>
                  <a:srgbClr val="FF0000"/>
                </a:solidFill>
              </a:rPr>
              <a:t>      تم الحصول عليها عن طريق التقارير المعده من قبل المؤسسات الحكومية والمواقع والروابط الإلكترونية .</a:t>
            </a:r>
            <a:endParaRPr lang="en-US" b="1" dirty="0">
              <a:solidFill>
                <a:srgbClr val="FF0000"/>
              </a:solidFill>
            </a:endParaRPr>
          </a:p>
          <a:p>
            <a:pPr algn="r"/>
            <a:r>
              <a:rPr lang="ar-SA" b="1" dirty="0">
                <a:solidFill>
                  <a:srgbClr val="FF0000"/>
                </a:solidFill>
              </a:rPr>
              <a:t> </a:t>
            </a:r>
            <a:r>
              <a:rPr lang="ar-SA" b="1" dirty="0">
                <a:solidFill>
                  <a:schemeClr val="tx2">
                    <a:lumMod val="20000"/>
                    <a:lumOff val="80000"/>
                  </a:schemeClr>
                </a:solidFill>
              </a:rPr>
              <a:t>7.1</a:t>
            </a:r>
            <a:r>
              <a:rPr lang="ar-SA" sz="2000" b="1" dirty="0">
                <a:solidFill>
                  <a:schemeClr val="tx2">
                    <a:lumMod val="20000"/>
                    <a:lumOff val="80000"/>
                  </a:schemeClr>
                </a:solidFill>
              </a:rPr>
              <a:t> المنهجية : </a:t>
            </a:r>
            <a:r>
              <a:rPr lang="ar-SA" b="1" dirty="0">
                <a:solidFill>
                  <a:srgbClr val="FF0000"/>
                </a:solidFill>
              </a:rPr>
              <a:t>أسلوب المقابلة الشخصية لمدراء وحدات وموظفيين بهذه المؤسسات مع عمل تحليلي مبسط بواسطة برنامج إكسل .</a:t>
            </a:r>
            <a:endParaRPr lang="en-US" b="1" dirty="0">
              <a:solidFill>
                <a:srgbClr val="FF0000"/>
              </a:solidFill>
            </a:endParaRPr>
          </a:p>
          <a:p>
            <a:endParaRPr lang="ar-EG" b="1" dirty="0">
              <a:solidFill>
                <a:srgbClr val="FF0000"/>
              </a:solidFill>
            </a:endParaRPr>
          </a:p>
        </p:txBody>
      </p:sp>
      <p:sp>
        <p:nvSpPr>
          <p:cNvPr id="1048606" name="TextBox 1048605"/>
          <p:cNvSpPr txBox="1"/>
          <p:nvPr/>
        </p:nvSpPr>
        <p:spPr>
          <a:xfrm>
            <a:off x="229395" y="1202702"/>
            <a:ext cx="8854941" cy="954107"/>
          </a:xfrm>
          <a:prstGeom prst="rect">
            <a:avLst/>
          </a:prstGeom>
        </p:spPr>
        <p:txBody>
          <a:bodyPr wrap="square" rtlCol="0">
            <a:spAutoFit/>
          </a:bodyPr>
          <a:lstStyle/>
          <a:p>
            <a:endParaRPr lang="ar-EG" sz="2800" b="1" dirty="0">
              <a:solidFill>
                <a:schemeClr val="accent4">
                  <a:lumMod val="60000"/>
                  <a:lumOff val="40000"/>
                </a:schemeClr>
              </a:solidFill>
            </a:endParaRPr>
          </a:p>
          <a:p>
            <a:r>
              <a:rPr lang="en-US" altLang="ar-EG" sz="2800" b="1" dirty="0">
                <a:solidFill>
                  <a:schemeClr val="accent4">
                    <a:lumMod val="60000"/>
                    <a:lumOff val="40000"/>
                  </a:schemeClr>
                </a:solidFill>
              </a:rPr>
              <a:t>  </a:t>
            </a:r>
            <a:endParaRPr lang="ar-EG" sz="2800" b="1" dirty="0">
              <a:solidFill>
                <a:schemeClr val="accent4">
                  <a:lumMod val="60000"/>
                  <a:lumOff val="4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579</TotalTime>
  <Words>2403</Words>
  <Application>Microsoft Office PowerPoint</Application>
  <PresentationFormat>On-screen Show (4:3)</PresentationFormat>
  <Paragraphs>466</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الإحصاءات الحيوية  3. الخصوبة والوفيات   جدول ( 1 ــــ 3 ) : يوضح توزيع مراكز تسجيل المواليد والوفيات حسب المحليات بولاية القضارف  </vt:lpstr>
      <vt:lpstr>جدول ( 2 ــــ 3 ) : يوضح بعض المؤشرات الخاصة بالخصوبة والوفيات بولاية القضارف       المصدر الجهاز المركزي للإحصاء – تقرير تعداد 2008م – القضارف – نوفمبر 2010م        من  خلال الجدول ( 2 ـــ 3 ) أعلاة أن معدل المواليد الخام هو 34.5 وهو يمثل معدل كل فئة من النساء المتزوجات الائي ولدن ما مجموعه 45699 طفل من إجمالي النساء وهو 313570 , أنظر جدول ( 2 ـــ 1 ) بالفصل الأول , ونلاحظ أن معدل الخصوبة العام هو 145.74 , وهذا يعني أن كل 1000 من السكان يزيدون بهذا المعدل , ويدل هذا على إرتفاع الخصوبة للنساء في الفئة 15 ـــــــ 49 .</vt:lpstr>
      <vt:lpstr>  يعطى هذاالمعل بالمعادلة التالية:                   = ( مجموع المواليد في الفئة 15 ــــ 49 / مجموع النساء لهذه الفئة في منتصف السنه ) * 1000  جدول ( 3 ــــ 3 ) : يوضح الولادات الحيه و الموتى بولاية القضارف الأعوام 2021 ـــــــ 2024م  </vt:lpstr>
      <vt:lpstr>المصدر : وزارة الصحة والتنمية الإجتماعية الولائية – مركز المعلومات الصحية  * الرصد للبيانات حتى أبريل 2024م</vt:lpstr>
      <vt:lpstr>جدول ( 5 ــــ 3 ) : يوضح الوفيات الكلية حسب النوع بولاية القضارف للأعوام 2021 ــــــــ 2024م           المصدر : وزارة الصحة والتنمية الإجتماعية الولائية – مركز المعلومات الصحية **  الرصد للبيانات حتى أبريل 2024م</vt:lpstr>
      <vt:lpstr>PowerPoint Presentation</vt:lpstr>
      <vt:lpstr>جدول ( 6 ـــــ 3 ): يوضح أكثر الأمراض سبباً للوفاة بمستشفيات الولاية</vt:lpstr>
      <vt:lpstr>الامراض الاكثر سبباً للوفاة</vt:lpstr>
      <vt:lpstr>  جدول ( 7 ــــ 3 ) :يوضح نسبة الوفيات بالأمراض الأكثر سبباً للوفاة  بمستشفيات ولاية القضارف </vt:lpstr>
      <vt:lpstr>2.3 خطة منظمة الصحة العالمية بشأن نظم تسجيل الإحصاءات الحيوية للأعوام 2021 ـــــــ 2025م </vt:lpstr>
      <vt:lpstr>3.3 الإهتمام بالنظام الرقمي والتكنولوجيا في مراكزالتسجيل </vt:lpstr>
      <vt:lpstr>4. التحديات  </vt:lpstr>
      <vt:lpstr> 6. التوصيات</vt:lpstr>
      <vt:lpstr>7. النماذج  نموذج ( 1 ـــ 7): إستمارة تسجيل أساسي لإستخراج رقم وطني </vt:lpstr>
      <vt:lpstr>نموذج ( 2 ـــ 7 ): طلب إستخراج جواز سفر إلكتروني</vt:lpstr>
      <vt:lpstr>نموذج ( 3 ـــ 7 ): إستمارة مدنية رقم 1/3 إخبار عن ولادة </vt:lpstr>
      <vt:lpstr>نموذج ( 4 ـــ 7 ): شهادة الميلاد </vt:lpstr>
      <vt:lpstr>PowerPoint Presentation</vt:lpstr>
    </vt:vector>
  </TitlesOfParts>
  <Company>kingsoft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Kingsoft Office</dc:creator>
  <cp:lastModifiedBy>user2</cp:lastModifiedBy>
  <cp:revision>83</cp:revision>
  <dcterms:created xsi:type="dcterms:W3CDTF">2015-07-25T03:39:18Z</dcterms:created>
  <dcterms:modified xsi:type="dcterms:W3CDTF">2024-05-24T22:41:51Z</dcterms:modified>
</cp:coreProperties>
</file>