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83" r:id="rId3"/>
    <p:sldId id="285" r:id="rId4"/>
    <p:sldId id="284" r:id="rId5"/>
    <p:sldId id="286" r:id="rId6"/>
    <p:sldId id="287" r:id="rId7"/>
    <p:sldId id="295" r:id="rId8"/>
    <p:sldId id="288" r:id="rId9"/>
    <p:sldId id="289" r:id="rId10"/>
    <p:sldId id="290" r:id="rId11"/>
    <p:sldId id="291" r:id="rId12"/>
    <p:sldId id="292" r:id="rId13"/>
    <p:sldId id="293" r:id="rId14"/>
    <p:sldId id="294" r:id="rId15"/>
    <p:sldId id="259" r:id="rId16"/>
    <p:sldId id="260" r:id="rId17"/>
    <p:sldId id="261" r:id="rId18"/>
    <p:sldId id="267" r:id="rId19"/>
    <p:sldId id="280" r:id="rId20"/>
    <p:sldId id="262" r:id="rId21"/>
    <p:sldId id="268" r:id="rId22"/>
    <p:sldId id="281" r:id="rId23"/>
    <p:sldId id="278" r:id="rId24"/>
    <p:sldId id="277" r:id="rId25"/>
    <p:sldId id="269" r:id="rId26"/>
    <p:sldId id="282" r:id="rId27"/>
    <p:sldId id="27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34853181641048"/>
          <c:y val="6.769745104742661E-2"/>
          <c:w val="0.52819803307640256"/>
          <c:h val="0.86224030903567883"/>
        </c:manualLayout>
      </c:layout>
      <c:barChart>
        <c:barDir val="bar"/>
        <c:grouping val="clustered"/>
        <c:varyColors val="0"/>
        <c:ser>
          <c:idx val="0"/>
          <c:order val="0"/>
          <c:spPr>
            <a:solidFill>
              <a:schemeClr val="accent1"/>
            </a:solidFill>
          </c:spPr>
          <c:invertIfNegative val="0"/>
          <c:dLbls>
            <c:dLbl>
              <c:idx val="6"/>
              <c:layout>
                <c:manualLayout>
                  <c:x val="-2.0512820512822018E-3"/>
                  <c:y val="2.0373510799743182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54-47CD-BAFA-A3D706F2A5AB}"/>
                </c:ext>
              </c:extLst>
            </c:dLbl>
            <c:dLbl>
              <c:idx val="7"/>
              <c:layout>
                <c:manualLayout>
                  <c:x val="-2.0512820512820513E-3"/>
                  <c:y val="2.0373510799743266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54-47CD-BAFA-A3D706F2A5AB}"/>
                </c:ext>
              </c:extLst>
            </c:dLbl>
            <c:numFmt formatCode="0" sourceLinked="0"/>
            <c:spPr>
              <a:noFill/>
              <a:ln>
                <a:noFill/>
              </a:ln>
              <a:effectLst/>
            </c:spPr>
            <c:txPr>
              <a:bodyPr/>
              <a:lstStyle/>
              <a:p>
                <a:pPr>
                  <a:defRPr b="1"/>
                </a:pPr>
                <a:endParaRPr lang="en-US"/>
              </a:p>
            </c:tx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Ref>
              <c:f>'رسم إجمالي التحديات-Up'!$B$2:$B$20</c:f>
              <c:strCache>
                <c:ptCount val="19"/>
                <c:pt idx="0">
                  <c:v>اعتماد بعض المؤشرات على الخرائط </c:v>
                </c:pt>
                <c:pt idx="1">
                  <c:v>بناء نظم سجلات إدارية</c:v>
                </c:pt>
                <c:pt idx="2">
                  <c:v>عدم الالتزام بالمعايير والتصانيف</c:v>
                </c:pt>
                <c:pt idx="3">
                  <c:v>ضعف التعاون مع مؤسسات المجتمع المدني</c:v>
                </c:pt>
                <c:pt idx="4">
                  <c:v>ضعف التعاون مع مؤسسات الخاصة</c:v>
                </c:pt>
                <c:pt idx="5">
                  <c:v>ضعف التعاون مع مؤسسات الحكومية</c:v>
                </c:pt>
                <c:pt idx="6">
                  <c:v>تعدد مصادر البيانات</c:v>
                </c:pt>
                <c:pt idx="7">
                  <c:v>نقص البيانات من الجهات المنتجة</c:v>
                </c:pt>
                <c:pt idx="8">
                  <c:v>تنفيذ المسوحات الخمسية</c:v>
                </c:pt>
                <c:pt idx="9">
                  <c:v>تنفيذ المسوحات السنوية</c:v>
                </c:pt>
                <c:pt idx="10">
                  <c:v>عدم التطابق مع الوضع الوطنى</c:v>
                </c:pt>
                <c:pt idx="11">
                  <c:v>وجود الفجوات وعدم الشمول</c:v>
                </c:pt>
                <c:pt idx="12">
                  <c:v>الاعتماد على السجلات الإدارية</c:v>
                </c:pt>
                <c:pt idx="13">
                  <c:v>الاعتماد على نتائج التعداد</c:v>
                </c:pt>
                <c:pt idx="14">
                  <c:v>عدم توافر التعريف وطريقة الحساب</c:v>
                </c:pt>
                <c:pt idx="15">
                  <c:v>نقص وسائل التكنولوجيا</c:v>
                </c:pt>
                <c:pt idx="16">
                  <c:v>عدم توافر الكوادر البشرية</c:v>
                </c:pt>
                <c:pt idx="17">
                  <c:v>عدم توافر الدعم للوحدات الإحصائية</c:v>
                </c:pt>
                <c:pt idx="18">
                  <c:v>دمج أهداف التنمية المستدامة</c:v>
                </c:pt>
              </c:strCache>
            </c:strRef>
          </c:cat>
          <c:val>
            <c:numRef>
              <c:f>'رسم إجمالي التحديات-Up'!$C$2:$C$20</c:f>
              <c:numCache>
                <c:formatCode>General</c:formatCode>
                <c:ptCount val="19"/>
                <c:pt idx="0">
                  <c:v>72.727272727272734</c:v>
                </c:pt>
                <c:pt idx="1">
                  <c:v>81.818181818181827</c:v>
                </c:pt>
                <c:pt idx="2">
                  <c:v>90.909090909090907</c:v>
                </c:pt>
                <c:pt idx="3">
                  <c:v>90.909090909090907</c:v>
                </c:pt>
                <c:pt idx="4">
                  <c:v>72.727272727272734</c:v>
                </c:pt>
                <c:pt idx="5">
                  <c:v>72.727272727272734</c:v>
                </c:pt>
                <c:pt idx="6">
                  <c:v>100</c:v>
                </c:pt>
                <c:pt idx="7">
                  <c:v>100</c:v>
                </c:pt>
                <c:pt idx="8">
                  <c:v>90.909090909090907</c:v>
                </c:pt>
                <c:pt idx="9">
                  <c:v>72.727272727272734</c:v>
                </c:pt>
                <c:pt idx="10">
                  <c:v>90.909090909090907</c:v>
                </c:pt>
                <c:pt idx="11">
                  <c:v>90.909090909090907</c:v>
                </c:pt>
                <c:pt idx="12">
                  <c:v>90.909090909090907</c:v>
                </c:pt>
                <c:pt idx="13">
                  <c:v>90.909090909090907</c:v>
                </c:pt>
                <c:pt idx="14">
                  <c:v>90.909090909090907</c:v>
                </c:pt>
                <c:pt idx="15">
                  <c:v>27.27272727272727</c:v>
                </c:pt>
                <c:pt idx="16">
                  <c:v>63.636363636363633</c:v>
                </c:pt>
                <c:pt idx="17">
                  <c:v>72.727272727272734</c:v>
                </c:pt>
                <c:pt idx="18">
                  <c:v>63.636363636363633</c:v>
                </c:pt>
              </c:numCache>
            </c:numRef>
          </c:val>
          <c:extLst>
            <c:ext xmlns:c16="http://schemas.microsoft.com/office/drawing/2014/chart" uri="{C3380CC4-5D6E-409C-BE32-E72D297353CC}">
              <c16:uniqueId val="{00000002-2A54-47CD-BAFA-A3D706F2A5AB}"/>
            </c:ext>
          </c:extLst>
        </c:ser>
        <c:dLbls>
          <c:showLegendKey val="0"/>
          <c:showVal val="0"/>
          <c:showCatName val="0"/>
          <c:showSerName val="0"/>
          <c:showPercent val="0"/>
          <c:showBubbleSize val="0"/>
        </c:dLbls>
        <c:gapWidth val="150"/>
        <c:axId val="160018432"/>
        <c:axId val="35746304"/>
      </c:barChart>
      <c:catAx>
        <c:axId val="160018432"/>
        <c:scaling>
          <c:orientation val="minMax"/>
        </c:scaling>
        <c:delete val="0"/>
        <c:axPos val="l"/>
        <c:numFmt formatCode="General" sourceLinked="1"/>
        <c:majorTickMark val="out"/>
        <c:minorTickMark val="none"/>
        <c:tickLblPos val="nextTo"/>
        <c:txPr>
          <a:bodyPr/>
          <a:lstStyle/>
          <a:p>
            <a:pPr>
              <a:defRPr sz="1550" b="1" i="0" baseline="0"/>
            </a:pPr>
            <a:endParaRPr lang="en-US"/>
          </a:p>
        </c:txPr>
        <c:crossAx val="35746304"/>
        <c:crosses val="autoZero"/>
        <c:auto val="1"/>
        <c:lblAlgn val="ctr"/>
        <c:lblOffset val="100"/>
        <c:noMultiLvlLbl val="0"/>
      </c:catAx>
      <c:valAx>
        <c:axId val="35746304"/>
        <c:scaling>
          <c:orientation val="minMax"/>
          <c:max val="100"/>
        </c:scaling>
        <c:delete val="0"/>
        <c:axPos val="b"/>
        <c:numFmt formatCode="General" sourceLinked="1"/>
        <c:majorTickMark val="out"/>
        <c:minorTickMark val="none"/>
        <c:tickLblPos val="nextTo"/>
        <c:txPr>
          <a:bodyPr/>
          <a:lstStyle/>
          <a:p>
            <a:pPr>
              <a:defRPr b="1"/>
            </a:pPr>
            <a:endParaRPr lang="en-US"/>
          </a:p>
        </c:txPr>
        <c:crossAx val="160018432"/>
        <c:crosses val="autoZero"/>
        <c:crossBetween val="between"/>
        <c:majorUnit val="25"/>
      </c:valAx>
      <c:spPr>
        <a:solidFill>
          <a:schemeClr val="bg1"/>
        </a:solidFill>
      </c:spPr>
    </c:plotArea>
    <c:plotVisOnly val="1"/>
    <c:dispBlanksAs val="gap"/>
    <c:showDLblsOverMax val="0"/>
  </c:chart>
  <c:spPr>
    <a:ln>
      <a:solidFill>
        <a:schemeClr val="tx2">
          <a:lumMod val="60000"/>
          <a:lumOff val="40000"/>
        </a:schemeClr>
      </a:solidFill>
    </a:ln>
    <a:effectLst>
      <a:glow rad="139700">
        <a:schemeClr val="tx2">
          <a:lumMod val="20000"/>
          <a:lumOff val="80000"/>
        </a:schemeClr>
      </a:glow>
      <a:outerShdw blurRad="609600" dist="317500" dir="12240000" sx="94000" sy="94000" algn="ctr" rotWithShape="0">
        <a:schemeClr val="tx2">
          <a:lumMod val="20000"/>
          <a:lumOff val="80000"/>
          <a:alpha val="45000"/>
        </a:schemeClr>
      </a:outerShdw>
    </a:effectLst>
  </c:spPr>
  <c:txPr>
    <a:bodyPr/>
    <a:lstStyle/>
    <a:p>
      <a:pPr>
        <a:defRPr>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5.9594199661212564E-2"/>
          <c:y val="4.8725127307804469E-2"/>
          <c:w val="0.84576487779453102"/>
          <c:h val="0.77213342506943916"/>
        </c:manualLayout>
      </c:layout>
      <c:bar3DChart>
        <c:barDir val="col"/>
        <c:grouping val="clustered"/>
        <c:varyColors val="0"/>
        <c:ser>
          <c:idx val="0"/>
          <c:order val="0"/>
          <c:tx>
            <c:strRef>
              <c:f>'الرسم البياني-Up'!$A$2</c:f>
              <c:strCache>
                <c:ptCount val="1"/>
                <c:pt idx="0">
                  <c:v>التحديات</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'الرسم البياني-Up'!$B$1:$L$1</c:f>
              <c:strCache>
                <c:ptCount val="11"/>
                <c:pt idx="0">
                  <c:v>الإمارت</c:v>
                </c:pt>
                <c:pt idx="1">
                  <c:v>تونس</c:v>
                </c:pt>
                <c:pt idx="2">
                  <c:v>الجزائر</c:v>
                </c:pt>
                <c:pt idx="3">
                  <c:v>السعودية</c:v>
                </c:pt>
                <c:pt idx="4">
                  <c:v>السودان</c:v>
                </c:pt>
                <c:pt idx="5">
                  <c:v>عمان</c:v>
                </c:pt>
                <c:pt idx="6">
                  <c:v>فلسطين</c:v>
                </c:pt>
                <c:pt idx="7">
                  <c:v>قطر</c:v>
                </c:pt>
                <c:pt idx="8">
                  <c:v>مصر</c:v>
                </c:pt>
                <c:pt idx="9">
                  <c:v>المغرب</c:v>
                </c:pt>
                <c:pt idx="10">
                  <c:v>اليمن</c:v>
                </c:pt>
              </c:strCache>
            </c:strRef>
          </c:cat>
          <c:val>
            <c:numRef>
              <c:f>'الرسم البياني-Up'!$B$2:$L$2</c:f>
              <c:numCache>
                <c:formatCode>0</c:formatCode>
                <c:ptCount val="11"/>
                <c:pt idx="0">
                  <c:v>89.473684210526315</c:v>
                </c:pt>
                <c:pt idx="1">
                  <c:v>73.68421052631578</c:v>
                </c:pt>
                <c:pt idx="2">
                  <c:v>78.94736842105263</c:v>
                </c:pt>
                <c:pt idx="3">
                  <c:v>73.68421052631578</c:v>
                </c:pt>
                <c:pt idx="4">
                  <c:v>90</c:v>
                </c:pt>
                <c:pt idx="5">
                  <c:v>78.94736842105263</c:v>
                </c:pt>
                <c:pt idx="6">
                  <c:v>94.73684210526315</c:v>
                </c:pt>
                <c:pt idx="7">
                  <c:v>68.421052631578945</c:v>
                </c:pt>
                <c:pt idx="8">
                  <c:v>94.73684210526315</c:v>
                </c:pt>
                <c:pt idx="9">
                  <c:v>57.894736842105267</c:v>
                </c:pt>
                <c:pt idx="10">
                  <c:v>84.210526315789465</c:v>
                </c:pt>
              </c:numCache>
            </c:numRef>
          </c:val>
          <c:extLst>
            <c:ext xmlns:c16="http://schemas.microsoft.com/office/drawing/2014/chart" uri="{C3380CC4-5D6E-409C-BE32-E72D297353CC}">
              <c16:uniqueId val="{00000000-FFBA-45EF-894B-A4ECFB8B62A4}"/>
            </c:ext>
          </c:extLst>
        </c:ser>
        <c:ser>
          <c:idx val="1"/>
          <c:order val="1"/>
          <c:tx>
            <c:strRef>
              <c:f>'الرسم البياني-Up'!$A$3</c:f>
              <c:strCache>
                <c:ptCount val="1"/>
                <c:pt idx="0">
                  <c:v>الدعم الفني</c:v>
                </c:pt>
              </c:strCache>
            </c:strRef>
          </c:tx>
          <c:invertIfNegative val="0"/>
          <c:dLbls>
            <c:dLbl>
              <c:idx val="3"/>
              <c:layout>
                <c:manualLayout>
                  <c:x val="3.5460992907801418E-3"/>
                  <c:y val="-5.2231115520082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FBA-45EF-894B-A4ECFB8B62A4}"/>
                </c:ext>
              </c:extLst>
            </c:dLbl>
            <c:dLbl>
              <c:idx val="5"/>
              <c:layout>
                <c:manualLayout>
                  <c:x val="3.5460992907800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BA-45EF-894B-A4ECFB8B62A4}"/>
                </c:ext>
              </c:extLst>
            </c:dLbl>
            <c:dLbl>
              <c:idx val="6"/>
              <c:layout>
                <c:manualLayout>
                  <c:x val="5.91016548463356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FBA-45EF-894B-A4ECFB8B62A4}"/>
                </c:ext>
              </c:extLst>
            </c:dLbl>
            <c:dLbl>
              <c:idx val="8"/>
              <c:layout>
                <c:manualLayout>
                  <c:x val="3.54609929078005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BA-45EF-894B-A4ECFB8B62A4}"/>
                </c:ext>
              </c:extLst>
            </c:dLbl>
            <c:dLbl>
              <c:idx val="9"/>
              <c:layout>
                <c:manualLayout>
                  <c:x val="3.546099290780228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BA-45EF-894B-A4ECFB8B62A4}"/>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'الرسم البياني-Up'!$B$1:$L$1</c:f>
              <c:strCache>
                <c:ptCount val="11"/>
                <c:pt idx="0">
                  <c:v>الإمارت</c:v>
                </c:pt>
                <c:pt idx="1">
                  <c:v>تونس</c:v>
                </c:pt>
                <c:pt idx="2">
                  <c:v>الجزائر</c:v>
                </c:pt>
                <c:pt idx="3">
                  <c:v>السعودية</c:v>
                </c:pt>
                <c:pt idx="4">
                  <c:v>السودان</c:v>
                </c:pt>
                <c:pt idx="5">
                  <c:v>عمان</c:v>
                </c:pt>
                <c:pt idx="6">
                  <c:v>فلسطين</c:v>
                </c:pt>
                <c:pt idx="7">
                  <c:v>قطر</c:v>
                </c:pt>
                <c:pt idx="8">
                  <c:v>مصر</c:v>
                </c:pt>
                <c:pt idx="9">
                  <c:v>المغرب</c:v>
                </c:pt>
                <c:pt idx="10">
                  <c:v>اليمن</c:v>
                </c:pt>
              </c:strCache>
            </c:strRef>
          </c:cat>
          <c:val>
            <c:numRef>
              <c:f>'الرسم البياني-Up'!$B$3:$L$3</c:f>
              <c:numCache>
                <c:formatCode>0</c:formatCode>
                <c:ptCount val="11"/>
                <c:pt idx="0">
                  <c:v>0</c:v>
                </c:pt>
                <c:pt idx="1">
                  <c:v>73.68421052631578</c:v>
                </c:pt>
                <c:pt idx="2">
                  <c:v>0</c:v>
                </c:pt>
                <c:pt idx="3">
                  <c:v>47.368421052631575</c:v>
                </c:pt>
                <c:pt idx="4">
                  <c:v>85</c:v>
                </c:pt>
                <c:pt idx="5">
                  <c:v>78.94736842105263</c:v>
                </c:pt>
                <c:pt idx="6">
                  <c:v>73.68421052631578</c:v>
                </c:pt>
                <c:pt idx="7">
                  <c:v>57.894736842105267</c:v>
                </c:pt>
                <c:pt idx="8">
                  <c:v>94.73684210526315</c:v>
                </c:pt>
                <c:pt idx="9">
                  <c:v>47.368421052631575</c:v>
                </c:pt>
                <c:pt idx="10">
                  <c:v>68.421052631578945</c:v>
                </c:pt>
              </c:numCache>
            </c:numRef>
          </c:val>
          <c:extLst>
            <c:ext xmlns:c16="http://schemas.microsoft.com/office/drawing/2014/chart" uri="{C3380CC4-5D6E-409C-BE32-E72D297353CC}">
              <c16:uniqueId val="{00000006-FFBA-45EF-894B-A4ECFB8B62A4}"/>
            </c:ext>
          </c:extLst>
        </c:ser>
        <c:ser>
          <c:idx val="2"/>
          <c:order val="2"/>
          <c:tx>
            <c:strRef>
              <c:f>'الرسم البياني-Up'!$A$4</c:f>
              <c:strCache>
                <c:ptCount val="1"/>
                <c:pt idx="0">
                  <c:v>الدعم المادي</c:v>
                </c:pt>
              </c:strCache>
            </c:strRef>
          </c:tx>
          <c:invertIfNegative val="0"/>
          <c:dLbls>
            <c:dLbl>
              <c:idx val="1"/>
              <c:layout>
                <c:manualLayout>
                  <c:x val="7.09219858156028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BA-45EF-894B-A4ECFB8B62A4}"/>
                </c:ext>
              </c:extLst>
            </c:dLbl>
            <c:dLbl>
              <c:idx val="4"/>
              <c:layout>
                <c:manualLayout>
                  <c:x val="3.5460992907801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BA-45EF-894B-A4ECFB8B62A4}"/>
                </c:ext>
              </c:extLst>
            </c:dLbl>
            <c:dLbl>
              <c:idx val="5"/>
              <c:layout>
                <c:manualLayout>
                  <c:x val="3.5460992907801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BA-45EF-894B-A4ECFB8B62A4}"/>
                </c:ext>
              </c:extLst>
            </c:dLbl>
            <c:dLbl>
              <c:idx val="7"/>
              <c:layout>
                <c:manualLayout>
                  <c:x val="5.910165484633656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BA-45EF-894B-A4ECFB8B62A4}"/>
                </c:ext>
              </c:extLst>
            </c:dLbl>
            <c:dLbl>
              <c:idx val="8"/>
              <c:layout>
                <c:manualLayout>
                  <c:x val="2.364066193853341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BA-45EF-894B-A4ECFB8B62A4}"/>
                </c:ext>
              </c:extLst>
            </c:dLbl>
            <c:dLbl>
              <c:idx val="9"/>
              <c:layout>
                <c:manualLayout>
                  <c:x val="2.36406619385342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BA-45EF-894B-A4ECFB8B62A4}"/>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'الرسم البياني-Up'!$B$1:$L$1</c:f>
              <c:strCache>
                <c:ptCount val="11"/>
                <c:pt idx="0">
                  <c:v>الإمارت</c:v>
                </c:pt>
                <c:pt idx="1">
                  <c:v>تونس</c:v>
                </c:pt>
                <c:pt idx="2">
                  <c:v>الجزائر</c:v>
                </c:pt>
                <c:pt idx="3">
                  <c:v>السعودية</c:v>
                </c:pt>
                <c:pt idx="4">
                  <c:v>السودان</c:v>
                </c:pt>
                <c:pt idx="5">
                  <c:v>عمان</c:v>
                </c:pt>
                <c:pt idx="6">
                  <c:v>فلسطين</c:v>
                </c:pt>
                <c:pt idx="7">
                  <c:v>قطر</c:v>
                </c:pt>
                <c:pt idx="8">
                  <c:v>مصر</c:v>
                </c:pt>
                <c:pt idx="9">
                  <c:v>المغرب</c:v>
                </c:pt>
                <c:pt idx="10">
                  <c:v>اليمن</c:v>
                </c:pt>
              </c:strCache>
            </c:strRef>
          </c:cat>
          <c:val>
            <c:numRef>
              <c:f>'الرسم البياني-Up'!$B$4:$L$4</c:f>
              <c:numCache>
                <c:formatCode>0</c:formatCode>
                <c:ptCount val="11"/>
                <c:pt idx="0">
                  <c:v>0</c:v>
                </c:pt>
                <c:pt idx="1">
                  <c:v>52.631578947368418</c:v>
                </c:pt>
                <c:pt idx="2">
                  <c:v>0</c:v>
                </c:pt>
                <c:pt idx="3">
                  <c:v>0</c:v>
                </c:pt>
                <c:pt idx="4">
                  <c:v>75</c:v>
                </c:pt>
                <c:pt idx="5">
                  <c:v>15.789473684210526</c:v>
                </c:pt>
                <c:pt idx="6">
                  <c:v>73.68421052631578</c:v>
                </c:pt>
                <c:pt idx="7">
                  <c:v>5.2631578947368416</c:v>
                </c:pt>
                <c:pt idx="8">
                  <c:v>78.94736842105263</c:v>
                </c:pt>
                <c:pt idx="9">
                  <c:v>31.578947368421051</c:v>
                </c:pt>
                <c:pt idx="10">
                  <c:v>78.94736842105263</c:v>
                </c:pt>
              </c:numCache>
            </c:numRef>
          </c:val>
          <c:extLst>
            <c:ext xmlns:c16="http://schemas.microsoft.com/office/drawing/2014/chart" uri="{C3380CC4-5D6E-409C-BE32-E72D297353CC}">
              <c16:uniqueId val="{0000000D-FFBA-45EF-894B-A4ECFB8B62A4}"/>
            </c:ext>
          </c:extLst>
        </c:ser>
        <c:dLbls>
          <c:showLegendKey val="0"/>
          <c:showVal val="0"/>
          <c:showCatName val="0"/>
          <c:showSerName val="0"/>
          <c:showPercent val="0"/>
          <c:showBubbleSize val="0"/>
        </c:dLbls>
        <c:gapWidth val="150"/>
        <c:shape val="cylinder"/>
        <c:axId val="82838016"/>
        <c:axId val="35742272"/>
        <c:axId val="0"/>
      </c:bar3DChart>
      <c:catAx>
        <c:axId val="82838016"/>
        <c:scaling>
          <c:orientation val="minMax"/>
        </c:scaling>
        <c:delete val="0"/>
        <c:axPos val="b"/>
        <c:numFmt formatCode="General" sourceLinked="0"/>
        <c:majorTickMark val="out"/>
        <c:minorTickMark val="none"/>
        <c:tickLblPos val="nextTo"/>
        <c:txPr>
          <a:bodyPr/>
          <a:lstStyle/>
          <a:p>
            <a:pPr>
              <a:defRPr sz="1100" b="1" i="0" spc="40" baseline="0"/>
            </a:pPr>
            <a:endParaRPr lang="en-US"/>
          </a:p>
        </c:txPr>
        <c:crossAx val="35742272"/>
        <c:crosses val="autoZero"/>
        <c:auto val="1"/>
        <c:lblAlgn val="ctr"/>
        <c:lblOffset val="100"/>
        <c:noMultiLvlLbl val="0"/>
      </c:catAx>
      <c:valAx>
        <c:axId val="35742272"/>
        <c:scaling>
          <c:orientation val="minMax"/>
        </c:scaling>
        <c:delete val="0"/>
        <c:axPos val="l"/>
        <c:numFmt formatCode="0" sourceLinked="1"/>
        <c:majorTickMark val="out"/>
        <c:minorTickMark val="none"/>
        <c:tickLblPos val="nextTo"/>
        <c:txPr>
          <a:bodyPr/>
          <a:lstStyle/>
          <a:p>
            <a:pPr>
              <a:defRPr b="1"/>
            </a:pPr>
            <a:endParaRPr lang="en-US"/>
          </a:p>
        </c:txPr>
        <c:crossAx val="82838016"/>
        <c:crosses val="autoZero"/>
        <c:crossBetween val="between"/>
      </c:valAx>
    </c:plotArea>
    <c:legend>
      <c:legendPos val="b"/>
      <c:overlay val="0"/>
      <c:txPr>
        <a:bodyPr/>
        <a:lstStyle/>
        <a:p>
          <a:pPr>
            <a:defRPr sz="1400" b="1" baseline="0"/>
          </a:pPr>
          <a:endParaRPr lang="en-US"/>
        </a:p>
      </c:txPr>
    </c:legend>
    <c:plotVisOnly val="1"/>
    <c:dispBlanksAs val="gap"/>
    <c:showDLblsOverMax val="0"/>
  </c:chart>
  <c:spPr>
    <a:ln w="63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482600" dist="165100" dir="7080000" algn="ctr" rotWithShape="0">
        <a:schemeClr val="tx1">
          <a:alpha val="93000"/>
        </a:schemeClr>
      </a:outerShdw>
    </a:effectLst>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E5E10-F723-49B4-BA97-4EC9614EE447}" type="doc">
      <dgm:prSet loTypeId="urn:microsoft.com/office/officeart/2005/8/layout/pyramid1" loCatId="pyramid" qsTypeId="urn:microsoft.com/office/officeart/2005/8/quickstyle/simple1" qsCatId="simple" csTypeId="urn:microsoft.com/office/officeart/2005/8/colors/accent1_2" csCatId="accent1" phldr="1"/>
      <dgm:spPr/>
    </dgm:pt>
    <dgm:pt modelId="{5927507C-A4CB-4AC3-A0CE-1216A664ABA4}">
      <dgm:prSet phldrT="[Text]">
        <dgm:style>
          <a:lnRef idx="1">
            <a:schemeClr val="accent2"/>
          </a:lnRef>
          <a:fillRef idx="3">
            <a:schemeClr val="accent2"/>
          </a:fillRef>
          <a:effectRef idx="2">
            <a:schemeClr val="accent2"/>
          </a:effectRef>
          <a:fontRef idx="minor">
            <a:schemeClr val="lt1"/>
          </a:fontRef>
        </dgm:style>
      </dgm:prSet>
      <dgm:spPr/>
      <dgm:t>
        <a:bodyPr/>
        <a:lstStyle/>
        <a:p>
          <a:endParaRPr lang="ar-EG" dirty="0">
            <a:solidFill>
              <a:schemeClr val="bg1"/>
            </a:solidFill>
          </a:endParaRPr>
        </a:p>
        <a:p>
          <a:r>
            <a:rPr lang="ar-EG" dirty="0">
              <a:solidFill>
                <a:schemeClr val="bg1"/>
              </a:solidFill>
            </a:rPr>
            <a:t>المبادرات </a:t>
          </a:r>
        </a:p>
        <a:p>
          <a:r>
            <a:rPr lang="ar-EG" dirty="0">
              <a:solidFill>
                <a:schemeClr val="bg1"/>
              </a:solidFill>
            </a:rPr>
            <a:t>السياسية</a:t>
          </a:r>
          <a:endParaRPr lang="en-US" dirty="0">
            <a:solidFill>
              <a:schemeClr val="bg1"/>
            </a:solidFill>
          </a:endParaRPr>
        </a:p>
      </dgm:t>
    </dgm:pt>
    <dgm:pt modelId="{B9B726E4-1BE9-4D2D-9F30-B81E6F72B873}" type="parTrans" cxnId="{1CDE78F4-FF5F-40EE-955A-EA07FC0341A5}">
      <dgm:prSet/>
      <dgm:spPr/>
      <dgm:t>
        <a:bodyPr/>
        <a:lstStyle/>
        <a:p>
          <a:endParaRPr lang="en-US"/>
        </a:p>
      </dgm:t>
    </dgm:pt>
    <dgm:pt modelId="{F3F83ECD-92F6-4FEF-9AB4-B9A947CE6CC5}" type="sibTrans" cxnId="{1CDE78F4-FF5F-40EE-955A-EA07FC0341A5}">
      <dgm:prSet/>
      <dgm:spPr/>
      <dgm:t>
        <a:bodyPr/>
        <a:lstStyle/>
        <a:p>
          <a:endParaRPr lang="en-US"/>
        </a:p>
      </dgm:t>
    </dgm:pt>
    <dgm:pt modelId="{D22D26A4-A480-48EB-9793-7C7AC4D3C8F0}">
      <dgm:prSet phldrT="[Text]">
        <dgm:style>
          <a:lnRef idx="1">
            <a:schemeClr val="accent2"/>
          </a:lnRef>
          <a:fillRef idx="3">
            <a:schemeClr val="accent2"/>
          </a:fillRef>
          <a:effectRef idx="2">
            <a:schemeClr val="accent2"/>
          </a:effectRef>
          <a:fontRef idx="minor">
            <a:schemeClr val="lt1"/>
          </a:fontRef>
        </dgm:style>
      </dgm:prSet>
      <dgm:spPr/>
      <dgm:t>
        <a:bodyPr/>
        <a:lstStyle/>
        <a:p>
          <a:r>
            <a:rPr lang="ar-EG" dirty="0">
              <a:solidFill>
                <a:schemeClr val="bg1"/>
              </a:solidFill>
            </a:rPr>
            <a:t>البرامج والمشاريع</a:t>
          </a:r>
          <a:endParaRPr lang="en-US" dirty="0">
            <a:solidFill>
              <a:schemeClr val="bg1"/>
            </a:solidFill>
          </a:endParaRPr>
        </a:p>
      </dgm:t>
    </dgm:pt>
    <dgm:pt modelId="{9B7EC7A8-8212-4AD1-BAC4-4DA610D232FC}" type="parTrans" cxnId="{B33CF25C-90FA-47D8-989B-15D38CCC03C6}">
      <dgm:prSet/>
      <dgm:spPr/>
      <dgm:t>
        <a:bodyPr/>
        <a:lstStyle/>
        <a:p>
          <a:endParaRPr lang="en-US"/>
        </a:p>
      </dgm:t>
    </dgm:pt>
    <dgm:pt modelId="{315D52B3-6B89-4D2E-BC92-F848807EFD1F}" type="sibTrans" cxnId="{B33CF25C-90FA-47D8-989B-15D38CCC03C6}">
      <dgm:prSet/>
      <dgm:spPr/>
      <dgm:t>
        <a:bodyPr/>
        <a:lstStyle/>
        <a:p>
          <a:endParaRPr lang="en-US"/>
        </a:p>
      </dgm:t>
    </dgm:pt>
    <dgm:pt modelId="{B5161EC2-A73D-42E4-A00E-E3795B10EBB3}">
      <dgm:prSet phldrT="[Text]">
        <dgm:style>
          <a:lnRef idx="1">
            <a:schemeClr val="accent2"/>
          </a:lnRef>
          <a:fillRef idx="3">
            <a:schemeClr val="accent2"/>
          </a:fillRef>
          <a:effectRef idx="2">
            <a:schemeClr val="accent2"/>
          </a:effectRef>
          <a:fontRef idx="minor">
            <a:schemeClr val="lt1"/>
          </a:fontRef>
        </dgm:style>
      </dgm:prSet>
      <dgm:spPr/>
      <dgm:t>
        <a:bodyPr/>
        <a:lstStyle/>
        <a:p>
          <a:r>
            <a:rPr lang="ar-EG" dirty="0">
              <a:solidFill>
                <a:schemeClr val="bg1"/>
              </a:solidFill>
            </a:rPr>
            <a:t>أولويات التنفيذ</a:t>
          </a:r>
          <a:endParaRPr lang="en-US" dirty="0">
            <a:solidFill>
              <a:schemeClr val="bg1"/>
            </a:solidFill>
          </a:endParaRPr>
        </a:p>
      </dgm:t>
    </dgm:pt>
    <dgm:pt modelId="{B38770F9-5EE4-4998-BE85-0B85C7CE121F}" type="parTrans" cxnId="{8D02794B-6F80-4FA7-9878-60C3E40DF307}">
      <dgm:prSet/>
      <dgm:spPr/>
      <dgm:t>
        <a:bodyPr/>
        <a:lstStyle/>
        <a:p>
          <a:endParaRPr lang="en-US"/>
        </a:p>
      </dgm:t>
    </dgm:pt>
    <dgm:pt modelId="{A54050B2-B2B9-411F-9030-C76C374C4F68}" type="sibTrans" cxnId="{8D02794B-6F80-4FA7-9878-60C3E40DF307}">
      <dgm:prSet/>
      <dgm:spPr/>
      <dgm:t>
        <a:bodyPr/>
        <a:lstStyle/>
        <a:p>
          <a:endParaRPr lang="en-US"/>
        </a:p>
      </dgm:t>
    </dgm:pt>
    <dgm:pt modelId="{732F7699-6AFB-44DC-9C83-D71BCFF8608A}">
      <dgm:prSet phldrT="[Text]">
        <dgm:style>
          <a:lnRef idx="1">
            <a:schemeClr val="accent2"/>
          </a:lnRef>
          <a:fillRef idx="3">
            <a:schemeClr val="accent2"/>
          </a:fillRef>
          <a:effectRef idx="2">
            <a:schemeClr val="accent2"/>
          </a:effectRef>
          <a:fontRef idx="minor">
            <a:schemeClr val="lt1"/>
          </a:fontRef>
        </dgm:style>
      </dgm:prSet>
      <dgm:spPr/>
      <dgm:t>
        <a:bodyPr/>
        <a:lstStyle/>
        <a:p>
          <a:r>
            <a:rPr lang="ar-EG" dirty="0">
              <a:solidFill>
                <a:schemeClr val="bg1"/>
              </a:solidFill>
            </a:rPr>
            <a:t>الموازنة والتمويل</a:t>
          </a:r>
          <a:endParaRPr lang="en-US" dirty="0">
            <a:solidFill>
              <a:schemeClr val="bg1"/>
            </a:solidFill>
          </a:endParaRPr>
        </a:p>
      </dgm:t>
    </dgm:pt>
    <dgm:pt modelId="{EF6588B9-211D-4762-B1D7-4134A094BFAA}" type="parTrans" cxnId="{55D1320E-8394-4880-9702-3F05CD4140BE}">
      <dgm:prSet/>
      <dgm:spPr/>
      <dgm:t>
        <a:bodyPr/>
        <a:lstStyle/>
        <a:p>
          <a:endParaRPr lang="en-US"/>
        </a:p>
      </dgm:t>
    </dgm:pt>
    <dgm:pt modelId="{41AC6B91-0E96-4F85-B452-7F4D768BF825}" type="sibTrans" cxnId="{55D1320E-8394-4880-9702-3F05CD4140BE}">
      <dgm:prSet/>
      <dgm:spPr/>
      <dgm:t>
        <a:bodyPr/>
        <a:lstStyle/>
        <a:p>
          <a:endParaRPr lang="en-US"/>
        </a:p>
      </dgm:t>
    </dgm:pt>
    <dgm:pt modelId="{8F30015E-6541-4654-B790-3C9E24521C5C}">
      <dgm:prSet phldrT="[Text]">
        <dgm:style>
          <a:lnRef idx="1">
            <a:schemeClr val="accent2"/>
          </a:lnRef>
          <a:fillRef idx="3">
            <a:schemeClr val="accent2"/>
          </a:fillRef>
          <a:effectRef idx="2">
            <a:schemeClr val="accent2"/>
          </a:effectRef>
          <a:fontRef idx="minor">
            <a:schemeClr val="lt1"/>
          </a:fontRef>
        </dgm:style>
      </dgm:prSet>
      <dgm:spPr/>
      <dgm:t>
        <a:bodyPr/>
        <a:lstStyle/>
        <a:p>
          <a:r>
            <a:rPr lang="ar-EG" dirty="0">
              <a:solidFill>
                <a:schemeClr val="bg1"/>
              </a:solidFill>
            </a:rPr>
            <a:t>الإنتاج والرصد والتحليل</a:t>
          </a:r>
          <a:endParaRPr lang="en-US" dirty="0">
            <a:solidFill>
              <a:schemeClr val="bg1"/>
            </a:solidFill>
          </a:endParaRPr>
        </a:p>
      </dgm:t>
    </dgm:pt>
    <dgm:pt modelId="{D9E315D3-D2A3-42AC-ACC0-31ED39EF8C52}" type="parTrans" cxnId="{C735F6CB-82E6-47A2-972A-D92407BF2A7B}">
      <dgm:prSet/>
      <dgm:spPr/>
      <dgm:t>
        <a:bodyPr/>
        <a:lstStyle/>
        <a:p>
          <a:endParaRPr lang="en-US"/>
        </a:p>
      </dgm:t>
    </dgm:pt>
    <dgm:pt modelId="{89C0BD70-60FC-4A24-836D-1E7C278442D5}" type="sibTrans" cxnId="{C735F6CB-82E6-47A2-972A-D92407BF2A7B}">
      <dgm:prSet/>
      <dgm:spPr/>
      <dgm:t>
        <a:bodyPr/>
        <a:lstStyle/>
        <a:p>
          <a:endParaRPr lang="en-US"/>
        </a:p>
      </dgm:t>
    </dgm:pt>
    <dgm:pt modelId="{10134B21-792F-4271-93AB-7EC22970E11B}" type="pres">
      <dgm:prSet presAssocID="{7A9E5E10-F723-49B4-BA97-4EC9614EE447}" presName="Name0" presStyleCnt="0">
        <dgm:presLayoutVars>
          <dgm:dir/>
          <dgm:animLvl val="lvl"/>
          <dgm:resizeHandles val="exact"/>
        </dgm:presLayoutVars>
      </dgm:prSet>
      <dgm:spPr/>
    </dgm:pt>
    <dgm:pt modelId="{A432A3FC-DBA5-48E5-AF34-30E77FD94424}" type="pres">
      <dgm:prSet presAssocID="{5927507C-A4CB-4AC3-A0CE-1216A664ABA4}" presName="Name8" presStyleCnt="0"/>
      <dgm:spPr/>
    </dgm:pt>
    <dgm:pt modelId="{8E5409F5-C81A-4620-AD5E-4D7AF46A91E7}" type="pres">
      <dgm:prSet presAssocID="{5927507C-A4CB-4AC3-A0CE-1216A664ABA4}" presName="level" presStyleLbl="node1" presStyleIdx="0" presStyleCnt="5">
        <dgm:presLayoutVars>
          <dgm:chMax val="1"/>
          <dgm:bulletEnabled val="1"/>
        </dgm:presLayoutVars>
      </dgm:prSet>
      <dgm:spPr/>
    </dgm:pt>
    <dgm:pt modelId="{26F2FA37-8F70-4A93-BDA7-929122614935}" type="pres">
      <dgm:prSet presAssocID="{5927507C-A4CB-4AC3-A0CE-1216A664ABA4}" presName="levelTx" presStyleLbl="revTx" presStyleIdx="0" presStyleCnt="0">
        <dgm:presLayoutVars>
          <dgm:chMax val="1"/>
          <dgm:bulletEnabled val="1"/>
        </dgm:presLayoutVars>
      </dgm:prSet>
      <dgm:spPr/>
    </dgm:pt>
    <dgm:pt modelId="{5510EEC0-725B-42EB-BC81-230BAD1F2C6B}" type="pres">
      <dgm:prSet presAssocID="{D22D26A4-A480-48EB-9793-7C7AC4D3C8F0}" presName="Name8" presStyleCnt="0"/>
      <dgm:spPr/>
    </dgm:pt>
    <dgm:pt modelId="{E08FD075-FF44-4220-BD5E-2BEBDBF352D3}" type="pres">
      <dgm:prSet presAssocID="{D22D26A4-A480-48EB-9793-7C7AC4D3C8F0}" presName="level" presStyleLbl="node1" presStyleIdx="1" presStyleCnt="5" custScaleY="35673">
        <dgm:presLayoutVars>
          <dgm:chMax val="1"/>
          <dgm:bulletEnabled val="1"/>
        </dgm:presLayoutVars>
      </dgm:prSet>
      <dgm:spPr/>
    </dgm:pt>
    <dgm:pt modelId="{19AFF6B6-1ED2-4897-9753-801F19ED6E47}" type="pres">
      <dgm:prSet presAssocID="{D22D26A4-A480-48EB-9793-7C7AC4D3C8F0}" presName="levelTx" presStyleLbl="revTx" presStyleIdx="0" presStyleCnt="0">
        <dgm:presLayoutVars>
          <dgm:chMax val="1"/>
          <dgm:bulletEnabled val="1"/>
        </dgm:presLayoutVars>
      </dgm:prSet>
      <dgm:spPr/>
    </dgm:pt>
    <dgm:pt modelId="{556F6BE6-8832-4451-B163-E146694DC7A0}" type="pres">
      <dgm:prSet presAssocID="{B5161EC2-A73D-42E4-A00E-E3795B10EBB3}" presName="Name8" presStyleCnt="0"/>
      <dgm:spPr/>
    </dgm:pt>
    <dgm:pt modelId="{8D66583A-106F-4D66-AFCA-DFF6719335D8}" type="pres">
      <dgm:prSet presAssocID="{B5161EC2-A73D-42E4-A00E-E3795B10EBB3}" presName="level" presStyleLbl="node1" presStyleIdx="2" presStyleCnt="5" custScaleY="43271">
        <dgm:presLayoutVars>
          <dgm:chMax val="1"/>
          <dgm:bulletEnabled val="1"/>
        </dgm:presLayoutVars>
      </dgm:prSet>
      <dgm:spPr/>
    </dgm:pt>
    <dgm:pt modelId="{69BE5E32-75C4-46E4-99C7-99D2332C4E2F}" type="pres">
      <dgm:prSet presAssocID="{B5161EC2-A73D-42E4-A00E-E3795B10EBB3}" presName="levelTx" presStyleLbl="revTx" presStyleIdx="0" presStyleCnt="0">
        <dgm:presLayoutVars>
          <dgm:chMax val="1"/>
          <dgm:bulletEnabled val="1"/>
        </dgm:presLayoutVars>
      </dgm:prSet>
      <dgm:spPr/>
    </dgm:pt>
    <dgm:pt modelId="{8351FDB7-66A7-4044-B542-32DEE0514902}" type="pres">
      <dgm:prSet presAssocID="{732F7699-6AFB-44DC-9C83-D71BCFF8608A}" presName="Name8" presStyleCnt="0"/>
      <dgm:spPr/>
    </dgm:pt>
    <dgm:pt modelId="{8EDBCE75-45F6-4CB5-AC5E-3307B9D6395F}" type="pres">
      <dgm:prSet presAssocID="{732F7699-6AFB-44DC-9C83-D71BCFF8608A}" presName="level" presStyleLbl="node1" presStyleIdx="3" presStyleCnt="5" custScaleY="55383">
        <dgm:presLayoutVars>
          <dgm:chMax val="1"/>
          <dgm:bulletEnabled val="1"/>
        </dgm:presLayoutVars>
      </dgm:prSet>
      <dgm:spPr/>
    </dgm:pt>
    <dgm:pt modelId="{A0AEE62C-B100-4B1C-BDDE-012217026F84}" type="pres">
      <dgm:prSet presAssocID="{732F7699-6AFB-44DC-9C83-D71BCFF8608A}" presName="levelTx" presStyleLbl="revTx" presStyleIdx="0" presStyleCnt="0">
        <dgm:presLayoutVars>
          <dgm:chMax val="1"/>
          <dgm:bulletEnabled val="1"/>
        </dgm:presLayoutVars>
      </dgm:prSet>
      <dgm:spPr/>
    </dgm:pt>
    <dgm:pt modelId="{D7ED6E84-3126-4D61-A8F2-EE267BCE00D4}" type="pres">
      <dgm:prSet presAssocID="{8F30015E-6541-4654-B790-3C9E24521C5C}" presName="Name8" presStyleCnt="0"/>
      <dgm:spPr/>
    </dgm:pt>
    <dgm:pt modelId="{6B90B5BC-8455-44A3-A658-64F66BD20F42}" type="pres">
      <dgm:prSet presAssocID="{8F30015E-6541-4654-B790-3C9E24521C5C}" presName="level" presStyleLbl="node1" presStyleIdx="4" presStyleCnt="5" custScaleY="51534">
        <dgm:presLayoutVars>
          <dgm:chMax val="1"/>
          <dgm:bulletEnabled val="1"/>
        </dgm:presLayoutVars>
      </dgm:prSet>
      <dgm:spPr/>
    </dgm:pt>
    <dgm:pt modelId="{FBF42384-42C1-449B-AD8E-705A0DF2FE23}" type="pres">
      <dgm:prSet presAssocID="{8F30015E-6541-4654-B790-3C9E24521C5C}" presName="levelTx" presStyleLbl="revTx" presStyleIdx="0" presStyleCnt="0">
        <dgm:presLayoutVars>
          <dgm:chMax val="1"/>
          <dgm:bulletEnabled val="1"/>
        </dgm:presLayoutVars>
      </dgm:prSet>
      <dgm:spPr/>
    </dgm:pt>
  </dgm:ptLst>
  <dgm:cxnLst>
    <dgm:cxn modelId="{D8AA9F05-32A0-4580-97AF-BEFF39CE5808}" type="presOf" srcId="{7A9E5E10-F723-49B4-BA97-4EC9614EE447}" destId="{10134B21-792F-4271-93AB-7EC22970E11B}" srcOrd="0" destOrd="0" presId="urn:microsoft.com/office/officeart/2005/8/layout/pyramid1"/>
    <dgm:cxn modelId="{7AA3E605-BD6F-40F2-A7B8-829DA4F195EE}" type="presOf" srcId="{732F7699-6AFB-44DC-9C83-D71BCFF8608A}" destId="{8EDBCE75-45F6-4CB5-AC5E-3307B9D6395F}" srcOrd="0" destOrd="0" presId="urn:microsoft.com/office/officeart/2005/8/layout/pyramid1"/>
    <dgm:cxn modelId="{55D1320E-8394-4880-9702-3F05CD4140BE}" srcId="{7A9E5E10-F723-49B4-BA97-4EC9614EE447}" destId="{732F7699-6AFB-44DC-9C83-D71BCFF8608A}" srcOrd="3" destOrd="0" parTransId="{EF6588B9-211D-4762-B1D7-4134A094BFAA}" sibTransId="{41AC6B91-0E96-4F85-B452-7F4D768BF825}"/>
    <dgm:cxn modelId="{A0BB7927-BAD6-47C6-B18E-21B8151EBF8B}" type="presOf" srcId="{8F30015E-6541-4654-B790-3C9E24521C5C}" destId="{FBF42384-42C1-449B-AD8E-705A0DF2FE23}" srcOrd="1" destOrd="0" presId="urn:microsoft.com/office/officeart/2005/8/layout/pyramid1"/>
    <dgm:cxn modelId="{98AC1730-C326-4A5F-AB79-EC48940ABCAF}" type="presOf" srcId="{732F7699-6AFB-44DC-9C83-D71BCFF8608A}" destId="{A0AEE62C-B100-4B1C-BDDE-012217026F84}" srcOrd="1" destOrd="0" presId="urn:microsoft.com/office/officeart/2005/8/layout/pyramid1"/>
    <dgm:cxn modelId="{B33CF25C-90FA-47D8-989B-15D38CCC03C6}" srcId="{7A9E5E10-F723-49B4-BA97-4EC9614EE447}" destId="{D22D26A4-A480-48EB-9793-7C7AC4D3C8F0}" srcOrd="1" destOrd="0" parTransId="{9B7EC7A8-8212-4AD1-BAC4-4DA610D232FC}" sibTransId="{315D52B3-6B89-4D2E-BC92-F848807EFD1F}"/>
    <dgm:cxn modelId="{A8D4835D-3A5F-43A7-8A87-52CDC671BBEF}" type="presOf" srcId="{B5161EC2-A73D-42E4-A00E-E3795B10EBB3}" destId="{69BE5E32-75C4-46E4-99C7-99D2332C4E2F}" srcOrd="1" destOrd="0" presId="urn:microsoft.com/office/officeart/2005/8/layout/pyramid1"/>
    <dgm:cxn modelId="{8D02794B-6F80-4FA7-9878-60C3E40DF307}" srcId="{7A9E5E10-F723-49B4-BA97-4EC9614EE447}" destId="{B5161EC2-A73D-42E4-A00E-E3795B10EBB3}" srcOrd="2" destOrd="0" parTransId="{B38770F9-5EE4-4998-BE85-0B85C7CE121F}" sibTransId="{A54050B2-B2B9-411F-9030-C76C374C4F68}"/>
    <dgm:cxn modelId="{481AF16E-7D01-418F-B8CF-213DED869124}" type="presOf" srcId="{5927507C-A4CB-4AC3-A0CE-1216A664ABA4}" destId="{8E5409F5-C81A-4620-AD5E-4D7AF46A91E7}" srcOrd="0" destOrd="0" presId="urn:microsoft.com/office/officeart/2005/8/layout/pyramid1"/>
    <dgm:cxn modelId="{66B25976-328A-49BE-8ABF-4B99FC7CBA8C}" type="presOf" srcId="{D22D26A4-A480-48EB-9793-7C7AC4D3C8F0}" destId="{E08FD075-FF44-4220-BD5E-2BEBDBF352D3}" srcOrd="0" destOrd="0" presId="urn:microsoft.com/office/officeart/2005/8/layout/pyramid1"/>
    <dgm:cxn modelId="{FE4F839F-FDF8-4496-B412-3A0976DD1F64}" type="presOf" srcId="{5927507C-A4CB-4AC3-A0CE-1216A664ABA4}" destId="{26F2FA37-8F70-4A93-BDA7-929122614935}" srcOrd="1" destOrd="0" presId="urn:microsoft.com/office/officeart/2005/8/layout/pyramid1"/>
    <dgm:cxn modelId="{E74B6DAA-621B-413C-8E88-98B3CF6FB001}" type="presOf" srcId="{8F30015E-6541-4654-B790-3C9E24521C5C}" destId="{6B90B5BC-8455-44A3-A658-64F66BD20F42}" srcOrd="0" destOrd="0" presId="urn:microsoft.com/office/officeart/2005/8/layout/pyramid1"/>
    <dgm:cxn modelId="{05714AB5-892C-47E1-A535-88B8E1945A21}" type="presOf" srcId="{D22D26A4-A480-48EB-9793-7C7AC4D3C8F0}" destId="{19AFF6B6-1ED2-4897-9753-801F19ED6E47}" srcOrd="1" destOrd="0" presId="urn:microsoft.com/office/officeart/2005/8/layout/pyramid1"/>
    <dgm:cxn modelId="{C735F6CB-82E6-47A2-972A-D92407BF2A7B}" srcId="{7A9E5E10-F723-49B4-BA97-4EC9614EE447}" destId="{8F30015E-6541-4654-B790-3C9E24521C5C}" srcOrd="4" destOrd="0" parTransId="{D9E315D3-D2A3-42AC-ACC0-31ED39EF8C52}" sibTransId="{89C0BD70-60FC-4A24-836D-1E7C278442D5}"/>
    <dgm:cxn modelId="{98CFBCE3-E1ED-49AD-8132-21353D1290C8}" type="presOf" srcId="{B5161EC2-A73D-42E4-A00E-E3795B10EBB3}" destId="{8D66583A-106F-4D66-AFCA-DFF6719335D8}" srcOrd="0" destOrd="0" presId="urn:microsoft.com/office/officeart/2005/8/layout/pyramid1"/>
    <dgm:cxn modelId="{1CDE78F4-FF5F-40EE-955A-EA07FC0341A5}" srcId="{7A9E5E10-F723-49B4-BA97-4EC9614EE447}" destId="{5927507C-A4CB-4AC3-A0CE-1216A664ABA4}" srcOrd="0" destOrd="0" parTransId="{B9B726E4-1BE9-4D2D-9F30-B81E6F72B873}" sibTransId="{F3F83ECD-92F6-4FEF-9AB4-B9A947CE6CC5}"/>
    <dgm:cxn modelId="{15A5EB3F-06CB-4952-BFF7-F4C75FC10E75}" type="presParOf" srcId="{10134B21-792F-4271-93AB-7EC22970E11B}" destId="{A432A3FC-DBA5-48E5-AF34-30E77FD94424}" srcOrd="0" destOrd="0" presId="urn:microsoft.com/office/officeart/2005/8/layout/pyramid1"/>
    <dgm:cxn modelId="{E4C84ADC-ACD5-43F5-BEF1-C3AB91BE86EF}" type="presParOf" srcId="{A432A3FC-DBA5-48E5-AF34-30E77FD94424}" destId="{8E5409F5-C81A-4620-AD5E-4D7AF46A91E7}" srcOrd="0" destOrd="0" presId="urn:microsoft.com/office/officeart/2005/8/layout/pyramid1"/>
    <dgm:cxn modelId="{4EFD566E-490B-4E67-8F4F-61D88C5431D5}" type="presParOf" srcId="{A432A3FC-DBA5-48E5-AF34-30E77FD94424}" destId="{26F2FA37-8F70-4A93-BDA7-929122614935}" srcOrd="1" destOrd="0" presId="urn:microsoft.com/office/officeart/2005/8/layout/pyramid1"/>
    <dgm:cxn modelId="{2BAD4180-FED8-423F-8C6F-1E3EE0D7FF1E}" type="presParOf" srcId="{10134B21-792F-4271-93AB-7EC22970E11B}" destId="{5510EEC0-725B-42EB-BC81-230BAD1F2C6B}" srcOrd="1" destOrd="0" presId="urn:microsoft.com/office/officeart/2005/8/layout/pyramid1"/>
    <dgm:cxn modelId="{19331D8B-7092-4455-AD88-5FDF615230CB}" type="presParOf" srcId="{5510EEC0-725B-42EB-BC81-230BAD1F2C6B}" destId="{E08FD075-FF44-4220-BD5E-2BEBDBF352D3}" srcOrd="0" destOrd="0" presId="urn:microsoft.com/office/officeart/2005/8/layout/pyramid1"/>
    <dgm:cxn modelId="{81D46D80-56FB-4402-A600-CFCE8D396F61}" type="presParOf" srcId="{5510EEC0-725B-42EB-BC81-230BAD1F2C6B}" destId="{19AFF6B6-1ED2-4897-9753-801F19ED6E47}" srcOrd="1" destOrd="0" presId="urn:microsoft.com/office/officeart/2005/8/layout/pyramid1"/>
    <dgm:cxn modelId="{8B18CF05-5EFB-40BB-B90C-6DD711CECBB2}" type="presParOf" srcId="{10134B21-792F-4271-93AB-7EC22970E11B}" destId="{556F6BE6-8832-4451-B163-E146694DC7A0}" srcOrd="2" destOrd="0" presId="urn:microsoft.com/office/officeart/2005/8/layout/pyramid1"/>
    <dgm:cxn modelId="{2B0B7929-24EE-4208-AFAA-44084302590B}" type="presParOf" srcId="{556F6BE6-8832-4451-B163-E146694DC7A0}" destId="{8D66583A-106F-4D66-AFCA-DFF6719335D8}" srcOrd="0" destOrd="0" presId="urn:microsoft.com/office/officeart/2005/8/layout/pyramid1"/>
    <dgm:cxn modelId="{CEB5F495-6086-479B-B423-056CCD62A3DD}" type="presParOf" srcId="{556F6BE6-8832-4451-B163-E146694DC7A0}" destId="{69BE5E32-75C4-46E4-99C7-99D2332C4E2F}" srcOrd="1" destOrd="0" presId="urn:microsoft.com/office/officeart/2005/8/layout/pyramid1"/>
    <dgm:cxn modelId="{793185CF-DD5D-4F39-B489-9928865C3EAF}" type="presParOf" srcId="{10134B21-792F-4271-93AB-7EC22970E11B}" destId="{8351FDB7-66A7-4044-B542-32DEE0514902}" srcOrd="3" destOrd="0" presId="urn:microsoft.com/office/officeart/2005/8/layout/pyramid1"/>
    <dgm:cxn modelId="{0E054E84-61EA-4F60-8AA3-5BF90858BB21}" type="presParOf" srcId="{8351FDB7-66A7-4044-B542-32DEE0514902}" destId="{8EDBCE75-45F6-4CB5-AC5E-3307B9D6395F}" srcOrd="0" destOrd="0" presId="urn:microsoft.com/office/officeart/2005/8/layout/pyramid1"/>
    <dgm:cxn modelId="{C7BA5F6F-D904-4F76-9E40-7EE80A912A8B}" type="presParOf" srcId="{8351FDB7-66A7-4044-B542-32DEE0514902}" destId="{A0AEE62C-B100-4B1C-BDDE-012217026F84}" srcOrd="1" destOrd="0" presId="urn:microsoft.com/office/officeart/2005/8/layout/pyramid1"/>
    <dgm:cxn modelId="{E3C88D5B-1CA8-44FB-8539-8A38E55A8B02}" type="presParOf" srcId="{10134B21-792F-4271-93AB-7EC22970E11B}" destId="{D7ED6E84-3126-4D61-A8F2-EE267BCE00D4}" srcOrd="4" destOrd="0" presId="urn:microsoft.com/office/officeart/2005/8/layout/pyramid1"/>
    <dgm:cxn modelId="{B2E5EA11-7F42-46EE-8C90-613CCB256D8F}" type="presParOf" srcId="{D7ED6E84-3126-4D61-A8F2-EE267BCE00D4}" destId="{6B90B5BC-8455-44A3-A658-64F66BD20F42}" srcOrd="0" destOrd="0" presId="urn:microsoft.com/office/officeart/2005/8/layout/pyramid1"/>
    <dgm:cxn modelId="{9A03214C-EC32-488C-8EAF-D1A068880523}" type="presParOf" srcId="{D7ED6E84-3126-4D61-A8F2-EE267BCE00D4}" destId="{FBF42384-42C1-449B-AD8E-705A0DF2FE2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409F5-C81A-4620-AD5E-4D7AF46A91E7}">
      <dsp:nvSpPr>
        <dsp:cNvPr id="0" name=""/>
        <dsp:cNvSpPr/>
      </dsp:nvSpPr>
      <dsp:spPr>
        <a:xfrm>
          <a:off x="1295736" y="0"/>
          <a:ext cx="1394307" cy="1058445"/>
        </a:xfrm>
        <a:prstGeom prst="trapezoid">
          <a:avLst>
            <a:gd name="adj" fmla="val 65866"/>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ar-EG" sz="1600" kern="1200" dirty="0">
            <a:solidFill>
              <a:schemeClr val="bg1"/>
            </a:solidFill>
          </a:endParaRPr>
        </a:p>
        <a:p>
          <a:pPr marL="0" lvl="0" indent="0" algn="ctr" defTabSz="711200">
            <a:lnSpc>
              <a:spcPct val="90000"/>
            </a:lnSpc>
            <a:spcBef>
              <a:spcPct val="0"/>
            </a:spcBef>
            <a:spcAft>
              <a:spcPct val="35000"/>
            </a:spcAft>
            <a:buNone/>
          </a:pPr>
          <a:r>
            <a:rPr lang="ar-EG" sz="1600" kern="1200" dirty="0">
              <a:solidFill>
                <a:schemeClr val="bg1"/>
              </a:solidFill>
            </a:rPr>
            <a:t>المبادرات </a:t>
          </a:r>
        </a:p>
        <a:p>
          <a:pPr marL="0" lvl="0" indent="0" algn="ctr" defTabSz="711200">
            <a:lnSpc>
              <a:spcPct val="90000"/>
            </a:lnSpc>
            <a:spcBef>
              <a:spcPct val="0"/>
            </a:spcBef>
            <a:spcAft>
              <a:spcPct val="35000"/>
            </a:spcAft>
            <a:buNone/>
          </a:pPr>
          <a:r>
            <a:rPr lang="ar-EG" sz="1600" kern="1200" dirty="0">
              <a:solidFill>
                <a:schemeClr val="bg1"/>
              </a:solidFill>
            </a:rPr>
            <a:t>السياسية</a:t>
          </a:r>
          <a:endParaRPr lang="en-US" sz="1600" kern="1200" dirty="0">
            <a:solidFill>
              <a:schemeClr val="bg1"/>
            </a:solidFill>
          </a:endParaRPr>
        </a:p>
      </dsp:txBody>
      <dsp:txXfrm>
        <a:off x="1295736" y="0"/>
        <a:ext cx="1394307" cy="1058445"/>
      </dsp:txXfrm>
    </dsp:sp>
    <dsp:sp modelId="{E08FD075-FF44-4220-BD5E-2BEBDBF352D3}">
      <dsp:nvSpPr>
        <dsp:cNvPr id="0" name=""/>
        <dsp:cNvSpPr/>
      </dsp:nvSpPr>
      <dsp:spPr>
        <a:xfrm>
          <a:off x="1047040" y="1058445"/>
          <a:ext cx="1891698" cy="377579"/>
        </a:xfrm>
        <a:prstGeom prst="trapezoid">
          <a:avLst>
            <a:gd name="adj" fmla="val 65866"/>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dirty="0">
              <a:solidFill>
                <a:schemeClr val="bg1"/>
              </a:solidFill>
            </a:rPr>
            <a:t>البرامج والمشاريع</a:t>
          </a:r>
          <a:endParaRPr lang="en-US" sz="1600" kern="1200" dirty="0">
            <a:solidFill>
              <a:schemeClr val="bg1"/>
            </a:solidFill>
          </a:endParaRPr>
        </a:p>
      </dsp:txBody>
      <dsp:txXfrm>
        <a:off x="1378088" y="1058445"/>
        <a:ext cx="1229603" cy="377579"/>
      </dsp:txXfrm>
    </dsp:sp>
    <dsp:sp modelId="{8D66583A-106F-4D66-AFCA-DFF6719335D8}">
      <dsp:nvSpPr>
        <dsp:cNvPr id="0" name=""/>
        <dsp:cNvSpPr/>
      </dsp:nvSpPr>
      <dsp:spPr>
        <a:xfrm>
          <a:off x="745375" y="1436024"/>
          <a:ext cx="2495028" cy="457999"/>
        </a:xfrm>
        <a:prstGeom prst="trapezoid">
          <a:avLst>
            <a:gd name="adj" fmla="val 65866"/>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dirty="0">
              <a:solidFill>
                <a:schemeClr val="bg1"/>
              </a:solidFill>
            </a:rPr>
            <a:t>أولويات التنفيذ</a:t>
          </a:r>
          <a:endParaRPr lang="en-US" sz="1600" kern="1200" dirty="0">
            <a:solidFill>
              <a:schemeClr val="bg1"/>
            </a:solidFill>
          </a:endParaRPr>
        </a:p>
      </dsp:txBody>
      <dsp:txXfrm>
        <a:off x="1182005" y="1436024"/>
        <a:ext cx="1621768" cy="457999"/>
      </dsp:txXfrm>
    </dsp:sp>
    <dsp:sp modelId="{8EDBCE75-45F6-4CB5-AC5E-3307B9D6395F}">
      <dsp:nvSpPr>
        <dsp:cNvPr id="0" name=""/>
        <dsp:cNvSpPr/>
      </dsp:nvSpPr>
      <dsp:spPr>
        <a:xfrm>
          <a:off x="359271" y="1894024"/>
          <a:ext cx="3267237" cy="586198"/>
        </a:xfrm>
        <a:prstGeom prst="trapezoid">
          <a:avLst>
            <a:gd name="adj" fmla="val 65866"/>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dirty="0">
              <a:solidFill>
                <a:schemeClr val="bg1"/>
              </a:solidFill>
            </a:rPr>
            <a:t>الموازنة والتمويل</a:t>
          </a:r>
          <a:endParaRPr lang="en-US" sz="1600" kern="1200" dirty="0">
            <a:solidFill>
              <a:schemeClr val="bg1"/>
            </a:solidFill>
          </a:endParaRPr>
        </a:p>
      </dsp:txBody>
      <dsp:txXfrm>
        <a:off x="931037" y="1894024"/>
        <a:ext cx="2123704" cy="586198"/>
      </dsp:txXfrm>
    </dsp:sp>
    <dsp:sp modelId="{6B90B5BC-8455-44A3-A658-64F66BD20F42}">
      <dsp:nvSpPr>
        <dsp:cNvPr id="0" name=""/>
        <dsp:cNvSpPr/>
      </dsp:nvSpPr>
      <dsp:spPr>
        <a:xfrm>
          <a:off x="0" y="2480223"/>
          <a:ext cx="3985780" cy="545459"/>
        </a:xfrm>
        <a:prstGeom prst="trapezoid">
          <a:avLst>
            <a:gd name="adj" fmla="val 65866"/>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w="12700" cap="flat" cmpd="sng" algn="ctr">
          <a:solidFill>
            <a:schemeClr val="accent2"/>
          </a:solidFill>
          <a:prstDash val="solid"/>
        </a:ln>
        <a:effectLst>
          <a:outerShdw blurRad="38100" dist="25400" dir="2700000" algn="br" rotWithShape="0">
            <a:srgbClr val="000000">
              <a:alpha val="60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EG" sz="1600" kern="1200" dirty="0">
              <a:solidFill>
                <a:schemeClr val="bg1"/>
              </a:solidFill>
            </a:rPr>
            <a:t>الإنتاج والرصد والتحليل</a:t>
          </a:r>
          <a:endParaRPr lang="en-US" sz="1600" kern="1200" dirty="0">
            <a:solidFill>
              <a:schemeClr val="bg1"/>
            </a:solidFill>
          </a:endParaRPr>
        </a:p>
      </dsp:txBody>
      <dsp:txXfrm>
        <a:off x="697511" y="2480223"/>
        <a:ext cx="2590757" cy="5454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A50F22-DC60-4D16-9E73-4EFEEDFB76F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512B-8441-4CEE-B680-E4331AB223A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50F22-DC60-4D16-9E73-4EFEEDFB76F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5891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50F22-DC60-4D16-9E73-4EFEEDFB76F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350533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50F22-DC60-4D16-9E73-4EFEEDFB76F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256060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A50F22-DC60-4D16-9E73-4EFEEDFB76F7}"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5512B-8441-4CEE-B680-E4331AB223A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8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A50F22-DC60-4D16-9E73-4EFEEDFB76F7}"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24442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A50F22-DC60-4D16-9E73-4EFEEDFB76F7}"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45689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A50F22-DC60-4D16-9E73-4EFEEDFB76F7}"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350509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A50F22-DC60-4D16-9E73-4EFEEDFB76F7}" type="datetimeFigureOut">
              <a:rPr lang="en-US" smtClean="0"/>
              <a:t>7/2/2024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273209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EA50F22-DC60-4D16-9E73-4EFEEDFB76F7}" type="datetimeFigureOut">
              <a:rPr lang="en-US" smtClean="0"/>
              <a:t>7/2/2024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45512B-8441-4CEE-B680-E4331AB223A1}" type="slidenum">
              <a:rPr lang="en-US" smtClean="0"/>
              <a:t>‹#›</a:t>
            </a:fld>
            <a:endParaRPr lang="en-US"/>
          </a:p>
        </p:txBody>
      </p:sp>
    </p:spTree>
    <p:extLst>
      <p:ext uri="{BB962C8B-B14F-4D97-AF65-F5344CB8AC3E}">
        <p14:creationId xmlns:p14="http://schemas.microsoft.com/office/powerpoint/2010/main" val="333778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EA50F22-DC60-4D16-9E73-4EFEEDFB76F7}"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45512B-8441-4CEE-B680-E4331AB223A1}" type="slidenum">
              <a:rPr lang="en-US" smtClean="0"/>
              <a:t>‹#›</a:t>
            </a:fld>
            <a:endParaRPr lang="en-US"/>
          </a:p>
        </p:txBody>
      </p:sp>
    </p:spTree>
    <p:extLst>
      <p:ext uri="{BB962C8B-B14F-4D97-AF65-F5344CB8AC3E}">
        <p14:creationId xmlns:p14="http://schemas.microsoft.com/office/powerpoint/2010/main" val="254446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EA50F22-DC60-4D16-9E73-4EFEEDFB76F7}" type="datetimeFigureOut">
              <a:rPr lang="en-US" smtClean="0"/>
              <a:t>7/2/2024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45512B-8441-4CEE-B680-E4331AB223A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3943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96ED0BF-C4C6-489B-BED8-EE1FA6F71F8E}"/>
              </a:ext>
            </a:extLst>
          </p:cNvPr>
          <p:cNvSpPr>
            <a:spLocks noGrp="1"/>
          </p:cNvSpPr>
          <p:nvPr>
            <p:ph type="subTitle" idx="1"/>
          </p:nvPr>
        </p:nvSpPr>
        <p:spPr>
          <a:xfrm>
            <a:off x="1100051" y="3215148"/>
            <a:ext cx="10058400" cy="1076633"/>
          </a:xfrm>
        </p:spPr>
        <p:txBody>
          <a:bodyPr>
            <a:noAutofit/>
          </a:bodyPr>
          <a:lstStyle/>
          <a:p>
            <a:pPr algn="ctr" rtl="1"/>
            <a:r>
              <a:rPr lang="ar-EG" sz="1800" b="1" cap="small"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اللجنة الفرعية للإحصاءات السكانية والاجتماعية و</a:t>
            </a:r>
            <a:r>
              <a:rPr lang="ar-SA" sz="1800" b="1" cap="small"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اللجنة الفنية الاستشارية للإحصاءات الديمغرافية والاجتماعية للبلدان العربية</a:t>
            </a:r>
            <a:endParaRPr lang="ar-EG" sz="1800" b="1" cap="small"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ctr" rtl="1"/>
            <a:r>
              <a:rPr lang="ar-SA" sz="1800" b="1" cap="small" dirty="0">
                <a:solidFill>
                  <a:schemeClr val="tx1"/>
                </a:solidFill>
                <a:latin typeface="Simplified Arabic" panose="02020603050405020304" pitchFamily="18" charset="-78"/>
                <a:cs typeface="Simplified Arabic" panose="02020603050405020304" pitchFamily="18" charset="-78"/>
              </a:rPr>
              <a:t>(</a:t>
            </a:r>
            <a:r>
              <a:rPr lang="ar-EG" sz="1800" b="1" cap="small" dirty="0">
                <a:solidFill>
                  <a:schemeClr val="tx1"/>
                </a:solidFill>
                <a:latin typeface="Simplified Arabic" panose="02020603050405020304" pitchFamily="18" charset="-78"/>
                <a:cs typeface="Simplified Arabic" panose="02020603050405020304" pitchFamily="18" charset="-78"/>
              </a:rPr>
              <a:t>3 – 4 / 7 / 2024 </a:t>
            </a:r>
            <a:r>
              <a:rPr lang="ar-SA" sz="1800" b="1" cap="small" dirty="0">
                <a:solidFill>
                  <a:schemeClr val="tx1"/>
                </a:solidFill>
                <a:latin typeface="Simplified Arabic" panose="02020603050405020304" pitchFamily="18" charset="-78"/>
                <a:cs typeface="Simplified Arabic" panose="02020603050405020304" pitchFamily="18" charset="-78"/>
              </a:rPr>
              <a:t>افتراضيا)</a:t>
            </a:r>
            <a:endParaRPr lang="en-US" sz="1800"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ctr"/>
            <a:endParaRPr lang="en-US" sz="1800" b="1" dirty="0">
              <a:solidFill>
                <a:schemeClr val="tx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DC9644F2-5A64-442E-8326-B78A6E459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419" y="542700"/>
            <a:ext cx="1459936" cy="1359841"/>
          </a:xfrm>
          <a:prstGeom prst="rect">
            <a:avLst/>
          </a:prstGeom>
        </p:spPr>
      </p:pic>
      <p:sp>
        <p:nvSpPr>
          <p:cNvPr id="6" name="Oval 5">
            <a:extLst>
              <a:ext uri="{FF2B5EF4-FFF2-40B4-BE49-F238E27FC236}">
                <a16:creationId xmlns:a16="http://schemas.microsoft.com/office/drawing/2014/main" id="{7078DA41-5798-4082-A6D6-231C0CEA3FA1}"/>
              </a:ext>
            </a:extLst>
          </p:cNvPr>
          <p:cNvSpPr/>
          <p:nvPr/>
        </p:nvSpPr>
        <p:spPr>
          <a:xfrm>
            <a:off x="7235352" y="1798621"/>
            <a:ext cx="3488070" cy="9443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600" b="1" dirty="0">
                <a:solidFill>
                  <a:schemeClr val="tx1"/>
                </a:solidFill>
              </a:rPr>
              <a:t>إدارة الإحصاء وقواعد المعلومات</a:t>
            </a:r>
          </a:p>
          <a:p>
            <a:pPr algn="ctr"/>
            <a:r>
              <a:rPr lang="ar-EG" sz="1600" b="1" dirty="0">
                <a:solidFill>
                  <a:schemeClr val="tx1"/>
                </a:solidFill>
              </a:rPr>
              <a:t>القطاع الاقتصادي</a:t>
            </a:r>
          </a:p>
          <a:p>
            <a:pPr algn="ctr"/>
            <a:r>
              <a:rPr lang="ar-EG" sz="1600" b="1" dirty="0">
                <a:solidFill>
                  <a:schemeClr val="tx1"/>
                </a:solidFill>
              </a:rPr>
              <a:t>جامعة الدول العربية</a:t>
            </a:r>
            <a:endParaRPr lang="en-US" sz="1600" b="1" dirty="0">
              <a:solidFill>
                <a:schemeClr val="tx1"/>
              </a:solidFill>
            </a:endParaRPr>
          </a:p>
        </p:txBody>
      </p:sp>
      <p:sp>
        <p:nvSpPr>
          <p:cNvPr id="7" name="Rectangle 6">
            <a:extLst>
              <a:ext uri="{FF2B5EF4-FFF2-40B4-BE49-F238E27FC236}">
                <a16:creationId xmlns:a16="http://schemas.microsoft.com/office/drawing/2014/main" id="{EF4516BC-1D63-4D6F-A553-3FF0FB84FFC1}"/>
              </a:ext>
            </a:extLst>
          </p:cNvPr>
          <p:cNvSpPr/>
          <p:nvPr/>
        </p:nvSpPr>
        <p:spPr>
          <a:xfrm>
            <a:off x="1100051" y="4291782"/>
            <a:ext cx="10058400" cy="123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تجارب الدول في عمليات جمع وانتاج مؤشرات الإطار العربي الموحد لمؤشرات التنمية المستدامة واستعراض أهم الصعوبات التي تواجهها الأجهزة الإحصائية العربية لإعدادها ومقترحات الحل</a:t>
            </a:r>
          </a:p>
        </p:txBody>
      </p:sp>
      <p:pic>
        <p:nvPicPr>
          <p:cNvPr id="8" name="Picture 7">
            <a:extLst>
              <a:ext uri="{FF2B5EF4-FFF2-40B4-BE49-F238E27FC236}">
                <a16:creationId xmlns:a16="http://schemas.microsoft.com/office/drawing/2014/main" id="{0BED8CFD-5D3F-4536-9ACE-3D39C01FF9E3}"/>
              </a:ext>
            </a:extLst>
          </p:cNvPr>
          <p:cNvPicPr/>
          <p:nvPr/>
        </p:nvPicPr>
        <p:blipFill>
          <a:blip r:embed="rId3">
            <a:extLst>
              <a:ext uri="{28A0092B-C50C-407E-A947-70E740481C1C}">
                <a14:useLocalDpi xmlns:a14="http://schemas.microsoft.com/office/drawing/2010/main" val="0"/>
              </a:ext>
            </a:extLst>
          </a:blip>
          <a:stretch>
            <a:fillRect/>
          </a:stretch>
        </p:blipFill>
        <p:spPr>
          <a:xfrm>
            <a:off x="1468578" y="542700"/>
            <a:ext cx="3901023" cy="2200272"/>
          </a:xfrm>
          <a:prstGeom prst="rect">
            <a:avLst/>
          </a:prstGeom>
        </p:spPr>
      </p:pic>
    </p:spTree>
    <p:extLst>
      <p:ext uri="{BB962C8B-B14F-4D97-AF65-F5344CB8AC3E}">
        <p14:creationId xmlns:p14="http://schemas.microsoft.com/office/powerpoint/2010/main" val="182273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26D609-92DA-4A26-AAFB-1EB28DD66C8E}"/>
              </a:ext>
            </a:extLst>
          </p:cNvPr>
          <p:cNvSpPr>
            <a:spLocks noGrp="1"/>
          </p:cNvSpPr>
          <p:nvPr>
            <p:ph idx="1"/>
          </p:nvPr>
        </p:nvSpPr>
        <p:spPr>
          <a:xfrm>
            <a:off x="1097280" y="1845733"/>
            <a:ext cx="10058400" cy="4274847"/>
          </a:xfrm>
        </p:spPr>
        <p:txBody>
          <a:bodyPr/>
          <a:lstStyle/>
          <a:p>
            <a:pPr algn="just" rtl="1"/>
            <a:r>
              <a:rPr lang="ar-EG" altLang="en-US" b="1" dirty="0">
                <a:solidFill>
                  <a:schemeClr val="tx1"/>
                </a:solidFill>
                <a:latin typeface="Simplified Arabic" panose="02020603050405020304" pitchFamily="18" charset="-78"/>
                <a:cs typeface="Simplified Arabic" panose="02020603050405020304" pitchFamily="18" charset="-78"/>
              </a:rPr>
              <a:t>قامت ادارة الاحصاء وقواعد المعلومات بإعداد استبيان يتضمن مجموعة من التحديات التي قد تواجه الأجهزة الاحصائية لإنتاج مؤشرات التنمية المستدامة عام 2017.</a:t>
            </a:r>
          </a:p>
          <a:p>
            <a:pPr algn="just" rtl="1"/>
            <a:endParaRPr lang="ar-EG" altLang="en-US" b="1" dirty="0">
              <a:solidFill>
                <a:schemeClr val="tx1"/>
              </a:solidFill>
              <a:latin typeface="Simplified Arabic" panose="02020603050405020304" pitchFamily="18" charset="-78"/>
              <a:cs typeface="Simplified Arabic" panose="02020603050405020304" pitchFamily="18" charset="-78"/>
            </a:endParaRPr>
          </a:p>
          <a:p>
            <a:pPr algn="just" rtl="1"/>
            <a:r>
              <a:rPr lang="en-US" altLang="en-US" b="1" dirty="0">
                <a:solidFill>
                  <a:schemeClr val="tx1"/>
                </a:solidFill>
                <a:latin typeface="Simplified Arabic" panose="02020603050405020304" pitchFamily="18" charset="-78"/>
                <a:cs typeface="Simplified Arabic" panose="02020603050405020304" pitchFamily="18" charset="-78"/>
              </a:rPr>
              <a:t>11</a:t>
            </a:r>
            <a:r>
              <a:rPr lang="ar-EG" altLang="en-US" b="1" dirty="0">
                <a:solidFill>
                  <a:schemeClr val="tx1"/>
                </a:solidFill>
                <a:latin typeface="Simplified Arabic" panose="02020603050405020304" pitchFamily="18" charset="-78"/>
                <a:cs typeface="Simplified Arabic" panose="02020603050405020304" pitchFamily="18" charset="-78"/>
              </a:rPr>
              <a:t> دول قامت بالرد وهم:(دولة الإمارات العربية المتحدة- الجمهورية التونسية- الجمهورية الجزائرية الديمقراطية الشعبية- المملكة العربية السعودية- جمهورية السودان- سلطنة عمان- دولة فلسطين- دولة قطر- جمهورية مصر العربية – المملكة المغربية- الجمهورية اليمنية) </a:t>
            </a:r>
            <a:r>
              <a:rPr lang="ar-EG" b="1" dirty="0">
                <a:solidFill>
                  <a:schemeClr val="tx1"/>
                </a:solidFill>
                <a:latin typeface="Simplified Arabic" panose="02020603050405020304" pitchFamily="18" charset="-78"/>
                <a:cs typeface="Simplified Arabic" panose="02020603050405020304" pitchFamily="18" charset="-78"/>
              </a:rPr>
              <a:t>وكانت نتائج هذا الاستبيان كما يلي:</a:t>
            </a:r>
            <a:endParaRPr lang="en-US" b="1" dirty="0">
              <a:solidFill>
                <a:schemeClr val="tx1"/>
              </a:solidFill>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EC8A0330-34BF-4191-9219-0E5571C9D82B}"/>
              </a:ext>
            </a:extLst>
          </p:cNvPr>
          <p:cNvSpPr>
            <a:spLocks noGrp="1"/>
          </p:cNvSpPr>
          <p:nvPr>
            <p:ph type="title"/>
          </p:nvPr>
        </p:nvSpPr>
        <p:spPr>
          <a:xfrm>
            <a:off x="1097280" y="286603"/>
            <a:ext cx="10058400" cy="996507"/>
          </a:xfrm>
        </p:spPr>
        <p:txBody>
          <a:bodyPr>
            <a:normAutofit/>
          </a:bodyPr>
          <a:lstStyle/>
          <a:p>
            <a:pPr algn="ctr" rtl="1"/>
            <a:r>
              <a:rPr lang="ar-EG" sz="3200" b="1" dirty="0">
                <a:latin typeface="Simplified Arabic" panose="02020603050405020304" pitchFamily="18" charset="-78"/>
                <a:cs typeface="Simplified Arabic" panose="02020603050405020304" pitchFamily="18" charset="-78"/>
              </a:rPr>
              <a:t>الجهود السابقة لتحديد الصعوبات </a:t>
            </a:r>
            <a:endParaRPr lang="en-US" sz="3200" b="1" dirty="0">
              <a:latin typeface="Simplified Arabic" panose="02020603050405020304" pitchFamily="18" charset="-78"/>
              <a:cs typeface="Simplified Arabic" panose="02020603050405020304" pitchFamily="18" charset="-78"/>
            </a:endParaRPr>
          </a:p>
        </p:txBody>
      </p:sp>
      <p:sp>
        <p:nvSpPr>
          <p:cNvPr id="5" name="Arrow: Down 4">
            <a:extLst>
              <a:ext uri="{FF2B5EF4-FFF2-40B4-BE49-F238E27FC236}">
                <a16:creationId xmlns:a16="http://schemas.microsoft.com/office/drawing/2014/main" id="{CCB5E797-8219-4232-9EEF-70D0C65CB004}"/>
              </a:ext>
            </a:extLst>
          </p:cNvPr>
          <p:cNvSpPr/>
          <p:nvPr/>
        </p:nvSpPr>
        <p:spPr>
          <a:xfrm>
            <a:off x="3760840" y="3982064"/>
            <a:ext cx="1740310" cy="2138516"/>
          </a:xfrm>
          <a:prstGeom prst="downArrow">
            <a:avLst>
              <a:gd name="adj1" fmla="val 50000"/>
              <a:gd name="adj2" fmla="val 45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chemeClr val="tx1"/>
                </a:solidFill>
              </a:rPr>
              <a:t>نتائج</a:t>
            </a:r>
          </a:p>
          <a:p>
            <a:pPr algn="ctr"/>
            <a:r>
              <a:rPr lang="ar-EG" b="1" dirty="0">
                <a:solidFill>
                  <a:schemeClr val="tx1"/>
                </a:solidFill>
              </a:rPr>
              <a:t>الاستبيان</a:t>
            </a:r>
            <a:endParaRPr lang="en-US" b="1" dirty="0">
              <a:solidFill>
                <a:schemeClr val="tx1"/>
              </a:solidFill>
            </a:endParaRPr>
          </a:p>
        </p:txBody>
      </p:sp>
    </p:spTree>
    <p:extLst>
      <p:ext uri="{BB962C8B-B14F-4D97-AF65-F5344CB8AC3E}">
        <p14:creationId xmlns:p14="http://schemas.microsoft.com/office/powerpoint/2010/main" val="3983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F29B604-5153-43D5-93AA-CA4A1213C52E}"/>
              </a:ext>
            </a:extLst>
          </p:cNvPr>
          <p:cNvSpPr>
            <a:spLocks noGrp="1"/>
          </p:cNvSpPr>
          <p:nvPr>
            <p:ph type="title"/>
          </p:nvPr>
        </p:nvSpPr>
        <p:spPr>
          <a:xfrm>
            <a:off x="1097280" y="175955"/>
            <a:ext cx="10058400" cy="516194"/>
          </a:xfrm>
        </p:spPr>
        <p:txBody>
          <a:bodyPr>
            <a:noAutofit/>
          </a:bodyPr>
          <a:lstStyle/>
          <a:p>
            <a:pPr algn="ctr" rtl="1"/>
            <a:r>
              <a:rPr lang="ar-IQ" sz="3800" dirty="0">
                <a:latin typeface="Simplified Arabic" panose="02020603050405020304" pitchFamily="18" charset="-78"/>
                <a:cs typeface="Simplified Arabic" panose="02020603050405020304" pitchFamily="18" charset="-78"/>
              </a:rPr>
              <a:t>نسبة الأجهزة الإحصائية العربية التي تتوافر لديها تحديات فيما يلي:</a:t>
            </a:r>
            <a:endParaRPr lang="en-US" sz="3800" dirty="0">
              <a:latin typeface="Simplified Arabic" panose="02020603050405020304" pitchFamily="18" charset="-78"/>
              <a:cs typeface="Simplified Arabic" panose="02020603050405020304" pitchFamily="18" charset="-78"/>
            </a:endParaRPr>
          </a:p>
        </p:txBody>
      </p:sp>
      <p:graphicFrame>
        <p:nvGraphicFramePr>
          <p:cNvPr id="5" name="Content Placeholder 6">
            <a:extLst>
              <a:ext uri="{FF2B5EF4-FFF2-40B4-BE49-F238E27FC236}">
                <a16:creationId xmlns:a16="http://schemas.microsoft.com/office/drawing/2014/main" id="{B2F9079A-B903-4F8F-8425-73A3975E4346}"/>
              </a:ext>
            </a:extLst>
          </p:cNvPr>
          <p:cNvGraphicFramePr>
            <a:graphicFrameLocks noGrp="1"/>
          </p:cNvGraphicFramePr>
          <p:nvPr>
            <p:ph idx="1"/>
          </p:nvPr>
        </p:nvGraphicFramePr>
        <p:xfrm>
          <a:off x="1036320" y="692149"/>
          <a:ext cx="10374015" cy="56201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84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F739596-E6B6-4DB7-B969-6A11070AD905}"/>
              </a:ext>
            </a:extLst>
          </p:cNvPr>
          <p:cNvSpPr>
            <a:spLocks noGrp="1"/>
          </p:cNvSpPr>
          <p:nvPr>
            <p:ph type="title"/>
          </p:nvPr>
        </p:nvSpPr>
        <p:spPr>
          <a:xfrm>
            <a:off x="1097280" y="188640"/>
            <a:ext cx="10058400" cy="976483"/>
          </a:xfrm>
        </p:spPr>
        <p:txBody>
          <a:bodyPr>
            <a:noAutofit/>
          </a:bodyPr>
          <a:lstStyle/>
          <a:p>
            <a:pPr algn="ctr" rtl="1"/>
            <a:r>
              <a:rPr lang="ar-EG" altLang="en-US" sz="3800" dirty="0">
                <a:latin typeface="Simplified Arabic" panose="02020603050405020304" pitchFamily="18" charset="-78"/>
                <a:cs typeface="Simplified Arabic" panose="02020603050405020304" pitchFamily="18" charset="-78"/>
              </a:rPr>
              <a:t>نسبة التحديات التي تواجهها الأجهزة الإحصائية لتنفيذ خطة التنمية</a:t>
            </a:r>
            <a:endParaRPr lang="en-US" altLang="en-US" sz="3800" dirty="0">
              <a:latin typeface="Simplified Arabic" panose="02020603050405020304" pitchFamily="18" charset="-78"/>
              <a:cs typeface="Simplified Arabic" panose="02020603050405020304" pitchFamily="18" charset="-78"/>
            </a:endParaRPr>
          </a:p>
        </p:txBody>
      </p:sp>
      <p:graphicFrame>
        <p:nvGraphicFramePr>
          <p:cNvPr id="5" name="Content Placeholder 5">
            <a:extLst>
              <a:ext uri="{FF2B5EF4-FFF2-40B4-BE49-F238E27FC236}">
                <a16:creationId xmlns:a16="http://schemas.microsoft.com/office/drawing/2014/main" id="{365FEAE5-161D-4C6B-A2C0-E698EAE7FC88}"/>
              </a:ext>
            </a:extLst>
          </p:cNvPr>
          <p:cNvGraphicFramePr>
            <a:graphicFrameLocks noGrp="1"/>
          </p:cNvGraphicFramePr>
          <p:nvPr>
            <p:ph idx="1"/>
          </p:nvPr>
        </p:nvGraphicFramePr>
        <p:xfrm>
          <a:off x="1097280" y="1755057"/>
          <a:ext cx="10170488" cy="44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56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15AF3AD-6629-4CB2-99E2-630166046C61}"/>
              </a:ext>
            </a:extLst>
          </p:cNvPr>
          <p:cNvSpPr>
            <a:spLocks noGrp="1"/>
          </p:cNvSpPr>
          <p:nvPr>
            <p:ph type="title"/>
          </p:nvPr>
        </p:nvSpPr>
        <p:spPr>
          <a:xfrm>
            <a:off x="1097280" y="246111"/>
            <a:ext cx="10058400" cy="642938"/>
          </a:xfrm>
        </p:spPr>
        <p:txBody>
          <a:bodyPr>
            <a:normAutofit/>
          </a:bodyPr>
          <a:lstStyle/>
          <a:p>
            <a:pPr algn="ctr" rtl="1"/>
            <a:r>
              <a:rPr lang="ar-EG" altLang="en-US" sz="4000" b="1" dirty="0">
                <a:latin typeface="Simplified Arabic" panose="02020603050405020304" pitchFamily="18" charset="-78"/>
                <a:cs typeface="Simplified Arabic" panose="02020603050405020304" pitchFamily="18" charset="-78"/>
              </a:rPr>
              <a:t>خلاصة التحديات السابقة</a:t>
            </a:r>
            <a:endParaRPr lang="en-US" altLang="en-US" sz="4000" b="1" dirty="0">
              <a:latin typeface="Simplified Arabic" panose="02020603050405020304" pitchFamily="18" charset="-78"/>
              <a:cs typeface="Simplified Arabic" panose="02020603050405020304" pitchFamily="18" charset="-78"/>
            </a:endParaRPr>
          </a:p>
        </p:txBody>
      </p:sp>
      <p:sp>
        <p:nvSpPr>
          <p:cNvPr id="6" name="Content Placeholder 1">
            <a:extLst>
              <a:ext uri="{FF2B5EF4-FFF2-40B4-BE49-F238E27FC236}">
                <a16:creationId xmlns:a16="http://schemas.microsoft.com/office/drawing/2014/main" id="{616541EC-76B5-485C-95AE-09833377FB59}"/>
              </a:ext>
            </a:extLst>
          </p:cNvPr>
          <p:cNvSpPr>
            <a:spLocks noGrp="1"/>
          </p:cNvSpPr>
          <p:nvPr>
            <p:ph idx="1"/>
          </p:nvPr>
        </p:nvSpPr>
        <p:spPr>
          <a:xfrm>
            <a:off x="1097280" y="889049"/>
            <a:ext cx="10058400" cy="821763"/>
          </a:xfrm>
        </p:spPr>
        <p:txBody>
          <a:bodyPr>
            <a:noAutofit/>
          </a:bodyPr>
          <a:lstStyle/>
          <a:p>
            <a:pPr lvl="0" algn="just" rtl="1">
              <a:defRPr/>
            </a:pPr>
            <a:r>
              <a:rPr lang="ar-EG" altLang="en-US" b="1" dirty="0">
                <a:latin typeface="Simplified Arabic" panose="02020603050405020304" pitchFamily="18" charset="-78"/>
                <a:cs typeface="Simplified Arabic" panose="02020603050405020304" pitchFamily="18" charset="-78"/>
              </a:rPr>
              <a:t>تعتبر خطة التنمية المستدامة تحدي كبير بالنسبة لأغلب الدول العربية على كل مستويات </a:t>
            </a:r>
            <a:r>
              <a:rPr lang="ar-SA" b="1" dirty="0">
                <a:latin typeface="Simplified Arabic" panose="02020603050405020304" pitchFamily="18" charset="-78"/>
                <a:cs typeface="Simplified Arabic" panose="02020603050405020304" pitchFamily="18" charset="-78"/>
              </a:rPr>
              <a:t>الشركاء </a:t>
            </a:r>
            <a:r>
              <a:rPr lang="ar-EG" b="1" dirty="0">
                <a:latin typeface="Simplified Arabic" panose="02020603050405020304" pitchFamily="18" charset="-78"/>
                <a:cs typeface="Simplified Arabic" panose="02020603050405020304" pitchFamily="18" charset="-78"/>
              </a:rPr>
              <a:t>في الدولة </a:t>
            </a:r>
            <a:r>
              <a:rPr lang="ar-SA" b="1" dirty="0">
                <a:latin typeface="Simplified Arabic" panose="02020603050405020304" pitchFamily="18" charset="-78"/>
                <a:cs typeface="Simplified Arabic" panose="02020603050405020304" pitchFamily="18" charset="-78"/>
              </a:rPr>
              <a:t>(مؤسسات المجتمع الحكومي والمدني والقطاع الخاص)</a:t>
            </a:r>
            <a:r>
              <a:rPr lang="ar-EG" b="1" dirty="0">
                <a:latin typeface="Simplified Arabic" panose="02020603050405020304" pitchFamily="18" charset="-78"/>
                <a:cs typeface="Simplified Arabic" panose="02020603050405020304" pitchFamily="18" charset="-78"/>
              </a:rPr>
              <a:t> و</a:t>
            </a:r>
            <a:r>
              <a:rPr lang="ar-SA" b="1" dirty="0">
                <a:latin typeface="Simplified Arabic" panose="02020603050405020304" pitchFamily="18" charset="-78"/>
                <a:cs typeface="Simplified Arabic" panose="02020603050405020304" pitchFamily="18" charset="-78"/>
              </a:rPr>
              <a:t>ابتداء من ر</a:t>
            </a:r>
            <a:r>
              <a:rPr lang="ar-EG" b="1" dirty="0">
                <a:latin typeface="Simplified Arabic" panose="02020603050405020304" pitchFamily="18" charset="-78"/>
                <a:cs typeface="Simplified Arabic" panose="02020603050405020304" pitchFamily="18" charset="-78"/>
              </a:rPr>
              <a:t>أ</a:t>
            </a:r>
            <a:r>
              <a:rPr lang="ar-SA" b="1" dirty="0">
                <a:latin typeface="Simplified Arabic" panose="02020603050405020304" pitchFamily="18" charset="-78"/>
                <a:cs typeface="Simplified Arabic" panose="02020603050405020304" pitchFamily="18" charset="-78"/>
              </a:rPr>
              <a:t>س الهرم </a:t>
            </a:r>
            <a:r>
              <a:rPr lang="ar-EG" altLang="en-US" b="1" dirty="0">
                <a:latin typeface="Simplified Arabic" panose="02020603050405020304" pitchFamily="18" charset="-78"/>
                <a:cs typeface="Simplified Arabic" panose="02020603050405020304" pitchFamily="18" charset="-78"/>
              </a:rPr>
              <a:t>(المبادرات والسياسات /البرامج والمشاريع / اولويات التنفيذ / الموازنة والتمويل / الانتاج والرصد ثم التحليل)</a:t>
            </a:r>
          </a:p>
          <a:p>
            <a:pPr lvl="0" algn="just" rtl="1">
              <a:defRPr/>
            </a:pPr>
            <a:r>
              <a:rPr lang="ar-EG" b="1" dirty="0">
                <a:solidFill>
                  <a:schemeClr val="bg1"/>
                </a:solidFill>
                <a:latin typeface="Simplified Arabic" panose="02020603050405020304" pitchFamily="18" charset="-78"/>
                <a:cs typeface="Simplified Arabic" panose="02020603050405020304" pitchFamily="18" charset="-78"/>
              </a:rPr>
              <a:t>الإنتاج والرصد والتحليل</a:t>
            </a:r>
            <a:endParaRPr lang="en-US" b="1" dirty="0">
              <a:solidFill>
                <a:schemeClr val="bg1"/>
              </a:solidFill>
              <a:latin typeface="Simplified Arabic" panose="02020603050405020304" pitchFamily="18" charset="-78"/>
              <a:cs typeface="Simplified Arabic" panose="02020603050405020304" pitchFamily="18" charset="-78"/>
            </a:endParaRPr>
          </a:p>
          <a:p>
            <a:pPr algn="just" rtl="1">
              <a:defRPr/>
            </a:pPr>
            <a:endParaRPr lang="ar-EG" altLang="en-US" b="1" dirty="0">
              <a:latin typeface="Simplified Arabic" panose="02020603050405020304" pitchFamily="18" charset="-78"/>
              <a:cs typeface="Simplified Arabic" panose="02020603050405020304" pitchFamily="18" charset="-78"/>
            </a:endParaRPr>
          </a:p>
          <a:p>
            <a:pPr algn="just" rtl="1">
              <a:defRPr/>
            </a:pPr>
            <a:endParaRPr lang="ar-EG" altLang="en-US" b="1" dirty="0">
              <a:latin typeface="Simplified Arabic" panose="02020603050405020304" pitchFamily="18" charset="-78"/>
              <a:cs typeface="Simplified Arabic" panose="02020603050405020304" pitchFamily="18" charset="-78"/>
            </a:endParaRPr>
          </a:p>
          <a:p>
            <a:pPr marL="0" indent="0" algn="just" rtl="1">
              <a:buNone/>
              <a:defRPr/>
            </a:pPr>
            <a:r>
              <a:rPr lang="ar-EG" altLang="en-US" b="1" dirty="0">
                <a:latin typeface="Simplified Arabic" panose="02020603050405020304" pitchFamily="18" charset="-78"/>
                <a:cs typeface="Simplified Arabic" panose="02020603050405020304" pitchFamily="18" charset="-78"/>
              </a:rPr>
              <a:t>						</a:t>
            </a:r>
          </a:p>
          <a:p>
            <a:pPr marL="0" indent="0" algn="just" rtl="1">
              <a:buNone/>
              <a:defRPr/>
            </a:pPr>
            <a:endParaRPr lang="en-US" b="1" dirty="0">
              <a:latin typeface="Simplified Arabic" panose="02020603050405020304" pitchFamily="18" charset="-78"/>
              <a:cs typeface="Simplified Arabic" panose="02020603050405020304" pitchFamily="18" charset="-78"/>
            </a:endParaRPr>
          </a:p>
        </p:txBody>
      </p:sp>
      <p:graphicFrame>
        <p:nvGraphicFramePr>
          <p:cNvPr id="7" name="Diagram 6">
            <a:extLst>
              <a:ext uri="{FF2B5EF4-FFF2-40B4-BE49-F238E27FC236}">
                <a16:creationId xmlns:a16="http://schemas.microsoft.com/office/drawing/2014/main" id="{1812B5D9-18E4-4B8A-BE7F-892752112C60}"/>
              </a:ext>
            </a:extLst>
          </p:cNvPr>
          <p:cNvGraphicFramePr/>
          <p:nvPr/>
        </p:nvGraphicFramePr>
        <p:xfrm>
          <a:off x="6622154" y="2496909"/>
          <a:ext cx="3985780" cy="3025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ABCC7CB8-6F18-4401-90FE-75594DE1376E}"/>
              </a:ext>
            </a:extLst>
          </p:cNvPr>
          <p:cNvSpPr/>
          <p:nvPr/>
        </p:nvSpPr>
        <p:spPr bwMode="auto">
          <a:xfrm>
            <a:off x="2387217" y="3133726"/>
            <a:ext cx="4160994" cy="648243"/>
          </a:xfrm>
          <a:prstGeom prst="ellipse">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b="1" dirty="0">
                <a:solidFill>
                  <a:srgbClr val="000000"/>
                </a:solidFill>
                <a:latin typeface="Arial" charset="0"/>
                <a:cs typeface="Arial" charset="0"/>
              </a:rPr>
              <a:t>الاستدامة والاستمرارية في المعرفة والتحسين</a:t>
            </a:r>
            <a:endParaRPr lang="en-US" b="1" dirty="0">
              <a:solidFill>
                <a:srgbClr val="000000"/>
              </a:solidFill>
              <a:latin typeface="Arial" charset="0"/>
              <a:cs typeface="Arial" charset="0"/>
            </a:endParaRPr>
          </a:p>
        </p:txBody>
      </p:sp>
      <p:sp>
        <p:nvSpPr>
          <p:cNvPr id="9" name="Flowchart: Decision 8">
            <a:extLst>
              <a:ext uri="{FF2B5EF4-FFF2-40B4-BE49-F238E27FC236}">
                <a16:creationId xmlns:a16="http://schemas.microsoft.com/office/drawing/2014/main" id="{58518692-591B-429B-9EF8-23B2F2E0431C}"/>
              </a:ext>
            </a:extLst>
          </p:cNvPr>
          <p:cNvSpPr/>
          <p:nvPr/>
        </p:nvSpPr>
        <p:spPr bwMode="auto">
          <a:xfrm>
            <a:off x="2927356" y="4111400"/>
            <a:ext cx="3456384" cy="708237"/>
          </a:xfrm>
          <a:prstGeom prst="flowChartDecisio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2000" dirty="0">
                <a:solidFill>
                  <a:srgbClr val="333399"/>
                </a:solidFill>
                <a:latin typeface="Arial" charset="0"/>
                <a:cs typeface="Arial" charset="0"/>
              </a:rPr>
              <a:t> </a:t>
            </a:r>
            <a:r>
              <a:rPr lang="ar-EG" sz="1600" b="1" dirty="0">
                <a:solidFill>
                  <a:srgbClr val="000000"/>
                </a:solidFill>
                <a:latin typeface="Arial" charset="0"/>
                <a:cs typeface="Arial" charset="0"/>
              </a:rPr>
              <a:t>جمع وانتاج مؤشرات دقيقة حديثة موحدة</a:t>
            </a:r>
            <a:endParaRPr lang="en-US" sz="1600" b="1" dirty="0">
              <a:solidFill>
                <a:srgbClr val="000000"/>
              </a:solidFill>
              <a:latin typeface="Arial" charset="0"/>
              <a:cs typeface="Arial" charset="0"/>
            </a:endParaRPr>
          </a:p>
        </p:txBody>
      </p:sp>
      <p:sp>
        <p:nvSpPr>
          <p:cNvPr id="10" name="Rounded Rectangle 13">
            <a:extLst>
              <a:ext uri="{FF2B5EF4-FFF2-40B4-BE49-F238E27FC236}">
                <a16:creationId xmlns:a16="http://schemas.microsoft.com/office/drawing/2014/main" id="{A0167F86-D355-4BF0-8E1E-A80F3F5EFF0D}"/>
              </a:ext>
            </a:extLst>
          </p:cNvPr>
          <p:cNvSpPr/>
          <p:nvPr/>
        </p:nvSpPr>
        <p:spPr bwMode="auto">
          <a:xfrm>
            <a:off x="2832093" y="5101241"/>
            <a:ext cx="3312076" cy="396044"/>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b="1" dirty="0">
                <a:solidFill>
                  <a:srgbClr val="000000"/>
                </a:solidFill>
                <a:latin typeface="Arial" charset="0"/>
                <a:cs typeface="Arial" charset="0"/>
              </a:rPr>
              <a:t>رصد وقياس وتحليل المخرجات</a:t>
            </a:r>
            <a:endParaRPr lang="en-US" b="1" dirty="0">
              <a:solidFill>
                <a:srgbClr val="000000"/>
              </a:solidFill>
              <a:latin typeface="Arial" charset="0"/>
              <a:cs typeface="Arial" charset="0"/>
            </a:endParaRPr>
          </a:p>
        </p:txBody>
      </p:sp>
      <p:sp>
        <p:nvSpPr>
          <p:cNvPr id="11" name="Rounded Rectangle 14">
            <a:extLst>
              <a:ext uri="{FF2B5EF4-FFF2-40B4-BE49-F238E27FC236}">
                <a16:creationId xmlns:a16="http://schemas.microsoft.com/office/drawing/2014/main" id="{D4C3075F-402F-4951-BEB8-EA33B467A5C7}"/>
              </a:ext>
            </a:extLst>
          </p:cNvPr>
          <p:cNvSpPr/>
          <p:nvPr/>
        </p:nvSpPr>
        <p:spPr bwMode="auto">
          <a:xfrm>
            <a:off x="1631505" y="3827048"/>
            <a:ext cx="956491" cy="1274193"/>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600" b="1" dirty="0">
                <a:solidFill>
                  <a:srgbClr val="000000"/>
                </a:solidFill>
                <a:latin typeface="Arial" charset="0"/>
                <a:cs typeface="Arial" charset="0"/>
              </a:rPr>
              <a:t>خروج من </a:t>
            </a:r>
          </a:p>
          <a:p>
            <a:pPr algn="ctr" defTabSz="914400" fontAlgn="base">
              <a:spcBef>
                <a:spcPct val="0"/>
              </a:spcBef>
              <a:spcAft>
                <a:spcPct val="0"/>
              </a:spcAft>
            </a:pPr>
            <a:r>
              <a:rPr lang="ar-EG" sz="1600" b="1" dirty="0">
                <a:solidFill>
                  <a:srgbClr val="000000"/>
                </a:solidFill>
                <a:latin typeface="Arial" charset="0"/>
                <a:cs typeface="Arial" charset="0"/>
              </a:rPr>
              <a:t>مسار</a:t>
            </a:r>
          </a:p>
          <a:p>
            <a:pPr algn="ctr" defTabSz="914400" fontAlgn="base">
              <a:spcBef>
                <a:spcPct val="0"/>
              </a:spcBef>
              <a:spcAft>
                <a:spcPct val="0"/>
              </a:spcAft>
            </a:pPr>
            <a:r>
              <a:rPr lang="ar-EG" sz="1600" b="1" dirty="0">
                <a:solidFill>
                  <a:srgbClr val="000000"/>
                </a:solidFill>
                <a:latin typeface="Arial" charset="0"/>
                <a:cs typeface="Arial" charset="0"/>
              </a:rPr>
              <a:t>الاستمرارية</a:t>
            </a:r>
            <a:endParaRPr lang="en-US" sz="1600" b="1" dirty="0">
              <a:solidFill>
                <a:srgbClr val="000000"/>
              </a:solidFill>
              <a:latin typeface="Arial" charset="0"/>
              <a:cs typeface="Arial" charset="0"/>
            </a:endParaRPr>
          </a:p>
        </p:txBody>
      </p:sp>
      <p:sp>
        <p:nvSpPr>
          <p:cNvPr id="12" name="Down Arrow 15">
            <a:extLst>
              <a:ext uri="{FF2B5EF4-FFF2-40B4-BE49-F238E27FC236}">
                <a16:creationId xmlns:a16="http://schemas.microsoft.com/office/drawing/2014/main" id="{37C801D7-68A9-4843-9556-80DD3BD1F957}"/>
              </a:ext>
            </a:extLst>
          </p:cNvPr>
          <p:cNvSpPr/>
          <p:nvPr/>
        </p:nvSpPr>
        <p:spPr bwMode="auto">
          <a:xfrm>
            <a:off x="4524476" y="4844566"/>
            <a:ext cx="288032" cy="224969"/>
          </a:xfrm>
          <a:prstGeom prst="down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defTabSz="914400" fontAlgn="base">
              <a:spcBef>
                <a:spcPct val="0"/>
              </a:spcBef>
              <a:spcAft>
                <a:spcPct val="0"/>
              </a:spcAft>
            </a:pPr>
            <a:endParaRPr lang="en-US" sz="3200">
              <a:solidFill>
                <a:srgbClr val="333399"/>
              </a:solidFill>
              <a:latin typeface="Arial" charset="0"/>
              <a:cs typeface="Arial" charset="0"/>
            </a:endParaRPr>
          </a:p>
        </p:txBody>
      </p:sp>
      <p:pic>
        <p:nvPicPr>
          <p:cNvPr id="13" name="Picture 2">
            <a:extLst>
              <a:ext uri="{FF2B5EF4-FFF2-40B4-BE49-F238E27FC236}">
                <a16:creationId xmlns:a16="http://schemas.microsoft.com/office/drawing/2014/main" id="{AAF44499-A470-4F43-A251-5877D62DBF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0576" y="2312216"/>
            <a:ext cx="3987800" cy="54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 Arrow 29">
            <a:extLst>
              <a:ext uri="{FF2B5EF4-FFF2-40B4-BE49-F238E27FC236}">
                <a16:creationId xmlns:a16="http://schemas.microsoft.com/office/drawing/2014/main" id="{6690B0FE-8531-4F21-AB6F-F55CCD580CB0}"/>
              </a:ext>
            </a:extLst>
          </p:cNvPr>
          <p:cNvSpPr/>
          <p:nvPr/>
        </p:nvSpPr>
        <p:spPr bwMode="auto">
          <a:xfrm>
            <a:off x="2609306" y="4324134"/>
            <a:ext cx="300487" cy="282767"/>
          </a:xfrm>
          <a:prstGeom prst="lef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defTabSz="914400" fontAlgn="base">
              <a:spcBef>
                <a:spcPct val="0"/>
              </a:spcBef>
              <a:spcAft>
                <a:spcPct val="0"/>
              </a:spcAft>
            </a:pPr>
            <a:endParaRPr lang="en-US" sz="3200">
              <a:solidFill>
                <a:srgbClr val="333399"/>
              </a:solidFill>
              <a:latin typeface="Arial" charset="0"/>
              <a:cs typeface="Arial" charset="0"/>
            </a:endParaRPr>
          </a:p>
        </p:txBody>
      </p:sp>
      <p:sp>
        <p:nvSpPr>
          <p:cNvPr id="15" name="Snip Diagonal Corner Rectangle 35">
            <a:extLst>
              <a:ext uri="{FF2B5EF4-FFF2-40B4-BE49-F238E27FC236}">
                <a16:creationId xmlns:a16="http://schemas.microsoft.com/office/drawing/2014/main" id="{A3E0AAF6-2F69-4322-AF5E-0A45856132AA}"/>
              </a:ext>
            </a:extLst>
          </p:cNvPr>
          <p:cNvSpPr/>
          <p:nvPr/>
        </p:nvSpPr>
        <p:spPr bwMode="auto">
          <a:xfrm>
            <a:off x="4007768" y="5785317"/>
            <a:ext cx="1368152" cy="432048"/>
          </a:xfrm>
          <a:prstGeom prst="snip2Diag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600" b="1" dirty="0">
                <a:solidFill>
                  <a:srgbClr val="000000"/>
                </a:solidFill>
                <a:latin typeface="Arial" charset="0"/>
                <a:cs typeface="Arial" charset="0"/>
              </a:rPr>
              <a:t>تحقيق الهدف</a:t>
            </a:r>
            <a:endParaRPr lang="en-US" sz="1600" b="1" dirty="0">
              <a:solidFill>
                <a:srgbClr val="000000"/>
              </a:solidFill>
              <a:latin typeface="Arial" charset="0"/>
              <a:cs typeface="Arial" charset="0"/>
            </a:endParaRPr>
          </a:p>
        </p:txBody>
      </p:sp>
      <p:sp>
        <p:nvSpPr>
          <p:cNvPr id="16" name="Curved Left Arrow 7">
            <a:extLst>
              <a:ext uri="{FF2B5EF4-FFF2-40B4-BE49-F238E27FC236}">
                <a16:creationId xmlns:a16="http://schemas.microsoft.com/office/drawing/2014/main" id="{8B864155-E551-4DA8-9E9D-AF30E19CF63E}"/>
              </a:ext>
            </a:extLst>
          </p:cNvPr>
          <p:cNvSpPr/>
          <p:nvPr/>
        </p:nvSpPr>
        <p:spPr bwMode="auto">
          <a:xfrm rot="20283722">
            <a:off x="9294189" y="3276748"/>
            <a:ext cx="167543" cy="542199"/>
          </a:xfrm>
          <a:prstGeom prst="curvedLeftArrow">
            <a:avLst/>
          </a:prstGeom>
          <a:gradFill>
            <a:gsLst>
              <a:gs pos="0">
                <a:schemeClr val="accent6">
                  <a:lumMod val="50000"/>
                </a:schemeClr>
              </a:gs>
              <a:gs pos="80000">
                <a:schemeClr val="accent4">
                  <a:shade val="93000"/>
                  <a:satMod val="130000"/>
                </a:schemeClr>
              </a:gs>
              <a:gs pos="100000">
                <a:schemeClr val="accent4">
                  <a:shade val="94000"/>
                  <a:satMod val="13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lstStyle/>
          <a:p>
            <a:pPr algn="r" defTabSz="914400" fontAlgn="base">
              <a:spcBef>
                <a:spcPct val="0"/>
              </a:spcBef>
              <a:spcAft>
                <a:spcPct val="0"/>
              </a:spcAft>
              <a:defRPr/>
            </a:pPr>
            <a:endParaRPr lang="en-US" sz="3200">
              <a:solidFill>
                <a:srgbClr val="FFFFFF"/>
              </a:solidFill>
              <a:latin typeface="Arial"/>
              <a:cs typeface="Arial"/>
            </a:endParaRPr>
          </a:p>
        </p:txBody>
      </p:sp>
      <p:sp>
        <p:nvSpPr>
          <p:cNvPr id="17" name="Curved Left Arrow 30">
            <a:extLst>
              <a:ext uri="{FF2B5EF4-FFF2-40B4-BE49-F238E27FC236}">
                <a16:creationId xmlns:a16="http://schemas.microsoft.com/office/drawing/2014/main" id="{8DB767DB-509B-4ADA-9D8F-3E5AF2F92018}"/>
              </a:ext>
            </a:extLst>
          </p:cNvPr>
          <p:cNvSpPr/>
          <p:nvPr/>
        </p:nvSpPr>
        <p:spPr bwMode="auto">
          <a:xfrm rot="12968931">
            <a:off x="7246855" y="2898465"/>
            <a:ext cx="345335" cy="2746169"/>
          </a:xfrm>
          <a:prstGeom prst="curvedLeftArrow">
            <a:avLst/>
          </a:prstGeom>
          <a:gradFill>
            <a:gsLst>
              <a:gs pos="0">
                <a:schemeClr val="accent6">
                  <a:lumMod val="50000"/>
                </a:schemeClr>
              </a:gs>
              <a:gs pos="80000">
                <a:schemeClr val="accent4">
                  <a:shade val="93000"/>
                  <a:satMod val="130000"/>
                </a:schemeClr>
              </a:gs>
              <a:gs pos="100000">
                <a:schemeClr val="accent4">
                  <a:shade val="94000"/>
                  <a:satMod val="13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lstStyle/>
          <a:p>
            <a:pPr algn="r" defTabSz="914400" fontAlgn="base">
              <a:spcBef>
                <a:spcPct val="0"/>
              </a:spcBef>
              <a:spcAft>
                <a:spcPct val="0"/>
              </a:spcAft>
              <a:defRPr/>
            </a:pPr>
            <a:endParaRPr lang="en-US" sz="3200">
              <a:solidFill>
                <a:srgbClr val="333399"/>
              </a:solidFill>
              <a:latin typeface="Arial"/>
              <a:cs typeface="Arial"/>
            </a:endParaRPr>
          </a:p>
        </p:txBody>
      </p:sp>
      <p:sp>
        <p:nvSpPr>
          <p:cNvPr id="18" name="Curved Left Arrow 19">
            <a:extLst>
              <a:ext uri="{FF2B5EF4-FFF2-40B4-BE49-F238E27FC236}">
                <a16:creationId xmlns:a16="http://schemas.microsoft.com/office/drawing/2014/main" id="{3A908D5F-3901-4FB0-9E05-14E496A70C17}"/>
              </a:ext>
            </a:extLst>
          </p:cNvPr>
          <p:cNvSpPr/>
          <p:nvPr/>
        </p:nvSpPr>
        <p:spPr bwMode="auto">
          <a:xfrm rot="20283722">
            <a:off x="9963451" y="4335557"/>
            <a:ext cx="167543" cy="542199"/>
          </a:xfrm>
          <a:prstGeom prst="curvedLeftArrow">
            <a:avLst/>
          </a:prstGeom>
          <a:gradFill>
            <a:gsLst>
              <a:gs pos="0">
                <a:schemeClr val="accent6">
                  <a:lumMod val="50000"/>
                </a:schemeClr>
              </a:gs>
              <a:gs pos="80000">
                <a:schemeClr val="accent4">
                  <a:shade val="93000"/>
                  <a:satMod val="130000"/>
                </a:schemeClr>
              </a:gs>
              <a:gs pos="100000">
                <a:schemeClr val="accent4">
                  <a:shade val="94000"/>
                  <a:satMod val="13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lstStyle/>
          <a:p>
            <a:pPr algn="r" defTabSz="914400" fontAlgn="base">
              <a:spcBef>
                <a:spcPct val="0"/>
              </a:spcBef>
              <a:spcAft>
                <a:spcPct val="0"/>
              </a:spcAft>
              <a:defRPr/>
            </a:pPr>
            <a:endParaRPr lang="en-US" sz="3200">
              <a:solidFill>
                <a:srgbClr val="FFFFFF"/>
              </a:solidFill>
              <a:latin typeface="Arial"/>
              <a:cs typeface="Arial"/>
            </a:endParaRPr>
          </a:p>
        </p:txBody>
      </p:sp>
      <p:sp>
        <p:nvSpPr>
          <p:cNvPr id="19" name="Curved Left Arrow 20">
            <a:extLst>
              <a:ext uri="{FF2B5EF4-FFF2-40B4-BE49-F238E27FC236}">
                <a16:creationId xmlns:a16="http://schemas.microsoft.com/office/drawing/2014/main" id="{D6634C9A-07C4-46EB-BBD1-8D026F99043F}"/>
              </a:ext>
            </a:extLst>
          </p:cNvPr>
          <p:cNvSpPr/>
          <p:nvPr/>
        </p:nvSpPr>
        <p:spPr bwMode="auto">
          <a:xfrm rot="20283722">
            <a:off x="10263994" y="4815806"/>
            <a:ext cx="167543" cy="542199"/>
          </a:xfrm>
          <a:prstGeom prst="curvedLeftArrow">
            <a:avLst/>
          </a:prstGeom>
          <a:gradFill>
            <a:gsLst>
              <a:gs pos="0">
                <a:schemeClr val="accent6">
                  <a:lumMod val="50000"/>
                </a:schemeClr>
              </a:gs>
              <a:gs pos="80000">
                <a:schemeClr val="accent4">
                  <a:shade val="93000"/>
                  <a:satMod val="130000"/>
                </a:schemeClr>
              </a:gs>
              <a:gs pos="100000">
                <a:schemeClr val="accent4">
                  <a:shade val="94000"/>
                  <a:satMod val="13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lstStyle/>
          <a:p>
            <a:pPr algn="r" defTabSz="914400" fontAlgn="base">
              <a:spcBef>
                <a:spcPct val="0"/>
              </a:spcBef>
              <a:spcAft>
                <a:spcPct val="0"/>
              </a:spcAft>
              <a:defRPr/>
            </a:pPr>
            <a:endParaRPr lang="en-US" sz="3200">
              <a:solidFill>
                <a:srgbClr val="FFFFFF"/>
              </a:solidFill>
              <a:latin typeface="Arial"/>
              <a:cs typeface="Arial"/>
            </a:endParaRPr>
          </a:p>
        </p:txBody>
      </p:sp>
      <p:cxnSp>
        <p:nvCxnSpPr>
          <p:cNvPr id="20" name="Straight Arrow Connector 19">
            <a:extLst>
              <a:ext uri="{FF2B5EF4-FFF2-40B4-BE49-F238E27FC236}">
                <a16:creationId xmlns:a16="http://schemas.microsoft.com/office/drawing/2014/main" id="{A831D8AC-5D06-47AE-80E8-3FF0453729FA}"/>
              </a:ext>
            </a:extLst>
          </p:cNvPr>
          <p:cNvCxnSpPr/>
          <p:nvPr/>
        </p:nvCxnSpPr>
        <p:spPr bwMode="auto">
          <a:xfrm flipH="1" flipV="1">
            <a:off x="6518377" y="2822824"/>
            <a:ext cx="1233809" cy="2546848"/>
          </a:xfrm>
          <a:prstGeom prst="straightConnector1">
            <a:avLst/>
          </a:prstGeom>
          <a:solidFill>
            <a:schemeClr val="accent1"/>
          </a:solidFill>
          <a:ln w="50800" cap="sq" cmpd="sng" algn="ctr">
            <a:solidFill>
              <a:srgbClr val="C00000"/>
            </a:solidFill>
            <a:prstDash val="dashDot"/>
            <a:round/>
            <a:headEnd type="oval"/>
            <a:tailEnd type="arrow" w="lg" len="lg"/>
          </a:ln>
          <a:effectLst/>
        </p:spPr>
      </p:cxnSp>
      <p:sp>
        <p:nvSpPr>
          <p:cNvPr id="21" name="Curved Right Arrow 38">
            <a:extLst>
              <a:ext uri="{FF2B5EF4-FFF2-40B4-BE49-F238E27FC236}">
                <a16:creationId xmlns:a16="http://schemas.microsoft.com/office/drawing/2014/main" id="{EF4A357E-56AA-480C-B851-CD95C373A00A}"/>
              </a:ext>
            </a:extLst>
          </p:cNvPr>
          <p:cNvSpPr/>
          <p:nvPr/>
        </p:nvSpPr>
        <p:spPr bwMode="auto">
          <a:xfrm rot="10574711">
            <a:off x="6088370" y="3806821"/>
            <a:ext cx="598319" cy="1684358"/>
          </a:xfrm>
          <a:prstGeom prst="curvedRightArrow">
            <a:avLst>
              <a:gd name="adj1" fmla="val 25000"/>
              <a:gd name="adj2" fmla="val 50000"/>
              <a:gd name="adj3" fmla="val 20334"/>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defTabSz="914400" fontAlgn="base">
              <a:spcBef>
                <a:spcPct val="0"/>
              </a:spcBef>
              <a:spcAft>
                <a:spcPct val="0"/>
              </a:spcAft>
            </a:pPr>
            <a:endParaRPr lang="en-US" sz="3200">
              <a:solidFill>
                <a:srgbClr val="333399"/>
              </a:solidFill>
              <a:latin typeface="Arial" charset="0"/>
              <a:cs typeface="Arial" charset="0"/>
            </a:endParaRPr>
          </a:p>
        </p:txBody>
      </p:sp>
      <p:sp>
        <p:nvSpPr>
          <p:cNvPr id="22" name="Oval Callout 42">
            <a:extLst>
              <a:ext uri="{FF2B5EF4-FFF2-40B4-BE49-F238E27FC236}">
                <a16:creationId xmlns:a16="http://schemas.microsoft.com/office/drawing/2014/main" id="{898B80C6-A359-4E45-A23C-DA7E8ADD9AA3}"/>
              </a:ext>
            </a:extLst>
          </p:cNvPr>
          <p:cNvSpPr/>
          <p:nvPr/>
        </p:nvSpPr>
        <p:spPr bwMode="auto">
          <a:xfrm>
            <a:off x="2719988" y="4010214"/>
            <a:ext cx="552953" cy="329606"/>
          </a:xfrm>
          <a:prstGeom prst="wedgeEllipseCallou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400" b="1" dirty="0">
                <a:solidFill>
                  <a:srgbClr val="000000"/>
                </a:solidFill>
                <a:latin typeface="Arial" charset="0"/>
                <a:cs typeface="Arial" charset="0"/>
              </a:rPr>
              <a:t>قصور</a:t>
            </a:r>
            <a:endParaRPr lang="en-US" sz="1400" b="1" dirty="0">
              <a:solidFill>
                <a:srgbClr val="000000"/>
              </a:solidFill>
              <a:latin typeface="Arial" charset="0"/>
              <a:cs typeface="Arial" charset="0"/>
            </a:endParaRPr>
          </a:p>
        </p:txBody>
      </p:sp>
      <p:sp>
        <p:nvSpPr>
          <p:cNvPr id="23" name="Oval Callout 47">
            <a:extLst>
              <a:ext uri="{FF2B5EF4-FFF2-40B4-BE49-F238E27FC236}">
                <a16:creationId xmlns:a16="http://schemas.microsoft.com/office/drawing/2014/main" id="{8C1EC75F-605A-48D9-A08F-CFB57FD0B3FD}"/>
              </a:ext>
            </a:extLst>
          </p:cNvPr>
          <p:cNvSpPr/>
          <p:nvPr/>
        </p:nvSpPr>
        <p:spPr bwMode="auto">
          <a:xfrm>
            <a:off x="4935844" y="4781550"/>
            <a:ext cx="432048" cy="303598"/>
          </a:xfrm>
          <a:prstGeom prst="wedgeEllipseCallou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400" b="1" dirty="0">
                <a:solidFill>
                  <a:srgbClr val="333399"/>
                </a:solidFill>
                <a:latin typeface="Arial" charset="0"/>
                <a:cs typeface="Arial" charset="0"/>
              </a:rPr>
              <a:t>نجاح</a:t>
            </a:r>
            <a:endParaRPr lang="en-US" sz="1400" b="1" dirty="0">
              <a:solidFill>
                <a:srgbClr val="333399"/>
              </a:solidFill>
              <a:latin typeface="Arial" charset="0"/>
              <a:cs typeface="Arial" charset="0"/>
            </a:endParaRPr>
          </a:p>
        </p:txBody>
      </p:sp>
      <p:sp>
        <p:nvSpPr>
          <p:cNvPr id="24" name="Oval Callout 50">
            <a:extLst>
              <a:ext uri="{FF2B5EF4-FFF2-40B4-BE49-F238E27FC236}">
                <a16:creationId xmlns:a16="http://schemas.microsoft.com/office/drawing/2014/main" id="{180483C5-B1EC-493A-86D0-91A77B34AA6B}"/>
              </a:ext>
            </a:extLst>
          </p:cNvPr>
          <p:cNvSpPr/>
          <p:nvPr/>
        </p:nvSpPr>
        <p:spPr bwMode="auto">
          <a:xfrm>
            <a:off x="6267883" y="3594104"/>
            <a:ext cx="552953" cy="329606"/>
          </a:xfrm>
          <a:prstGeom prst="wedgeEllipseCallou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400" b="1" dirty="0">
                <a:solidFill>
                  <a:srgbClr val="000000"/>
                </a:solidFill>
                <a:latin typeface="Arial" charset="0"/>
                <a:cs typeface="Arial" charset="0"/>
              </a:rPr>
              <a:t>قصور</a:t>
            </a:r>
            <a:endParaRPr lang="en-US" sz="1400" b="1" dirty="0">
              <a:solidFill>
                <a:srgbClr val="000000"/>
              </a:solidFill>
              <a:latin typeface="Arial" charset="0"/>
              <a:cs typeface="Arial" charset="0"/>
            </a:endParaRPr>
          </a:p>
        </p:txBody>
      </p:sp>
      <p:sp>
        <p:nvSpPr>
          <p:cNvPr id="25" name="Oval Callout 51">
            <a:extLst>
              <a:ext uri="{FF2B5EF4-FFF2-40B4-BE49-F238E27FC236}">
                <a16:creationId xmlns:a16="http://schemas.microsoft.com/office/drawing/2014/main" id="{30DFF869-54C7-4A43-B83E-047DDD0FC008}"/>
              </a:ext>
            </a:extLst>
          </p:cNvPr>
          <p:cNvSpPr/>
          <p:nvPr/>
        </p:nvSpPr>
        <p:spPr bwMode="auto">
          <a:xfrm>
            <a:off x="4962881" y="5445255"/>
            <a:ext cx="432048" cy="303598"/>
          </a:xfrm>
          <a:prstGeom prst="wedgeEllipseCallou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ar-EG" sz="1400" b="1" dirty="0">
                <a:solidFill>
                  <a:srgbClr val="333399"/>
                </a:solidFill>
                <a:latin typeface="Arial" charset="0"/>
                <a:cs typeface="Arial" charset="0"/>
              </a:rPr>
              <a:t>نجاح</a:t>
            </a:r>
            <a:endParaRPr lang="en-US" sz="1400" b="1" dirty="0">
              <a:solidFill>
                <a:srgbClr val="333399"/>
              </a:solidFill>
              <a:latin typeface="Arial" charset="0"/>
              <a:cs typeface="Arial" charset="0"/>
            </a:endParaRPr>
          </a:p>
        </p:txBody>
      </p:sp>
      <p:sp>
        <p:nvSpPr>
          <p:cNvPr id="26" name="Curved Left Arrow 18">
            <a:extLst>
              <a:ext uri="{FF2B5EF4-FFF2-40B4-BE49-F238E27FC236}">
                <a16:creationId xmlns:a16="http://schemas.microsoft.com/office/drawing/2014/main" id="{A5B51939-45CC-4F96-AAC9-089B7C90218E}"/>
              </a:ext>
            </a:extLst>
          </p:cNvPr>
          <p:cNvSpPr/>
          <p:nvPr/>
        </p:nvSpPr>
        <p:spPr bwMode="auto">
          <a:xfrm rot="20283722">
            <a:off x="9651557" y="3820072"/>
            <a:ext cx="184385" cy="542199"/>
          </a:xfrm>
          <a:prstGeom prst="curvedLeftArrow">
            <a:avLst/>
          </a:prstGeom>
          <a:gradFill>
            <a:gsLst>
              <a:gs pos="0">
                <a:schemeClr val="accent6">
                  <a:lumMod val="50000"/>
                </a:schemeClr>
              </a:gs>
              <a:gs pos="80000">
                <a:schemeClr val="accent4">
                  <a:shade val="93000"/>
                  <a:satMod val="130000"/>
                </a:schemeClr>
              </a:gs>
              <a:gs pos="100000">
                <a:schemeClr val="accent4">
                  <a:shade val="94000"/>
                  <a:satMod val="135000"/>
                </a:schemeClr>
              </a:gs>
            </a:gsLs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none" anchor="ctr"/>
          <a:lstStyle/>
          <a:p>
            <a:pPr algn="r" defTabSz="914400" fontAlgn="base">
              <a:spcBef>
                <a:spcPct val="0"/>
              </a:spcBef>
              <a:spcAft>
                <a:spcPct val="0"/>
              </a:spcAft>
              <a:defRPr/>
            </a:pPr>
            <a:endParaRPr lang="en-US" sz="3200">
              <a:solidFill>
                <a:srgbClr val="FFFFFF"/>
              </a:solidFill>
              <a:latin typeface="Arial"/>
              <a:cs typeface="Arial"/>
            </a:endParaRPr>
          </a:p>
        </p:txBody>
      </p:sp>
    </p:spTree>
    <p:extLst>
      <p:ext uri="{BB962C8B-B14F-4D97-AF65-F5344CB8AC3E}">
        <p14:creationId xmlns:p14="http://schemas.microsoft.com/office/powerpoint/2010/main" val="55041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241754"/>
            <a:ext cx="10058400" cy="3627339"/>
          </a:xfrm>
        </p:spPr>
        <p:txBody>
          <a:bodyPr>
            <a:normAutofit/>
          </a:bodyPr>
          <a:lstStyle/>
          <a:p>
            <a:pPr algn="just" rtl="1">
              <a:buFont typeface="Wingdings" panose="05000000000000000000" pitchFamily="2" charset="2"/>
              <a:buChar char="q"/>
            </a:pPr>
            <a:r>
              <a:rPr lang="ar-EG" sz="2400" b="1" dirty="0">
                <a:solidFill>
                  <a:schemeClr val="tx1"/>
                </a:solidFill>
                <a:latin typeface="Simplified Arabic" panose="02020603050405020304" pitchFamily="18" charset="-78"/>
                <a:cs typeface="Simplified Arabic" panose="02020603050405020304" pitchFamily="18" charset="-78"/>
              </a:rPr>
              <a:t> في ظل التغيرات مابعد 2017 ماهي الصعوبات الحالية التي تواجهها الأجهزة الإحصائية بالدول العربية </a:t>
            </a:r>
            <a:r>
              <a:rPr lang="en-US" sz="2400" b="1" dirty="0">
                <a:solidFill>
                  <a:schemeClr val="tx1"/>
                </a:solidFill>
                <a:latin typeface="Simplified Arabic" panose="02020603050405020304" pitchFamily="18" charset="-78"/>
                <a:cs typeface="Simplified Arabic" panose="02020603050405020304" pitchFamily="18" charset="-78"/>
              </a:rPr>
              <a:t>في عمليات جمع وانتاج مؤشرات الإطار العربي الموحد</a:t>
            </a:r>
            <a:r>
              <a:rPr lang="ar-EG" sz="2400" b="1" dirty="0">
                <a:solidFill>
                  <a:schemeClr val="tx1"/>
                </a:solidFill>
                <a:latin typeface="Simplified Arabic" panose="02020603050405020304" pitchFamily="18" charset="-78"/>
                <a:cs typeface="Simplified Arabic" panose="02020603050405020304" pitchFamily="18" charset="-78"/>
              </a:rPr>
              <a:t>2017</a:t>
            </a:r>
            <a:r>
              <a:rPr lang="en-US" sz="2400" b="1" dirty="0">
                <a:solidFill>
                  <a:schemeClr val="tx1"/>
                </a:solidFill>
                <a:latin typeface="Simplified Arabic" panose="02020603050405020304" pitchFamily="18" charset="-78"/>
                <a:cs typeface="Simplified Arabic" panose="02020603050405020304" pitchFamily="18" charset="-78"/>
              </a:rPr>
              <a:t> لمؤشرات التنمية المستدامة </a:t>
            </a:r>
            <a:r>
              <a:rPr lang="ar-EG" sz="2400" b="1" dirty="0">
                <a:solidFill>
                  <a:schemeClr val="tx1"/>
                </a:solidFill>
                <a:latin typeface="Simplified Arabic" panose="02020603050405020304" pitchFamily="18" charset="-78"/>
                <a:cs typeface="Simplified Arabic" panose="02020603050405020304" pitchFamily="18" charset="-78"/>
              </a:rPr>
              <a:t>2030 وفقا لتجارب الدول؟</a:t>
            </a:r>
          </a:p>
          <a:p>
            <a:pPr algn="just" rtl="1">
              <a:buFont typeface="Wingdings" panose="05000000000000000000" pitchFamily="2" charset="2"/>
              <a:buChar char="q"/>
            </a:pPr>
            <a:endParaRPr lang="en-US" sz="2400"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D91CF6AF-D25A-47B5-A872-A7FDE423151C}"/>
              </a:ext>
            </a:extLst>
          </p:cNvPr>
          <p:cNvSpPr>
            <a:spLocks noGrp="1"/>
          </p:cNvSpPr>
          <p:nvPr>
            <p:ph type="title"/>
          </p:nvPr>
        </p:nvSpPr>
        <p:spPr>
          <a:xfrm>
            <a:off x="1097280" y="286604"/>
            <a:ext cx="10058400" cy="1365216"/>
          </a:xfrm>
        </p:spPr>
        <p:txBody>
          <a:bodyPr>
            <a:normAutofit/>
          </a:bodyPr>
          <a:lstStyle/>
          <a:p>
            <a:pPr algn="ctr"/>
            <a:r>
              <a:rPr lang="ar-EG" sz="4000" b="1" dirty="0">
                <a:latin typeface="Simplified Arabic" panose="02020603050405020304" pitchFamily="18" charset="-78"/>
                <a:cs typeface="Simplified Arabic" panose="02020603050405020304" pitchFamily="18" charset="-78"/>
              </a:rPr>
              <a:t>التساؤل الثاني </a:t>
            </a:r>
            <a:endParaRPr lang="en-US" sz="4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76098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CC5C1-B13C-43A2-95F7-516952614D0A}"/>
              </a:ext>
            </a:extLst>
          </p:cNvPr>
          <p:cNvSpPr>
            <a:spLocks noGrp="1"/>
          </p:cNvSpPr>
          <p:nvPr>
            <p:ph idx="1"/>
          </p:nvPr>
        </p:nvSpPr>
        <p:spPr/>
        <p:txBody>
          <a:bodyPr>
            <a:normAutofit/>
          </a:bodyPr>
          <a:lstStyle/>
          <a:p>
            <a:pPr algn="just" rtl="1"/>
            <a:r>
              <a:rPr lang="ar-EG" sz="2400" b="1" dirty="0">
                <a:latin typeface="Simplified Arabic" panose="02020603050405020304" pitchFamily="18" charset="-78"/>
                <a:cs typeface="Simplified Arabic" panose="02020603050405020304" pitchFamily="18" charset="-78"/>
              </a:rPr>
              <a:t>تم تصميم استبيان يحتوي على (60 مؤشر) بحسب الإطار العربي الموحد لمؤشرات التنمية المستدامة 2030 وتضمن الاستبيان خمسة أسئلة وهي:</a:t>
            </a:r>
          </a:p>
          <a:p>
            <a:pPr marL="457200" indent="-339725" algn="just" rtl="1">
              <a:buClrTx/>
              <a:buFont typeface="+mj-lt"/>
              <a:buAutoNum type="arabicPeriod"/>
            </a:pPr>
            <a:r>
              <a:rPr lang="ar-EG" sz="2400" b="1" dirty="0">
                <a:solidFill>
                  <a:schemeClr val="tx1"/>
                </a:solidFill>
                <a:latin typeface="Simplified Arabic" panose="02020603050405020304" pitchFamily="18" charset="-78"/>
                <a:cs typeface="Simplified Arabic" panose="02020603050405020304" pitchFamily="18" charset="-78"/>
              </a:rPr>
              <a:t>هل حققت دولتكم تقدم في جمع وإنتاج هذا المؤشر؟</a:t>
            </a:r>
          </a:p>
          <a:p>
            <a:pPr marL="457200" indent="-339725" algn="just" rtl="1">
              <a:buClrTx/>
              <a:buFont typeface="+mj-lt"/>
              <a:buAutoNum type="arabicPeriod"/>
            </a:pPr>
            <a:r>
              <a:rPr lang="ar-EG" sz="2400" b="1" dirty="0">
                <a:latin typeface="Simplified Arabic" panose="02020603050405020304" pitchFamily="18" charset="-78"/>
                <a:cs typeface="Simplified Arabic" panose="02020603050405020304" pitchFamily="18" charset="-78"/>
              </a:rPr>
              <a:t>ما هي نسبة التقدم؟</a:t>
            </a:r>
          </a:p>
          <a:p>
            <a:pPr marL="457200" indent="-339725" algn="just" rtl="1">
              <a:buClrTx/>
              <a:buFont typeface="+mj-lt"/>
              <a:buAutoNum type="arabicPeriod"/>
            </a:pPr>
            <a:r>
              <a:rPr lang="ar-EG" sz="2400" b="1" dirty="0">
                <a:latin typeface="Simplified Arabic" panose="02020603050405020304" pitchFamily="18" charset="-78"/>
                <a:cs typeface="Simplified Arabic" panose="02020603050405020304" pitchFamily="18" charset="-78"/>
              </a:rPr>
              <a:t>هل واجهتم صعوبات في جمع وإنتاج هذا المؤشر؟</a:t>
            </a:r>
          </a:p>
          <a:p>
            <a:pPr marL="457200" indent="-339725" algn="just" rtl="1">
              <a:buClrTx/>
              <a:buFont typeface="+mj-lt"/>
              <a:buAutoNum type="arabicPeriod"/>
            </a:pPr>
            <a:r>
              <a:rPr lang="ar-EG" sz="2400" b="1" dirty="0">
                <a:latin typeface="Simplified Arabic" panose="02020603050405020304" pitchFamily="18" charset="-78"/>
                <a:cs typeface="Simplified Arabic" panose="02020603050405020304" pitchFamily="18" charset="-78"/>
              </a:rPr>
              <a:t>أذكر الصعوبات التي واجهتكم في جمع وإنتاج هذا المؤشر؟</a:t>
            </a:r>
          </a:p>
          <a:p>
            <a:pPr marL="457200" indent="-339725" algn="just" rtl="1">
              <a:buClrTx/>
              <a:buFont typeface="+mj-lt"/>
              <a:buAutoNum type="arabicPeriod"/>
            </a:pPr>
            <a:r>
              <a:rPr lang="ar-EG" sz="2400" b="1" dirty="0">
                <a:latin typeface="Simplified Arabic" panose="02020603050405020304" pitchFamily="18" charset="-78"/>
                <a:cs typeface="Simplified Arabic" panose="02020603050405020304" pitchFamily="18" charset="-78"/>
              </a:rPr>
              <a:t>ما هي اقتراحاتكم  للتغلب على الصعوبات التي واجهتكم في هذا الصدد؟</a:t>
            </a:r>
            <a:endParaRPr lang="en-US" sz="2400" b="1" dirty="0">
              <a:latin typeface="Simplified Arabic" panose="02020603050405020304" pitchFamily="18" charset="-78"/>
              <a:cs typeface="Simplified Arabic" panose="02020603050405020304" pitchFamily="18" charset="-78"/>
            </a:endParaRPr>
          </a:p>
        </p:txBody>
      </p:sp>
      <p:sp>
        <p:nvSpPr>
          <p:cNvPr id="4" name="Title 2">
            <a:extLst>
              <a:ext uri="{FF2B5EF4-FFF2-40B4-BE49-F238E27FC236}">
                <a16:creationId xmlns:a16="http://schemas.microsoft.com/office/drawing/2014/main" id="{E043A207-0568-4B41-BD8A-BED5365FE805}"/>
              </a:ext>
            </a:extLst>
          </p:cNvPr>
          <p:cNvSpPr>
            <a:spLocks noGrp="1"/>
          </p:cNvSpPr>
          <p:nvPr>
            <p:ph type="title"/>
          </p:nvPr>
        </p:nvSpPr>
        <p:spPr>
          <a:xfrm>
            <a:off x="1097280" y="821301"/>
            <a:ext cx="10058400" cy="642938"/>
          </a:xfrm>
        </p:spPr>
        <p:txBody>
          <a:bodyPr>
            <a:normAutofit/>
          </a:bodyPr>
          <a:lstStyle/>
          <a:p>
            <a:pPr algn="ctr" rtl="1"/>
            <a:r>
              <a:rPr lang="ar-EG" sz="3600" b="1" dirty="0">
                <a:latin typeface="Simplified Arabic" panose="02020603050405020304" pitchFamily="18" charset="-78"/>
                <a:cs typeface="Simplified Arabic" panose="02020603050405020304" pitchFamily="18" charset="-78"/>
              </a:rPr>
              <a:t>التحديات التي كان مأمول عرضها</a:t>
            </a:r>
            <a:endParaRPr lang="en-US" sz="3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075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0672-4B4C-4EA6-A33C-6BADE4E51F33}"/>
              </a:ext>
            </a:extLst>
          </p:cNvPr>
          <p:cNvSpPr>
            <a:spLocks noGrp="1"/>
          </p:cNvSpPr>
          <p:nvPr>
            <p:ph type="title"/>
          </p:nvPr>
        </p:nvSpPr>
        <p:spPr/>
        <p:txBody>
          <a:bodyPr>
            <a:normAutofit/>
          </a:bodyPr>
          <a:lstStyle/>
          <a:p>
            <a:pPr algn="ctr" rtl="1"/>
            <a:r>
              <a:rPr lang="ar-EG" sz="4400" b="1" dirty="0">
                <a:latin typeface="Simplified Arabic" panose="02020603050405020304" pitchFamily="18" charset="-78"/>
                <a:cs typeface="Simplified Arabic" panose="02020603050405020304" pitchFamily="18" charset="-78"/>
              </a:rPr>
              <a:t>نموذج الاستبيان</a:t>
            </a:r>
            <a:endParaRPr lang="en-US" sz="4400" b="1" dirty="0">
              <a:latin typeface="Simplified Arabic" panose="02020603050405020304" pitchFamily="18" charset="-78"/>
              <a:cs typeface="Simplified Arabic" panose="02020603050405020304" pitchFamily="18" charset="-78"/>
            </a:endParaRPr>
          </a:p>
        </p:txBody>
      </p:sp>
      <p:pic>
        <p:nvPicPr>
          <p:cNvPr id="4" name="Content Placeholder 3">
            <a:extLst>
              <a:ext uri="{FF2B5EF4-FFF2-40B4-BE49-F238E27FC236}">
                <a16:creationId xmlns:a16="http://schemas.microsoft.com/office/drawing/2014/main" id="{1AC33744-8D0E-43E7-9A64-B1336F682A0B}"/>
              </a:ext>
            </a:extLst>
          </p:cNvPr>
          <p:cNvPicPr>
            <a:picLocks noChangeAspect="1"/>
          </p:cNvPicPr>
          <p:nvPr/>
        </p:nvPicPr>
        <p:blipFill rotWithShape="1">
          <a:blip r:embed="rId2"/>
          <a:srcRect l="3300" t="27889" r="1665" b="9877"/>
          <a:stretch/>
        </p:blipFill>
        <p:spPr>
          <a:xfrm>
            <a:off x="1121380" y="1833404"/>
            <a:ext cx="10034299" cy="4405164"/>
          </a:xfrm>
          <a:prstGeom prst="rect">
            <a:avLst/>
          </a:prstGeom>
        </p:spPr>
      </p:pic>
    </p:spTree>
    <p:extLst>
      <p:ext uri="{BB962C8B-B14F-4D97-AF65-F5344CB8AC3E}">
        <p14:creationId xmlns:p14="http://schemas.microsoft.com/office/powerpoint/2010/main" val="13755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1B19-24E0-4579-96A0-F2638F31C054}"/>
              </a:ext>
            </a:extLst>
          </p:cNvPr>
          <p:cNvSpPr>
            <a:spLocks noGrp="1"/>
          </p:cNvSpPr>
          <p:nvPr>
            <p:ph type="title"/>
          </p:nvPr>
        </p:nvSpPr>
        <p:spPr>
          <a:xfrm>
            <a:off x="1097280" y="505401"/>
            <a:ext cx="10058400" cy="967010"/>
          </a:xfrm>
        </p:spPr>
        <p:txBody>
          <a:bodyPr>
            <a:normAutofit/>
          </a:bodyPr>
          <a:lstStyle/>
          <a:p>
            <a:pPr algn="ctr" rtl="1">
              <a:lnSpc>
                <a:spcPct val="150000"/>
              </a:lnSpc>
            </a:pPr>
            <a:r>
              <a:rPr lang="ar-EG" sz="4000" b="1" dirty="0">
                <a:latin typeface="Simplified Arabic" panose="02020603050405020304" pitchFamily="18" charset="-78"/>
                <a:cs typeface="Simplified Arabic" panose="02020603050405020304" pitchFamily="18" charset="-78"/>
              </a:rPr>
              <a:t>مرحلة ما بعد الاستبيان</a:t>
            </a:r>
            <a:endParaRPr lang="en-US" sz="4000"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C39DE675-2CFD-406F-AF2E-E32C7BCAFC16}"/>
              </a:ext>
            </a:extLst>
          </p:cNvPr>
          <p:cNvSpPr>
            <a:spLocks noGrp="1"/>
          </p:cNvSpPr>
          <p:nvPr>
            <p:ph idx="1"/>
          </p:nvPr>
        </p:nvSpPr>
        <p:spPr/>
        <p:txBody>
          <a:bodyPr/>
          <a:lstStyle/>
          <a:p>
            <a:pPr algn="r" rtl="1"/>
            <a:r>
              <a:rPr lang="ar-EG" b="1" dirty="0">
                <a:solidFill>
                  <a:schemeClr val="tx1"/>
                </a:solidFill>
                <a:latin typeface="Simplified Arabic" panose="02020603050405020304" pitchFamily="18" charset="-78"/>
                <a:cs typeface="Simplified Arabic" panose="02020603050405020304" pitchFamily="18" charset="-78"/>
              </a:rPr>
              <a:t>تم تعميم هذا الاستبيان على الأجهزة الإحصائية العربية بتاريخ 11/6/2024 وتم ارسال تذكير بتاريخ 23/6/2024، </a:t>
            </a:r>
          </a:p>
          <a:p>
            <a:pPr algn="ctr" rtl="1"/>
            <a:r>
              <a:rPr lang="ar-EG" sz="2400" b="1" dirty="0">
                <a:solidFill>
                  <a:srgbClr val="FF0000"/>
                </a:solidFill>
                <a:latin typeface="Simplified Arabic" panose="02020603050405020304" pitchFamily="18" charset="-78"/>
                <a:cs typeface="Simplified Arabic" panose="02020603050405020304" pitchFamily="18" charset="-78"/>
              </a:rPr>
              <a:t>ولم تتلقى الإدارة أية ردود حتى تاريخه</a:t>
            </a:r>
          </a:p>
          <a:p>
            <a:pPr algn="just" rtl="1"/>
            <a:r>
              <a:rPr lang="ar-EG" b="1" dirty="0">
                <a:solidFill>
                  <a:schemeClr val="tx1"/>
                </a:solidFill>
                <a:latin typeface="Simplified Arabic" panose="02020603050405020304" pitchFamily="18" charset="-78"/>
                <a:cs typeface="Simplified Arabic" panose="02020603050405020304" pitchFamily="18" charset="-78"/>
              </a:rPr>
              <a:t>وكان من المأمول تحليل وعرض نتائج هذا الاستبيان والتوصل إلى التحديات والصعوبات التي تواجه الأجهزة الإحصائية العربية لكل مؤشر من هذه المؤشرات (60)، وأيضا كان مأمولا عرض مقترحات وحلول لهذه التحديات،</a:t>
            </a:r>
          </a:p>
          <a:p>
            <a:pPr algn="just" rtl="1"/>
            <a:r>
              <a:rPr lang="ar-EG" sz="3600" b="1" dirty="0">
                <a:solidFill>
                  <a:schemeClr val="tx1"/>
                </a:solidFill>
                <a:latin typeface="Simplified Arabic" panose="02020603050405020304" pitchFamily="18" charset="-78"/>
                <a:cs typeface="Simplified Arabic" panose="02020603050405020304" pitchFamily="18" charset="-78"/>
              </a:rPr>
              <a:t>لذلك سيتم عرض التحديات التي تواجه المنطقة العربية بوجه عام التي تعوق تحقيق تنفيذ أهداف أجندة 2030، والتي تم تجميعها من خلال بعض الدراسات والتقارير الوطنية المتاحة والصادرة في هذا الشأن بعد عام 2017.</a:t>
            </a:r>
            <a:endParaRPr lang="en-US" sz="3600" b="1" dirty="0">
              <a:solidFill>
                <a:schemeClr val="tx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389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7401D-3A9E-41C3-84F5-36D793D8444D}"/>
              </a:ext>
            </a:extLst>
          </p:cNvPr>
          <p:cNvSpPr>
            <a:spLocks noGrp="1"/>
          </p:cNvSpPr>
          <p:nvPr>
            <p:ph idx="1"/>
          </p:nvPr>
        </p:nvSpPr>
        <p:spPr>
          <a:xfrm>
            <a:off x="1097279" y="1845734"/>
            <a:ext cx="10229481" cy="4451828"/>
          </a:xfrm>
        </p:spPr>
        <p:txBody>
          <a:bodyPr>
            <a:normAutofit/>
          </a:bodyPr>
          <a:lstStyle/>
          <a:p>
            <a:pPr algn="r" rtl="1"/>
            <a:r>
              <a:rPr lang="en-US" b="1" dirty="0">
                <a:latin typeface="Simplified Arabic" panose="02020603050405020304" pitchFamily="18" charset="-78"/>
                <a:cs typeface="Simplified Arabic" panose="02020603050405020304" pitchFamily="18" charset="-78"/>
              </a:rPr>
              <a:t>1</a:t>
            </a:r>
            <a:r>
              <a:rPr lang="ar-EG" b="1" dirty="0">
                <a:latin typeface="Simplified Arabic" panose="02020603050405020304" pitchFamily="18" charset="-78"/>
                <a:cs typeface="Simplified Arabic" panose="02020603050405020304" pitchFamily="18" charset="-78"/>
              </a:rPr>
              <a:t>- تحديات اقتصادية ضعف الدعم المالى نتيجة:-</a:t>
            </a:r>
          </a:p>
          <a:p>
            <a:pPr marL="339725" indent="-103188" algn="just"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(ضغوط اقتصادية خارجية – طبيعة الاقتصادات الريعية القائمة مورد طبيعي وحيد مثل النفط والغاز والحديد ... إلخ) – تحديات التنمية الاقتصادية وميزانيات الدول ودور القطاع الخاص في التنمية الاقتصادية - تغير سعر الصرف وتوافر السلع الأساسية.</a:t>
            </a:r>
          </a:p>
          <a:p>
            <a:pPr algn="just" rtl="1"/>
            <a:r>
              <a:rPr lang="en-US" b="1" dirty="0">
                <a:latin typeface="Simplified Arabic" panose="02020603050405020304" pitchFamily="18" charset="-78"/>
                <a:cs typeface="Simplified Arabic" panose="02020603050405020304" pitchFamily="18" charset="-78"/>
              </a:rPr>
              <a:t>2</a:t>
            </a:r>
            <a:r>
              <a:rPr lang="ar-EG" b="1" dirty="0">
                <a:latin typeface="Simplified Arabic" panose="02020603050405020304" pitchFamily="18" charset="-78"/>
                <a:cs typeface="Simplified Arabic" panose="02020603050405020304" pitchFamily="18" charset="-78"/>
              </a:rPr>
              <a:t>- فجوة المعلومات المتمثلة في:</a:t>
            </a:r>
          </a:p>
          <a:p>
            <a:pPr marL="339725" lvl="0" indent="-163513" algn="just"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دقة البيانات وتوافرها واتاحتها (</a:t>
            </a:r>
            <a:r>
              <a:rPr lang="ar-YE" b="1" dirty="0">
                <a:latin typeface="Simplified Arabic" panose="02020603050405020304" pitchFamily="18" charset="-78"/>
                <a:cs typeface="Simplified Arabic" panose="02020603050405020304" pitchFamily="18" charset="-78"/>
              </a:rPr>
              <a:t>انقطاع في دورية البيانات واستمراريتها في النشر</a:t>
            </a:r>
            <a:r>
              <a:rPr lang="ar-EG" b="1" dirty="0">
                <a:latin typeface="Simplified Arabic" panose="02020603050405020304" pitchFamily="18" charset="-78"/>
                <a:cs typeface="Simplified Arabic" panose="02020603050405020304" pitchFamily="18" charset="-78"/>
              </a:rPr>
              <a:t>)</a:t>
            </a:r>
            <a:r>
              <a:rPr lang="ar-YE" b="1" dirty="0">
                <a:latin typeface="Simplified Arabic" panose="02020603050405020304" pitchFamily="18" charset="-78"/>
                <a:cs typeface="Simplified Arabic" panose="02020603050405020304" pitchFamily="18" charset="-78"/>
              </a:rPr>
              <a:t> </a:t>
            </a:r>
            <a:endParaRPr lang="en-US" b="1" dirty="0">
              <a:latin typeface="Simplified Arabic" panose="02020603050405020304" pitchFamily="18" charset="-78"/>
              <a:cs typeface="Simplified Arabic" panose="02020603050405020304" pitchFamily="18" charset="-78"/>
            </a:endParaRPr>
          </a:p>
          <a:p>
            <a:pPr marL="339725" indent="-163513" algn="just"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المعوقات الإحصائية المتعلقة بالرصد والمتابعة والتقييم (مادي، فنية)</a:t>
            </a:r>
            <a:endParaRPr lang="en-US" b="1" dirty="0">
              <a:latin typeface="Simplified Arabic" panose="02020603050405020304" pitchFamily="18" charset="-78"/>
              <a:cs typeface="Simplified Arabic" panose="02020603050405020304" pitchFamily="18" charset="-78"/>
            </a:endParaRPr>
          </a:p>
          <a:p>
            <a:pPr marL="339725" lvl="0" indent="-163513" algn="just"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الحاجة إلى دعم وبناء القدرات الاحصائية بسبب </a:t>
            </a:r>
            <a:r>
              <a:rPr lang="ar-YE" b="1" dirty="0">
                <a:latin typeface="Simplified Arabic" panose="02020603050405020304" pitchFamily="18" charset="-78"/>
                <a:cs typeface="Simplified Arabic" panose="02020603050405020304" pitchFamily="18" charset="-78"/>
              </a:rPr>
              <a:t>الضعف الفني للكادر الوظيفي </a:t>
            </a:r>
            <a:endParaRPr lang="ar-EG" b="1" dirty="0">
              <a:latin typeface="Simplified Arabic" panose="02020603050405020304" pitchFamily="18" charset="-78"/>
              <a:cs typeface="Simplified Arabic" panose="02020603050405020304" pitchFamily="18" charset="-78"/>
            </a:endParaRPr>
          </a:p>
          <a:p>
            <a:pPr marL="339725" lvl="0" indent="-163513" algn="just" rtl="1">
              <a:buFont typeface="Wingdings" panose="05000000000000000000" pitchFamily="2" charset="2"/>
              <a:buChar char="§"/>
            </a:pPr>
            <a:r>
              <a:rPr lang="ar-YE" b="1" dirty="0">
                <a:latin typeface="Simplified Arabic" panose="02020603050405020304" pitchFamily="18" charset="-78"/>
                <a:cs typeface="Simplified Arabic" panose="02020603050405020304" pitchFamily="18" charset="-78"/>
              </a:rPr>
              <a:t>تضارب في المؤشرات والأرقام الإحصائية</a:t>
            </a:r>
            <a:r>
              <a:rPr lang="ar-EG" b="1" dirty="0">
                <a:latin typeface="Simplified Arabic" panose="02020603050405020304" pitchFamily="18" charset="-78"/>
                <a:cs typeface="Simplified Arabic" panose="02020603050405020304" pitchFamily="18" charset="-78"/>
              </a:rPr>
              <a:t> </a:t>
            </a:r>
            <a:r>
              <a:rPr lang="ar-YE" b="1" dirty="0">
                <a:latin typeface="Simplified Arabic" panose="02020603050405020304" pitchFamily="18" charset="-78"/>
                <a:cs typeface="Simplified Arabic" panose="02020603050405020304" pitchFamily="18" charset="-78"/>
              </a:rPr>
              <a:t>نتيجة تعدد الجهات المنتجة للرقم الاحصائي، فقد يحصل هناك تضارب في هذه المؤشرات، حيث أن كل جهة تستخدم المنهجية والتي تراها مناسبه وتقرء الرقم من وجهة نظرها.</a:t>
            </a:r>
            <a:endParaRPr lang="ar-EG" b="1" dirty="0">
              <a:latin typeface="Simplified Arabic" panose="02020603050405020304" pitchFamily="18" charset="-78"/>
              <a:cs typeface="Simplified Arabic" panose="02020603050405020304" pitchFamily="18" charset="-78"/>
            </a:endParaRPr>
          </a:p>
          <a:p>
            <a:pPr marL="339725" indent="-163513" algn="just" rtl="1">
              <a:buFont typeface="Wingdings" panose="05000000000000000000" pitchFamily="2" charset="2"/>
              <a:buChar char="§"/>
            </a:pPr>
            <a:r>
              <a:rPr lang="ar-YE" b="1" dirty="0"/>
              <a:t>قدم الإطار السكاني المعمول به في بعض الأجهزة الاحصائية</a:t>
            </a:r>
            <a:r>
              <a:rPr lang="ar-EG" b="1" dirty="0"/>
              <a:t> خاصة بالدول التي تعاني من صراعات.</a:t>
            </a:r>
          </a:p>
          <a:p>
            <a:pPr marL="339725" lvl="0" indent="-163513" algn="just" rtl="1">
              <a:buFont typeface="Wingdings" panose="05000000000000000000" pitchFamily="2" charset="2"/>
              <a:buChar char="§"/>
            </a:pPr>
            <a:endParaRPr lang="ar-EG" b="1" dirty="0">
              <a:latin typeface="Simplified Arabic" panose="02020603050405020304" pitchFamily="18" charset="-78"/>
              <a:cs typeface="Simplified Arabic" panose="02020603050405020304" pitchFamily="18" charset="-78"/>
            </a:endParaRPr>
          </a:p>
          <a:p>
            <a:pPr marL="339725" lvl="0" indent="-163513" algn="just" rtl="1">
              <a:buFont typeface="Wingdings" panose="05000000000000000000" pitchFamily="2" charset="2"/>
              <a:buChar char="§"/>
            </a:pPr>
            <a:endParaRPr lang="ar-EG" b="1" dirty="0">
              <a:latin typeface="Simplified Arabic" panose="02020603050405020304" pitchFamily="18" charset="-78"/>
              <a:cs typeface="Simplified Arabic" panose="02020603050405020304" pitchFamily="18" charset="-78"/>
            </a:endParaRPr>
          </a:p>
          <a:p>
            <a:pPr algn="r" rtl="1"/>
            <a:endParaRPr lang="en-US" b="1"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CE20E496-6DAE-4E9B-AAA7-1C4F46A65C7E}"/>
              </a:ext>
            </a:extLst>
          </p:cNvPr>
          <p:cNvSpPr>
            <a:spLocks noGrp="1"/>
          </p:cNvSpPr>
          <p:nvPr>
            <p:ph type="title"/>
          </p:nvPr>
        </p:nvSpPr>
        <p:spPr>
          <a:xfrm>
            <a:off x="1097280" y="286604"/>
            <a:ext cx="10058400" cy="1055500"/>
          </a:xfrm>
        </p:spPr>
        <p:txBody>
          <a:bodyPr>
            <a:normAutofit/>
          </a:bodyPr>
          <a:lstStyle/>
          <a:p>
            <a:pPr algn="ctr" rtl="1"/>
            <a:r>
              <a:rPr lang="ar-EG" sz="4000" dirty="0">
                <a:latin typeface="Simplified Arabic" panose="02020603050405020304" pitchFamily="18" charset="-78"/>
                <a:cs typeface="Simplified Arabic" panose="02020603050405020304" pitchFamily="18" charset="-78"/>
              </a:rPr>
              <a:t>التحديات بشكل عام من خلال الدراسات التقارير الوطنية</a:t>
            </a:r>
            <a:endParaRPr lang="en-US" sz="4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4269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652" y="1781079"/>
            <a:ext cx="10530348" cy="4555066"/>
          </a:xfrm>
        </p:spPr>
        <p:txBody>
          <a:bodyPr>
            <a:normAutofit fontScale="92500" lnSpcReduction="20000"/>
          </a:bodyPr>
          <a:lstStyle/>
          <a:p>
            <a:pPr algn="r" rtl="1"/>
            <a:r>
              <a:rPr lang="ar-EG" sz="2200" b="1" dirty="0">
                <a:latin typeface="Simplified Arabic" panose="02020603050405020304" pitchFamily="18" charset="-78"/>
                <a:cs typeface="Simplified Arabic" panose="02020603050405020304" pitchFamily="18" charset="-78"/>
              </a:rPr>
              <a:t>وجود صعوبات في طريقة احتساب بعض المؤشرات وكذلك التقديرات نتيجة:</a:t>
            </a:r>
          </a:p>
          <a:p>
            <a:pPr lvl="0" algn="r" rtl="1"/>
            <a:r>
              <a:rPr lang="ar-YE" sz="2200" b="1" dirty="0">
                <a:latin typeface="Simplified Arabic" panose="02020603050405020304" pitchFamily="18" charset="-78"/>
                <a:cs typeface="Simplified Arabic" panose="02020603050405020304" pitchFamily="18" charset="-78"/>
              </a:rPr>
              <a:t>نقص توحيد التصانيف المستخدمة في احتساب تقديرات المؤشرات</a:t>
            </a:r>
            <a:endParaRPr lang="en-US" sz="2200" b="1" dirty="0">
              <a:latin typeface="Simplified Arabic" panose="02020603050405020304" pitchFamily="18" charset="-78"/>
              <a:cs typeface="Simplified Arabic" panose="02020603050405020304" pitchFamily="18" charset="-78"/>
            </a:endParaRPr>
          </a:p>
          <a:p>
            <a:pPr algn="just" rtl="1"/>
            <a:r>
              <a:rPr lang="ar-YE" sz="2200" dirty="0">
                <a:latin typeface="Simplified Arabic" panose="02020603050405020304" pitchFamily="18" charset="-78"/>
                <a:cs typeface="Simplified Arabic" panose="02020603050405020304" pitchFamily="18" charset="-78"/>
              </a:rPr>
              <a:t>إن نقص توحيد التصانيف المستخدمة لدى المصادر المختلفة في حالة احتساب التقديرات والذي يتطلب عندما لاتتوفر بيانات دورية بشكل منتظم مما يؤدي الى صعوبة تبادل البيانات بين الجهات المختلفة بعضها البعض وأيضا مع المنظمات الدولية والتي تلجأ أحيانا الى قيامها بعمل تقديرات تخصها.</a:t>
            </a:r>
            <a:endParaRPr lang="ar-EG" sz="2200" dirty="0">
              <a:latin typeface="Simplified Arabic" panose="02020603050405020304" pitchFamily="18" charset="-78"/>
              <a:cs typeface="Simplified Arabic" panose="02020603050405020304" pitchFamily="18" charset="-78"/>
            </a:endParaRPr>
          </a:p>
          <a:p>
            <a:pPr lvl="0" algn="just" rtl="1"/>
            <a:r>
              <a:rPr lang="ar-YE" sz="2200" b="1" dirty="0">
                <a:latin typeface="Simplified Arabic" panose="02020603050405020304" pitchFamily="18" charset="-78"/>
                <a:cs typeface="Simplified Arabic" panose="02020603050405020304" pitchFamily="18" charset="-78"/>
              </a:rPr>
              <a:t>جزئية البيانات وعدم شمولها لجميع الأطر الإدارية </a:t>
            </a:r>
            <a:r>
              <a:rPr lang="ar-EG" sz="2200" b="1" dirty="0">
                <a:latin typeface="Simplified Arabic" panose="02020603050405020304" pitchFamily="18" charset="-78"/>
                <a:cs typeface="Simplified Arabic" panose="02020603050405020304" pitchFamily="18" charset="-78"/>
              </a:rPr>
              <a:t>على المستوى القطري</a:t>
            </a:r>
          </a:p>
          <a:p>
            <a:pPr lvl="0" algn="just" rtl="1"/>
            <a:r>
              <a:rPr lang="ar-YE" sz="2200" dirty="0">
                <a:latin typeface="Simplified Arabic" panose="02020603050405020304" pitchFamily="18" charset="-78"/>
                <a:cs typeface="Simplified Arabic" panose="02020603050405020304" pitchFamily="18" charset="-78"/>
              </a:rPr>
              <a:t>توجد مشكلة في جزئية البيانات وعدم شمولها أحيانا لجميع الأطر الإدراية في </a:t>
            </a:r>
            <a:r>
              <a:rPr lang="ar-EG" sz="2200" dirty="0">
                <a:latin typeface="Simplified Arabic" panose="02020603050405020304" pitchFamily="18" charset="-78"/>
                <a:cs typeface="Simplified Arabic" panose="02020603050405020304" pitchFamily="18" charset="-78"/>
              </a:rPr>
              <a:t>الدولة</a:t>
            </a:r>
            <a:r>
              <a:rPr lang="ar-YE" sz="2200" dirty="0">
                <a:latin typeface="Simplified Arabic" panose="02020603050405020304" pitchFamily="18" charset="-78"/>
                <a:cs typeface="Simplified Arabic" panose="02020603050405020304" pitchFamily="18" charset="-78"/>
              </a:rPr>
              <a:t>، ولذا اصبح بناءا على ذلك صعوبة احتساب التقديرات لمؤشرات التنمية المستدامة على المستوى الوطني.</a:t>
            </a:r>
            <a:r>
              <a:rPr lang="ar-YE" sz="2200" b="1" dirty="0">
                <a:latin typeface="Simplified Arabic" panose="02020603050405020304" pitchFamily="18" charset="-78"/>
                <a:cs typeface="Simplified Arabic" panose="02020603050405020304" pitchFamily="18" charset="-78"/>
              </a:rPr>
              <a:t> </a:t>
            </a:r>
            <a:endParaRPr lang="ar-EG" sz="2200" b="1" dirty="0">
              <a:latin typeface="Simplified Arabic" panose="02020603050405020304" pitchFamily="18" charset="-78"/>
              <a:cs typeface="Simplified Arabic" panose="02020603050405020304" pitchFamily="18" charset="-78"/>
            </a:endParaRPr>
          </a:p>
          <a:p>
            <a:pPr lvl="0" algn="r" rtl="1"/>
            <a:r>
              <a:rPr lang="ar-YE" sz="2200" b="1" dirty="0">
                <a:latin typeface="Simplified Arabic" panose="02020603050405020304" pitchFamily="18" charset="-78"/>
                <a:cs typeface="Simplified Arabic" panose="02020603050405020304" pitchFamily="18" charset="-78"/>
              </a:rPr>
              <a:t>ضعف دور القطاع الخاص ومنظمات المجتمع الأهلي في تزويد البيانات</a:t>
            </a:r>
            <a:endParaRPr lang="en-US" sz="2200" dirty="0">
              <a:latin typeface="Simplified Arabic" panose="02020603050405020304" pitchFamily="18" charset="-78"/>
              <a:cs typeface="Simplified Arabic" panose="02020603050405020304" pitchFamily="18" charset="-78"/>
            </a:endParaRPr>
          </a:p>
          <a:p>
            <a:pPr algn="r" rtl="1"/>
            <a:r>
              <a:rPr lang="ar-YE" sz="2200" dirty="0">
                <a:latin typeface="Simplified Arabic" panose="02020603050405020304" pitchFamily="18" charset="-78"/>
                <a:cs typeface="Simplified Arabic" panose="02020603050405020304" pitchFamily="18" charset="-78"/>
              </a:rPr>
              <a:t>لايوجد دور واضح للقطاع الخاص ومنظمات المجتمع الأهلي في دعم وتزويد البيانات وبما يخدم العمل الاحصائي، ولذا سوف يتم تقديم توصيات للاستفادة من هذا القطاع في العمل الاحصائي أسوة بتجارب كثير من البلدان العربية، مع العلم أن نسبة مايقدمه القطاع الخاص يصل الى حوالي 80% من إجمالي خدمات القطاع الصحي في بعض البلدان العربية وذلك حسب مؤشرات المسوح الصحية والديمغرافية.</a:t>
            </a:r>
            <a:endParaRPr lang="ar-EG" sz="2200" dirty="0">
              <a:latin typeface="Simplified Arabic" panose="02020603050405020304" pitchFamily="18" charset="-78"/>
              <a:cs typeface="Simplified Arabic" panose="02020603050405020304" pitchFamily="18" charset="-78"/>
            </a:endParaRPr>
          </a:p>
          <a:p>
            <a:pPr lvl="0" algn="r" rtl="1"/>
            <a:r>
              <a:rPr lang="ar-EG" sz="2200" b="1" dirty="0">
                <a:latin typeface="Simplified Arabic" panose="02020603050405020304" pitchFamily="18" charset="-78"/>
                <a:cs typeface="Simplified Arabic" panose="02020603050405020304" pitchFamily="18" charset="-78"/>
              </a:rPr>
              <a:t>صعوبات التحول الرقمي</a:t>
            </a:r>
          </a:p>
          <a:p>
            <a:pPr algn="r" rtl="1"/>
            <a:endParaRPr lang="en-US" dirty="0"/>
          </a:p>
          <a:p>
            <a:pPr lvl="0" algn="r" rtl="1"/>
            <a:endParaRPr lang="en-US" dirty="0"/>
          </a:p>
          <a:p>
            <a:pPr algn="r" rtl="1"/>
            <a:endParaRPr lang="en-US" dirty="0"/>
          </a:p>
          <a:p>
            <a:pPr algn="r" rtl="1"/>
            <a:endParaRPr lang="en-US" dirty="0"/>
          </a:p>
          <a:p>
            <a:pPr algn="r" rtl="1"/>
            <a:endParaRPr lang="en-US" dirty="0"/>
          </a:p>
        </p:txBody>
      </p:sp>
      <p:sp>
        <p:nvSpPr>
          <p:cNvPr id="5" name="Title 1">
            <a:extLst>
              <a:ext uri="{FF2B5EF4-FFF2-40B4-BE49-F238E27FC236}">
                <a16:creationId xmlns:a16="http://schemas.microsoft.com/office/drawing/2014/main" id="{CE20E496-6DAE-4E9B-AAA7-1C4F46A65C7E}"/>
              </a:ext>
            </a:extLst>
          </p:cNvPr>
          <p:cNvSpPr>
            <a:spLocks noGrp="1"/>
          </p:cNvSpPr>
          <p:nvPr>
            <p:ph type="title"/>
          </p:nvPr>
        </p:nvSpPr>
        <p:spPr>
          <a:xfrm>
            <a:off x="1097280" y="286604"/>
            <a:ext cx="10058400" cy="1055500"/>
          </a:xfrm>
        </p:spPr>
        <p:txBody>
          <a:bodyPr>
            <a:normAutofit/>
          </a:bodyPr>
          <a:lstStyle/>
          <a:p>
            <a:pPr algn="ctr" rtl="1"/>
            <a:r>
              <a:rPr lang="ar-EG" sz="4000" dirty="0">
                <a:latin typeface="Simplified Arabic" panose="02020603050405020304" pitchFamily="18" charset="-78"/>
                <a:cs typeface="Simplified Arabic" panose="02020603050405020304" pitchFamily="18" charset="-78"/>
              </a:rPr>
              <a:t>تابع: التحديات بشكل عام من خلال الدراسات التقارير الوطنية</a:t>
            </a:r>
            <a:endParaRPr lang="en-US" sz="4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6068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2481"/>
          </a:xfrm>
        </p:spPr>
        <p:txBody>
          <a:bodyPr>
            <a:normAutofit/>
          </a:bodyPr>
          <a:lstStyle/>
          <a:p>
            <a:pPr algn="ctr" rtl="1"/>
            <a:r>
              <a:rPr lang="ar-EG" sz="3200" b="1" dirty="0">
                <a:latin typeface="Simplified Arabic" panose="02020603050405020304" pitchFamily="18" charset="-78"/>
                <a:cs typeface="Simplified Arabic" panose="02020603050405020304" pitchFamily="18" charset="-78"/>
              </a:rPr>
              <a:t>مقدمة </a:t>
            </a:r>
            <a:endParaRPr lang="en-US" sz="32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1066800" y="1843553"/>
            <a:ext cx="10058400" cy="4498253"/>
          </a:xfrm>
        </p:spPr>
        <p:txBody>
          <a:bodyPr>
            <a:noAutofit/>
          </a:bodyPr>
          <a:lstStyle/>
          <a:p>
            <a:pPr algn="just" rtl="1">
              <a:lnSpc>
                <a:spcPts val="2200"/>
              </a:lnSpc>
              <a:spcBef>
                <a:spcPts val="600"/>
              </a:spcBef>
              <a:spcAft>
                <a:spcPts val="0"/>
              </a:spcAft>
            </a:pPr>
            <a:r>
              <a:rPr lang="ar-JO" sz="1900" b="1" dirty="0">
                <a:latin typeface="Simplified Arabic" panose="02020603050405020304" pitchFamily="18" charset="-78"/>
                <a:cs typeface="Simplified Arabic" panose="02020603050405020304" pitchFamily="18" charset="-78"/>
              </a:rPr>
              <a:t>تعتبر الأجندة العالمية للتنمية المستدامة لعام</a:t>
            </a:r>
            <a:r>
              <a:rPr lang="en-US" sz="1900" b="1" dirty="0">
                <a:latin typeface="Simplified Arabic" panose="02020603050405020304" pitchFamily="18" charset="-78"/>
                <a:cs typeface="Simplified Arabic" panose="02020603050405020304" pitchFamily="18" charset="-78"/>
              </a:rPr>
              <a:t>2030 </a:t>
            </a:r>
            <a:r>
              <a:rPr lang="ar-JO" sz="1900" b="1" dirty="0">
                <a:latin typeface="Simplified Arabic" panose="02020603050405020304" pitchFamily="18" charset="-78"/>
                <a:cs typeface="Simplified Arabic" panose="02020603050405020304" pitchFamily="18" charset="-78"/>
              </a:rPr>
              <a:t>، مبادرة عالمية تنموية شاملة أقرتها الجمعية العامة للأمم المتحدة في سبتمبر</a:t>
            </a:r>
            <a:r>
              <a:rPr lang="en-US" sz="1900" b="1" dirty="0">
                <a:latin typeface="Simplified Arabic" panose="02020603050405020304" pitchFamily="18" charset="-78"/>
                <a:cs typeface="Simplified Arabic" panose="02020603050405020304" pitchFamily="18" charset="-78"/>
              </a:rPr>
              <a:t> 2015 </a:t>
            </a:r>
            <a:r>
              <a:rPr lang="ar-JO" sz="1900" b="1" dirty="0">
                <a:latin typeface="Simplified Arabic" panose="02020603050405020304" pitchFamily="18" charset="-78"/>
                <a:cs typeface="Simplified Arabic" panose="02020603050405020304" pitchFamily="18" charset="-78"/>
              </a:rPr>
              <a:t>، تستهدف التغيرات التي حدثت ضمن مجال الأبعاد الثلاثة للتنمية المستدامة</a:t>
            </a:r>
            <a:r>
              <a:rPr lang="en-US" sz="1900" b="1" dirty="0">
                <a:latin typeface="Simplified Arabic" panose="02020603050405020304" pitchFamily="18" charset="-78"/>
                <a:cs typeface="Simplified Arabic" panose="02020603050405020304" pitchFamily="18" charset="-78"/>
              </a:rPr>
              <a:t>:</a:t>
            </a:r>
            <a:r>
              <a:rPr lang="ar-JO" sz="1900" b="1" dirty="0">
                <a:latin typeface="Simplified Arabic" panose="02020603050405020304" pitchFamily="18" charset="-78"/>
                <a:cs typeface="Simplified Arabic" panose="02020603050405020304" pitchFamily="18" charset="-78"/>
              </a:rPr>
              <a:t> الاقتصادية، الاجتماعية والبيئية</a:t>
            </a:r>
            <a:r>
              <a:rPr lang="ar-EG" sz="1900" b="1" dirty="0">
                <a:latin typeface="Simplified Arabic" panose="02020603050405020304" pitchFamily="18" charset="-78"/>
                <a:cs typeface="Simplified Arabic" panose="02020603050405020304" pitchFamily="18" charset="-78"/>
              </a:rPr>
              <a:t> حيث تحتوي على 17 هدف و(169) غاية ومقصد وطبقا للتحديثات الأخيرة للأمم المتحدة تحتوي على 248 مؤشر .</a:t>
            </a:r>
          </a:p>
          <a:p>
            <a:pPr algn="just" rtl="1">
              <a:lnSpc>
                <a:spcPts val="2200"/>
              </a:lnSpc>
              <a:spcBef>
                <a:spcPts val="600"/>
              </a:spcBef>
              <a:spcAft>
                <a:spcPts val="0"/>
              </a:spcAft>
            </a:pPr>
            <a:r>
              <a:rPr lang="ar-JO" sz="1900" b="1" dirty="0">
                <a:latin typeface="Simplified Arabic" panose="02020603050405020304" pitchFamily="18" charset="-78"/>
                <a:cs typeface="Simplified Arabic" panose="02020603050405020304" pitchFamily="18" charset="-78"/>
              </a:rPr>
              <a:t>وقد ترتب على الأجندة الجديدة طلب واسع وغير مسبوق على مجموعات عديدة ومتنوعة من حزم البيانات والإحصاءات والمؤشرات التي تتسم بالشمول والتشابكية والجودة والمصداقية والقابلية للمقارنة على كافة المستويات الوطنية والإقليمية والعالمية، مما جعل العالم يعيش فعلياً حالة من ثورة البيانات</a:t>
            </a:r>
            <a:r>
              <a:rPr lang="ar-EG" sz="1900" b="1" dirty="0">
                <a:latin typeface="Simplified Arabic" panose="02020603050405020304" pitchFamily="18" charset="-78"/>
                <a:cs typeface="Simplified Arabic" panose="02020603050405020304" pitchFamily="18" charset="-78"/>
              </a:rPr>
              <a:t>، </a:t>
            </a:r>
            <a:r>
              <a:rPr lang="ar-JO" sz="1900" b="1" dirty="0">
                <a:latin typeface="Simplified Arabic" panose="02020603050405020304" pitchFamily="18" charset="-78"/>
                <a:cs typeface="Simplified Arabic" panose="02020603050405020304" pitchFamily="18" charset="-78"/>
              </a:rPr>
              <a:t>و</a:t>
            </a:r>
            <a:r>
              <a:rPr lang="ar-EG" sz="1900" b="1" dirty="0">
                <a:latin typeface="Simplified Arabic" panose="02020603050405020304" pitchFamily="18" charset="-78"/>
                <a:cs typeface="Simplified Arabic" panose="02020603050405020304" pitchFamily="18" charset="-78"/>
              </a:rPr>
              <a:t>الا</a:t>
            </a:r>
            <a:r>
              <a:rPr lang="ar-JO" sz="1900" b="1" dirty="0">
                <a:latin typeface="Simplified Arabic" panose="02020603050405020304" pitchFamily="18" charset="-78"/>
                <a:cs typeface="Simplified Arabic" panose="02020603050405020304" pitchFamily="18" charset="-78"/>
              </a:rPr>
              <a:t>قتر</a:t>
            </a:r>
            <a:r>
              <a:rPr lang="ar-EG" sz="1900" b="1" dirty="0">
                <a:latin typeface="Simplified Arabic" panose="02020603050405020304" pitchFamily="18" charset="-78"/>
                <a:cs typeface="Simplified Arabic" panose="02020603050405020304" pitchFamily="18" charset="-78"/>
              </a:rPr>
              <a:t>ا</a:t>
            </a:r>
            <a:r>
              <a:rPr lang="ar-JO" sz="1900" b="1" dirty="0">
                <a:latin typeface="Simplified Arabic" panose="02020603050405020304" pitchFamily="18" charset="-78"/>
                <a:cs typeface="Simplified Arabic" panose="02020603050405020304" pitchFamily="18" charset="-78"/>
              </a:rPr>
              <a:t>ب من عصر معلوماتي وإحصائي جديد وغير مسبوق  يتطلب تغيرات واسعة  في عمل الأجهزة الإحصائية الوطنية في كثير من المجالات منها، الاستراتيجيات، الأدوار، الأولويات، الشراكات، الأدوات، التكنولوجيا والتطبيقات، الموارد، دعم التنمية واتخاذ القرار على مستويات متعددة، والمتابعة والتقييم وقياس الأثر الإحصائي والتنموي. </a:t>
            </a:r>
            <a:r>
              <a:rPr lang="ar-EG" sz="1900" b="1" dirty="0">
                <a:latin typeface="Simplified Arabic" panose="02020603050405020304" pitchFamily="18" charset="-78"/>
                <a:cs typeface="Simplified Arabic" panose="02020603050405020304" pitchFamily="18" charset="-78"/>
              </a:rPr>
              <a:t> </a:t>
            </a:r>
            <a:endParaRPr lang="en-US" sz="1900" b="1" dirty="0">
              <a:latin typeface="Simplified Arabic" panose="02020603050405020304" pitchFamily="18" charset="-78"/>
              <a:cs typeface="Simplified Arabic" panose="02020603050405020304" pitchFamily="18" charset="-78"/>
            </a:endParaRPr>
          </a:p>
          <a:p>
            <a:pPr algn="just" rtl="1">
              <a:lnSpc>
                <a:spcPts val="2200"/>
              </a:lnSpc>
              <a:spcBef>
                <a:spcPts val="600"/>
              </a:spcBef>
              <a:spcAft>
                <a:spcPts val="0"/>
              </a:spcAft>
            </a:pPr>
            <a:r>
              <a:rPr lang="ar-JO" sz="1900" b="1" dirty="0">
                <a:latin typeface="Simplified Arabic" panose="02020603050405020304" pitchFamily="18" charset="-78"/>
                <a:cs typeface="Simplified Arabic" panose="02020603050405020304" pitchFamily="18" charset="-78"/>
              </a:rPr>
              <a:t>ولاشك أن الأجهزة الإحصائية في الدول العربية تقوم بتنفيذ العديد من المسوح الأسرية والتي بلاشك سيكون لها دور في تغطية فجوة البيانات لمؤشرات التنمية المستدامة، وإنه من الأهمية بمكان أن تبدأ الدول في تنفيذ أهداف التنمية المستدامة باستخدام البيانات ذات الصلة المتوفرة إلى الآن، كما ينبغي أن تكون هذه البيانات متاحة ومفهومة للخبراء والمسؤولين وهذا النوع من التقييم يمثل تقييم للوضع الراهن للنظام الإحصائي الوطني</a:t>
            </a:r>
            <a:r>
              <a:rPr lang="ar-YE" sz="1900" b="1" dirty="0">
                <a:latin typeface="Simplified Arabic" panose="02020603050405020304" pitchFamily="18" charset="-78"/>
                <a:cs typeface="Simplified Arabic" panose="02020603050405020304" pitchFamily="18" charset="-78"/>
              </a:rPr>
              <a:t> وخاصة لمؤشرات التنمية المستدامة</a:t>
            </a:r>
            <a:r>
              <a:rPr lang="ar-JO" sz="1900" b="1" dirty="0">
                <a:latin typeface="Simplified Arabic" panose="02020603050405020304" pitchFamily="18" charset="-78"/>
                <a:cs typeface="Simplified Arabic" panose="02020603050405020304" pitchFamily="18" charset="-78"/>
              </a:rPr>
              <a:t>، وهذا سوف يسهم بلاشك في بناء نظام معلومات احصائي فعال ومتاح للاستخدام والمساهمة في إنتاج ونشر الإحصاءات الرسمية الموضوعية ذات الجودة العالية وفي الوقت المناسب والمتسقة مع افضل الممارسات الإحصائية لتلبية احتياجات المستخدمين على المستويين الوطني والدولي.</a:t>
            </a:r>
            <a:endParaRPr lang="en-US" sz="19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22459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B00C-1FCE-48CB-BAB7-737FFEEFDC07}"/>
              </a:ext>
            </a:extLst>
          </p:cNvPr>
          <p:cNvSpPr>
            <a:spLocks noGrp="1"/>
          </p:cNvSpPr>
          <p:nvPr>
            <p:ph type="title"/>
          </p:nvPr>
        </p:nvSpPr>
        <p:spPr>
          <a:xfrm>
            <a:off x="1097280" y="286604"/>
            <a:ext cx="10058400" cy="1055500"/>
          </a:xfrm>
        </p:spPr>
        <p:txBody>
          <a:bodyPr>
            <a:normAutofit/>
          </a:bodyPr>
          <a:lstStyle/>
          <a:p>
            <a:pPr algn="ctr" rtl="1"/>
            <a:r>
              <a:rPr lang="ar-EG" sz="4000" dirty="0">
                <a:latin typeface="Simplified Arabic" panose="02020603050405020304" pitchFamily="18" charset="-78"/>
                <a:cs typeface="Simplified Arabic" panose="02020603050405020304" pitchFamily="18" charset="-78"/>
              </a:rPr>
              <a:t>تابع: التحديات بشكل عام من خلال الدراسات التقارير الوطنية</a:t>
            </a:r>
            <a:endParaRPr lang="en-US" sz="4000"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82DD2A3F-48A0-43B8-AEDC-720C449DE0B4}"/>
              </a:ext>
            </a:extLst>
          </p:cNvPr>
          <p:cNvSpPr>
            <a:spLocks noGrp="1"/>
          </p:cNvSpPr>
          <p:nvPr>
            <p:ph idx="1"/>
          </p:nvPr>
        </p:nvSpPr>
        <p:spPr>
          <a:xfrm>
            <a:off x="1097280" y="1845733"/>
            <a:ext cx="10058400" cy="4388811"/>
          </a:xfrm>
        </p:spPr>
        <p:txBody>
          <a:bodyPr>
            <a:normAutofit/>
          </a:bodyPr>
          <a:lstStyle/>
          <a:p>
            <a:pPr algn="r" rtl="1"/>
            <a:r>
              <a:rPr lang="ar-EG" sz="2400" b="1" dirty="0">
                <a:latin typeface="Simplified Arabic" panose="02020603050405020304" pitchFamily="18" charset="-78"/>
                <a:cs typeface="Simplified Arabic" panose="02020603050405020304" pitchFamily="18" charset="-78"/>
              </a:rPr>
              <a:t>3- تحديات  سياسية </a:t>
            </a:r>
          </a:p>
          <a:p>
            <a:pPr algn="r"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 سياسية خارجية	 ( عدم الاستقرار السياسي) – الاحتلال – السلم والأمان – بعض السياسات الأحادية التي تفرضها بعض الدول على دولة معينة  - الحروب.</a:t>
            </a:r>
          </a:p>
          <a:p>
            <a:pPr algn="r"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 سياسية داخلية 	( هشاشة الوضع الأمني) – تداعيات الثورات والربيع العربي – محاربة الارهاب -والنزاع الداخلي.</a:t>
            </a:r>
          </a:p>
          <a:p>
            <a:pPr algn="r" rtl="1">
              <a:buFont typeface="Wingdings" panose="05000000000000000000" pitchFamily="2" charset="2"/>
              <a:buChar char="§"/>
            </a:pPr>
            <a:r>
              <a:rPr lang="ar-EG" b="1" dirty="0">
                <a:latin typeface="Simplified Arabic" panose="02020603050405020304" pitchFamily="18" charset="-78"/>
                <a:cs typeface="Simplified Arabic" panose="02020603050405020304" pitchFamily="18" charset="-78"/>
              </a:rPr>
              <a:t> </a:t>
            </a:r>
            <a:r>
              <a:rPr lang="ar-YE" b="1" dirty="0"/>
              <a:t>تقادم</a:t>
            </a:r>
            <a:r>
              <a:rPr lang="ar-EG" b="1" dirty="0"/>
              <a:t>/عدم توافر</a:t>
            </a:r>
            <a:r>
              <a:rPr lang="ar-YE" b="1" dirty="0"/>
              <a:t> الإطار التشريعي المنظم للعمل الاحصائي</a:t>
            </a:r>
            <a:r>
              <a:rPr lang="ar-EG" b="1" dirty="0"/>
              <a:t> </a:t>
            </a:r>
          </a:p>
          <a:p>
            <a:pPr algn="r" rtl="1">
              <a:buFont typeface="Wingdings" panose="05000000000000000000" pitchFamily="2" charset="2"/>
              <a:buChar char="§"/>
            </a:pPr>
            <a:r>
              <a:rPr lang="ar-YE" b="1" dirty="0"/>
              <a:t>ضعف التنسيق بين مهام الجهات ذات العلاقة بتوفير مؤشرات التنمية المستدامة</a:t>
            </a:r>
            <a:r>
              <a:rPr lang="ar-EG" b="1" dirty="0"/>
              <a:t> </a:t>
            </a:r>
            <a:r>
              <a:rPr lang="ar-EG" b="1" dirty="0">
                <a:latin typeface="Simplified Arabic" panose="02020603050405020304" pitchFamily="18" charset="-78"/>
                <a:cs typeface="Simplified Arabic" panose="02020603050405020304" pitchFamily="18" charset="-78"/>
              </a:rPr>
              <a:t>على المستوى القطري بين الجهات وبعضها البعض من حيث تبادل البيانات وانتاجها (مالك البيان ومنتج البيان)، ومن ثم على الصعيد الإقليمي في تبادل التجارب والخبرات. </a:t>
            </a:r>
          </a:p>
          <a:p>
            <a:pPr algn="r" rtl="1">
              <a:buFont typeface="Wingdings" panose="05000000000000000000" pitchFamily="2" charset="2"/>
              <a:buChar char="§"/>
            </a:pPr>
            <a:r>
              <a:rPr lang="ar-EG" b="1" dirty="0"/>
              <a:t> </a:t>
            </a:r>
            <a:r>
              <a:rPr lang="ar-YE" b="1" dirty="0"/>
              <a:t>غياب التوجه والتخطيط الاستراتيجي للعمل الاحصائي</a:t>
            </a:r>
            <a:endParaRPr lang="ar-EG" b="1" dirty="0"/>
          </a:p>
          <a:p>
            <a:pPr algn="r" rtl="1">
              <a:buFont typeface="Wingdings" panose="05000000000000000000" pitchFamily="2" charset="2"/>
              <a:buChar char="§"/>
            </a:pPr>
            <a:endParaRPr lang="en-US" dirty="0"/>
          </a:p>
          <a:p>
            <a:pPr lvl="0" algn="r" rtl="1">
              <a:buFont typeface="Wingdings" panose="05000000000000000000" pitchFamily="2" charset="2"/>
              <a:buChar char="§"/>
            </a:pPr>
            <a:endParaRPr lang="ar-EG" b="1" dirty="0">
              <a:latin typeface="Simplified Arabic" panose="02020603050405020304" pitchFamily="18" charset="-78"/>
              <a:cs typeface="Simplified Arabic" panose="02020603050405020304" pitchFamily="18" charset="-78"/>
            </a:endParaRPr>
          </a:p>
          <a:p>
            <a:pPr algn="r" rtl="1"/>
            <a:endParaRPr lang="en-US" b="1" dirty="0">
              <a:latin typeface="Simplified Arabic" panose="02020603050405020304" pitchFamily="18" charset="-78"/>
              <a:cs typeface="Simplified Arabic" panose="02020603050405020304" pitchFamily="18" charset="-78"/>
            </a:endParaRPr>
          </a:p>
        </p:txBody>
      </p:sp>
      <p:sp>
        <p:nvSpPr>
          <p:cNvPr id="4" name="Arrow: Right 3">
            <a:extLst>
              <a:ext uri="{FF2B5EF4-FFF2-40B4-BE49-F238E27FC236}">
                <a16:creationId xmlns:a16="http://schemas.microsoft.com/office/drawing/2014/main" id="{F5F45F65-BDD5-46BA-B7EE-EC362494D0F3}"/>
              </a:ext>
            </a:extLst>
          </p:cNvPr>
          <p:cNvSpPr/>
          <p:nvPr/>
        </p:nvSpPr>
        <p:spPr>
          <a:xfrm rot="10800000">
            <a:off x="9261987" y="2433484"/>
            <a:ext cx="339213" cy="13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37995E2B-B1D7-4AD0-8BDD-D725E43E23B4}"/>
              </a:ext>
            </a:extLst>
          </p:cNvPr>
          <p:cNvSpPr/>
          <p:nvPr/>
        </p:nvSpPr>
        <p:spPr>
          <a:xfrm rot="10800000">
            <a:off x="9355395" y="3175826"/>
            <a:ext cx="339213" cy="13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06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DBCF3-D7C5-45AC-8D3A-9E632BDA8207}"/>
              </a:ext>
            </a:extLst>
          </p:cNvPr>
          <p:cNvSpPr>
            <a:spLocks noGrp="1"/>
          </p:cNvSpPr>
          <p:nvPr>
            <p:ph type="title"/>
          </p:nvPr>
        </p:nvSpPr>
        <p:spPr>
          <a:xfrm>
            <a:off x="1097280" y="286604"/>
            <a:ext cx="10058400" cy="1055500"/>
          </a:xfrm>
        </p:spPr>
        <p:txBody>
          <a:bodyPr>
            <a:normAutofit/>
          </a:bodyPr>
          <a:lstStyle/>
          <a:p>
            <a:pPr algn="ctr" rtl="1"/>
            <a:r>
              <a:rPr lang="ar-EG" sz="4000" dirty="0">
                <a:latin typeface="Simplified Arabic" panose="02020603050405020304" pitchFamily="18" charset="-78"/>
                <a:cs typeface="Simplified Arabic" panose="02020603050405020304" pitchFamily="18" charset="-78"/>
              </a:rPr>
              <a:t>تابع: التحديات بشكل عام من خلال الدراسات التقارير الوطنية</a:t>
            </a:r>
            <a:endParaRPr lang="en-US" sz="4000" dirty="0">
              <a:latin typeface="Simplified Arabic" panose="02020603050405020304" pitchFamily="18" charset="-78"/>
              <a:cs typeface="Simplified Arabic" panose="02020603050405020304" pitchFamily="18" charset="-78"/>
            </a:endParaRPr>
          </a:p>
        </p:txBody>
      </p:sp>
      <p:sp>
        <p:nvSpPr>
          <p:cNvPr id="5" name="Content Placeholder 2">
            <a:extLst>
              <a:ext uri="{FF2B5EF4-FFF2-40B4-BE49-F238E27FC236}">
                <a16:creationId xmlns:a16="http://schemas.microsoft.com/office/drawing/2014/main" id="{71D3918B-4477-47A9-8A60-5F7458BCF05C}"/>
              </a:ext>
            </a:extLst>
          </p:cNvPr>
          <p:cNvSpPr>
            <a:spLocks noGrp="1"/>
          </p:cNvSpPr>
          <p:nvPr>
            <p:ph idx="1"/>
          </p:nvPr>
        </p:nvSpPr>
        <p:spPr>
          <a:xfrm>
            <a:off x="1097280" y="1873044"/>
            <a:ext cx="10058400" cy="4306530"/>
          </a:xfrm>
        </p:spPr>
        <p:txBody>
          <a:bodyPr>
            <a:normAutofit lnSpcReduction="10000"/>
          </a:bodyPr>
          <a:lstStyle/>
          <a:p>
            <a:pPr marL="0" indent="0" algn="just" rtl="1">
              <a:buNone/>
            </a:pPr>
            <a:r>
              <a:rPr lang="ar-EG" sz="2600" b="1" dirty="0">
                <a:latin typeface="Simplified Arabic" panose="02020603050405020304" pitchFamily="18" charset="-78"/>
                <a:cs typeface="Simplified Arabic" panose="02020603050405020304" pitchFamily="18" charset="-78"/>
              </a:rPr>
              <a:t>4- تحديات أخرى:</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التداعيات الصحية الطارئة وأثرها على العمل التنموي (</a:t>
            </a:r>
            <a:r>
              <a:rPr lang="ar-EG" sz="2200" b="1" dirty="0" err="1">
                <a:solidFill>
                  <a:schemeClr val="tx1"/>
                </a:solidFill>
                <a:latin typeface="Simplified Arabic" panose="02020603050405020304" pitchFamily="18" charset="-78"/>
                <a:cs typeface="Simplified Arabic" panose="02020603050405020304" pitchFamily="18" charset="-78"/>
              </a:rPr>
              <a:t>كوفيد</a:t>
            </a:r>
            <a:r>
              <a:rPr lang="ar-EG" sz="2200" b="1" dirty="0">
                <a:solidFill>
                  <a:schemeClr val="tx1"/>
                </a:solidFill>
                <a:latin typeface="Simplified Arabic" panose="02020603050405020304" pitchFamily="18" charset="-78"/>
                <a:cs typeface="Simplified Arabic" panose="02020603050405020304" pitchFamily="18" charset="-78"/>
              </a:rPr>
              <a:t> 19، وما يظهر لاحقا)</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الهجرة غير الشرعية وزيادة أعداد النازحين والمهجرين– الحراك السكاني الكبير </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الزيادة السكانية / مشكلة اختلال التركيبة السكانية</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أسباب إدارية أغلب المؤسسات افادت عدم قدرتها لأسباب مالية وادارية وفنية</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التحديات الطبيعية المتمثلة في الظروف المناخية ( نقص وندرة موارد المياه والتربة والطاقة باستدامة النمو والكوارث الطبيعية والعجز في الموازنات الحكومية وعلاقتهما بسوق العمل)</a:t>
            </a:r>
          </a:p>
          <a:p>
            <a:pPr marL="339725" indent="-163513" algn="just" rtl="1">
              <a:buFont typeface="Wingdings" panose="05000000000000000000" pitchFamily="2" charset="2"/>
              <a:buChar char="§"/>
            </a:pPr>
            <a:r>
              <a:rPr lang="ar-YE" b="1" dirty="0"/>
              <a:t>ضعف الجانب الإعلامي والاحصائي لدى شركاء العمل الاحصائي </a:t>
            </a:r>
            <a:endParaRPr lang="ar-EG" b="1" dirty="0"/>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ضعف وندرة الدراسات والبحوث المعمقة </a:t>
            </a:r>
          </a:p>
          <a:p>
            <a:pPr marL="339725" indent="-163513" algn="just" rtl="1">
              <a:buFont typeface="Wingdings" panose="05000000000000000000" pitchFamily="2" charset="2"/>
              <a:buChar char="§"/>
            </a:pPr>
            <a:r>
              <a:rPr lang="ar-EG" sz="2200" b="1" dirty="0">
                <a:solidFill>
                  <a:schemeClr val="tx1"/>
                </a:solidFill>
                <a:latin typeface="Simplified Arabic" panose="02020603050405020304" pitchFamily="18" charset="-78"/>
                <a:cs typeface="Simplified Arabic" panose="02020603050405020304" pitchFamily="18" charset="-78"/>
              </a:rPr>
              <a:t>قلة نشر التقارير الوطنية والدولية </a:t>
            </a:r>
          </a:p>
          <a:p>
            <a:pPr algn="just" rtl="1">
              <a:buFont typeface="Wingdings" panose="05000000000000000000" pitchFamily="2" charset="2"/>
              <a:buChar char="§"/>
            </a:pPr>
            <a:endParaRPr lang="ar-EG" dirty="0"/>
          </a:p>
          <a:p>
            <a:pPr algn="just" rtl="1"/>
            <a:endParaRPr lang="en-US" dirty="0"/>
          </a:p>
        </p:txBody>
      </p:sp>
    </p:spTree>
    <p:extLst>
      <p:ext uri="{BB962C8B-B14F-4D97-AF65-F5344CB8AC3E}">
        <p14:creationId xmlns:p14="http://schemas.microsoft.com/office/powerpoint/2010/main" val="246994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06223"/>
          </a:xfrm>
        </p:spPr>
        <p:txBody>
          <a:bodyPr>
            <a:normAutofit/>
          </a:bodyPr>
          <a:lstStyle/>
          <a:p>
            <a:pPr lvl="0" algn="ctr" rtl="1"/>
            <a:r>
              <a:rPr lang="ar-YE" sz="4000" b="1" dirty="0"/>
              <a:t>توصيات مرتبطة </a:t>
            </a:r>
            <a:r>
              <a:rPr lang="ar-EG" sz="4000" b="1" dirty="0"/>
              <a:t>بالنواحي الفنية</a:t>
            </a:r>
            <a:endParaRPr lang="en-US" sz="4000" b="1" dirty="0"/>
          </a:p>
        </p:txBody>
      </p:sp>
      <p:sp>
        <p:nvSpPr>
          <p:cNvPr id="3" name="Content Placeholder 2"/>
          <p:cNvSpPr>
            <a:spLocks noGrp="1"/>
          </p:cNvSpPr>
          <p:nvPr>
            <p:ph idx="1"/>
          </p:nvPr>
        </p:nvSpPr>
        <p:spPr>
          <a:xfrm>
            <a:off x="1097279" y="1845733"/>
            <a:ext cx="10303223" cy="4422331"/>
          </a:xfrm>
        </p:spPr>
        <p:txBody>
          <a:bodyPr>
            <a:noAutofit/>
          </a:bodyPr>
          <a:lstStyle/>
          <a:p>
            <a:pPr marL="280988" lvl="0" indent="-280988" algn="just" rtl="1">
              <a:lnSpc>
                <a:spcPts val="2100"/>
              </a:lnSpc>
              <a:spcBef>
                <a:spcPts val="600"/>
              </a:spcBef>
              <a:buFont typeface="+mj-lt"/>
              <a:buAutoNum type="arabicPeriod"/>
            </a:pPr>
            <a:r>
              <a:rPr lang="ar-EG" sz="1900" b="1" dirty="0">
                <a:latin typeface="Simplified Arabic" panose="02020603050405020304" pitchFamily="18" charset="-78"/>
                <a:cs typeface="Simplified Arabic" panose="02020603050405020304" pitchFamily="18" charset="-78"/>
              </a:rPr>
              <a:t>التأكيد على أهمية توافر آليات ل</a:t>
            </a:r>
            <a:r>
              <a:rPr lang="ar-YE" sz="1900" b="1" dirty="0">
                <a:latin typeface="Simplified Arabic" panose="02020603050405020304" pitchFamily="18" charset="-78"/>
                <a:cs typeface="Simplified Arabic" panose="02020603050405020304" pitchFamily="18" charset="-78"/>
              </a:rPr>
              <a:t>ضمان إتساق ودقة وموثوقية البيانات الاحصائية وجودتها من قبل الأجهزة الاحصائية وذلك من خلال وضع دليل لمبادئ توجيهية ملائمة و</a:t>
            </a:r>
            <a:r>
              <a:rPr lang="ar-EG" sz="1900" b="1" dirty="0">
                <a:latin typeface="Simplified Arabic" panose="02020603050405020304" pitchFamily="18" charset="-78"/>
                <a:cs typeface="Simplified Arabic" panose="02020603050405020304" pitchFamily="18" charset="-78"/>
              </a:rPr>
              <a:t>أ</a:t>
            </a:r>
            <a:r>
              <a:rPr lang="ar-YE" sz="1900" b="1" dirty="0">
                <a:latin typeface="Simplified Arabic" panose="02020603050405020304" pitchFamily="18" charset="-78"/>
                <a:cs typeface="Simplified Arabic" panose="02020603050405020304" pitchFamily="18" charset="-78"/>
              </a:rPr>
              <a:t>دلة عملية تتضمن التصانيف والمنهجيات وكيفية المعالجة الاحصائية لمؤشرات التنمية المستدامة.</a:t>
            </a:r>
            <a:endParaRPr lang="en-US" sz="1900" b="1" dirty="0">
              <a:latin typeface="Simplified Arabic" panose="02020603050405020304" pitchFamily="18" charset="-78"/>
              <a:cs typeface="Simplified Arabic" panose="02020603050405020304" pitchFamily="18" charset="-78"/>
            </a:endParaRPr>
          </a:p>
          <a:p>
            <a:pPr marL="280988" lvl="0" indent="-280988" algn="just" rtl="1">
              <a:lnSpc>
                <a:spcPts val="2100"/>
              </a:lnSpc>
              <a:spcBef>
                <a:spcPts val="600"/>
              </a:spcBef>
              <a:buFont typeface="+mj-lt"/>
              <a:buAutoNum type="arabicPeriod"/>
            </a:pPr>
            <a:r>
              <a:rPr lang="ar-EG" sz="1900" b="1" dirty="0">
                <a:latin typeface="Simplified Arabic" panose="02020603050405020304" pitchFamily="18" charset="-78"/>
                <a:cs typeface="Simplified Arabic" panose="02020603050405020304" pitchFamily="18" charset="-78"/>
              </a:rPr>
              <a:t>التأكيد على وجود خطة عمل مجدولة زمنيا لدى الأجهزة الإحصائية العربية خاصة بالمسوح القومية الهامة التي ستوفر مؤشرات التنمية المستدامة مثل (الدخل والإنفاق، والمسوح الأسرية، و </a:t>
            </a:r>
            <a:r>
              <a:rPr lang="en-US" sz="1900" b="1" dirty="0">
                <a:latin typeface="Simplified Arabic" panose="02020603050405020304" pitchFamily="18" charset="-78"/>
                <a:cs typeface="Simplified Arabic" panose="02020603050405020304" pitchFamily="18" charset="-78"/>
              </a:rPr>
              <a:t>DHS</a:t>
            </a:r>
            <a:r>
              <a:rPr lang="ar-EG" sz="1900" b="1" dirty="0">
                <a:latin typeface="Simplified Arabic" panose="02020603050405020304" pitchFamily="18" charset="-78"/>
                <a:cs typeface="Simplified Arabic" panose="02020603050405020304" pitchFamily="18" charset="-78"/>
              </a:rPr>
              <a:t>، ....)</a:t>
            </a:r>
            <a:r>
              <a:rPr lang="ar-YE" sz="1900" b="1" dirty="0">
                <a:latin typeface="Simplified Arabic" panose="02020603050405020304" pitchFamily="18" charset="-78"/>
                <a:cs typeface="Simplified Arabic" panose="02020603050405020304" pitchFamily="18" charset="-78"/>
              </a:rPr>
              <a:t>.</a:t>
            </a:r>
            <a:endParaRPr lang="en-US" sz="1900" b="1" dirty="0">
              <a:latin typeface="Simplified Arabic" panose="02020603050405020304" pitchFamily="18" charset="-78"/>
              <a:cs typeface="Simplified Arabic" panose="02020603050405020304" pitchFamily="18" charset="-78"/>
            </a:endParaRPr>
          </a:p>
          <a:p>
            <a:pPr marL="280988" lvl="0" indent="-280988" algn="just" rtl="1">
              <a:lnSpc>
                <a:spcPts val="2100"/>
              </a:lnSpc>
              <a:spcBef>
                <a:spcPts val="600"/>
              </a:spcBef>
              <a:buFont typeface="+mj-lt"/>
              <a:buAutoNum type="arabicPeriod"/>
            </a:pPr>
            <a:r>
              <a:rPr lang="ar-YE" sz="1900" b="1" dirty="0">
                <a:latin typeface="Simplified Arabic" panose="02020603050405020304" pitchFamily="18" charset="-78"/>
                <a:cs typeface="Simplified Arabic" panose="02020603050405020304" pitchFamily="18" charset="-78"/>
              </a:rPr>
              <a:t>تحديد آلي</a:t>
            </a:r>
            <a:r>
              <a:rPr lang="ar-EG" sz="1900" b="1" dirty="0">
                <a:latin typeface="Simplified Arabic" panose="02020603050405020304" pitchFamily="18" charset="-78"/>
                <a:cs typeface="Simplified Arabic" panose="02020603050405020304" pitchFamily="18" charset="-78"/>
              </a:rPr>
              <a:t>ات مناسبة</a:t>
            </a:r>
            <a:r>
              <a:rPr lang="ar-YE" sz="1900" b="1" dirty="0">
                <a:latin typeface="Simplified Arabic" panose="02020603050405020304" pitchFamily="18" charset="-78"/>
                <a:cs typeface="Simplified Arabic" panose="02020603050405020304" pitchFamily="18" charset="-78"/>
              </a:rPr>
              <a:t> والمتابعة والتقييم</a:t>
            </a:r>
            <a:r>
              <a:rPr lang="en-US" sz="1900" b="1" dirty="0">
                <a:latin typeface="Simplified Arabic" panose="02020603050405020304" pitchFamily="18" charset="-78"/>
                <a:cs typeface="Simplified Arabic" panose="02020603050405020304" pitchFamily="18" charset="-78"/>
              </a:rPr>
              <a:t>.</a:t>
            </a:r>
          </a:p>
          <a:p>
            <a:pPr marL="280988" lvl="0" indent="-280988" algn="just" rtl="1">
              <a:lnSpc>
                <a:spcPts val="2100"/>
              </a:lnSpc>
              <a:spcBef>
                <a:spcPts val="600"/>
              </a:spcBef>
              <a:buFont typeface="+mj-lt"/>
              <a:buAutoNum type="arabicPeriod"/>
            </a:pPr>
            <a:r>
              <a:rPr lang="ar-YE" sz="1900" b="1" dirty="0">
                <a:latin typeface="Simplified Arabic" panose="02020603050405020304" pitchFamily="18" charset="-78"/>
                <a:cs typeface="Simplified Arabic" panose="02020603050405020304" pitchFamily="18" charset="-78"/>
              </a:rPr>
              <a:t>الاهتمام بنشر البيانات والمعلومات بشكل </a:t>
            </a:r>
            <a:r>
              <a:rPr lang="ar-EG" sz="1900" b="1" dirty="0">
                <a:latin typeface="Simplified Arabic" panose="02020603050405020304" pitchFamily="18" charset="-78"/>
                <a:cs typeface="Simplified Arabic" panose="02020603050405020304" pitchFamily="18" charset="-78"/>
              </a:rPr>
              <a:t>دوري وأنية التحديث</a:t>
            </a:r>
            <a:r>
              <a:rPr lang="ar-YE" sz="1900" b="1" dirty="0">
                <a:latin typeface="Simplified Arabic" panose="02020603050405020304" pitchFamily="18" charset="-78"/>
                <a:cs typeface="Simplified Arabic" panose="02020603050405020304" pitchFamily="18" charset="-78"/>
              </a:rPr>
              <a:t>، </a:t>
            </a:r>
            <a:r>
              <a:rPr lang="ar-EG" sz="1900" b="1" dirty="0">
                <a:latin typeface="Simplified Arabic" panose="02020603050405020304" pitchFamily="18" charset="-78"/>
                <a:cs typeface="Simplified Arabic" panose="02020603050405020304" pitchFamily="18" charset="-78"/>
              </a:rPr>
              <a:t>مثل إصدار نشرة متخصصة لمؤشرات التنمية المستدامة</a:t>
            </a:r>
            <a:r>
              <a:rPr lang="ar-YE" sz="1900" b="1" dirty="0">
                <a:latin typeface="Simplified Arabic" panose="02020603050405020304" pitchFamily="18" charset="-78"/>
                <a:cs typeface="Simplified Arabic" panose="02020603050405020304" pitchFamily="18" charset="-78"/>
              </a:rPr>
              <a:t>.</a:t>
            </a:r>
            <a:endParaRPr lang="en-US" sz="1900" b="1" dirty="0">
              <a:latin typeface="Simplified Arabic" panose="02020603050405020304" pitchFamily="18" charset="-78"/>
              <a:cs typeface="Simplified Arabic" panose="02020603050405020304" pitchFamily="18" charset="-78"/>
            </a:endParaRPr>
          </a:p>
          <a:p>
            <a:pPr marL="280988" lvl="0" indent="-280988" algn="just" rtl="1">
              <a:lnSpc>
                <a:spcPts val="2100"/>
              </a:lnSpc>
              <a:spcBef>
                <a:spcPts val="600"/>
              </a:spcBef>
              <a:buFont typeface="+mj-lt"/>
              <a:buAutoNum type="arabicPeriod"/>
            </a:pPr>
            <a:r>
              <a:rPr lang="ar-YE" sz="1900" b="1" dirty="0">
                <a:latin typeface="Simplified Arabic" panose="02020603050405020304" pitchFamily="18" charset="-78"/>
                <a:cs typeface="Simplified Arabic" panose="02020603050405020304" pitchFamily="18" charset="-78"/>
              </a:rPr>
              <a:t>تأهيل </a:t>
            </a:r>
            <a:r>
              <a:rPr lang="ar-EG" sz="1900" b="1" dirty="0">
                <a:latin typeface="Simplified Arabic" panose="02020603050405020304" pitchFamily="18" charset="-78"/>
                <a:cs typeface="Simplified Arabic" panose="02020603050405020304" pitchFamily="18" charset="-78"/>
              </a:rPr>
              <a:t>ال</a:t>
            </a:r>
            <a:r>
              <a:rPr lang="ar-YE" sz="1900" b="1" dirty="0">
                <a:latin typeface="Simplified Arabic" panose="02020603050405020304" pitchFamily="18" charset="-78"/>
                <a:cs typeface="Simplified Arabic" panose="02020603050405020304" pitchFamily="18" charset="-78"/>
              </a:rPr>
              <a:t>ك</a:t>
            </a:r>
            <a:r>
              <a:rPr lang="ar-EG" sz="1900" b="1" dirty="0">
                <a:latin typeface="Simplified Arabic" panose="02020603050405020304" pitchFamily="18" charset="-78"/>
                <a:cs typeface="Simplified Arabic" panose="02020603050405020304" pitchFamily="18" charset="-78"/>
              </a:rPr>
              <a:t>و</a:t>
            </a:r>
            <a:r>
              <a:rPr lang="ar-YE" sz="1900" b="1" dirty="0">
                <a:latin typeface="Simplified Arabic" panose="02020603050405020304" pitchFamily="18" charset="-78"/>
                <a:cs typeface="Simplified Arabic" panose="02020603050405020304" pitchFamily="18" charset="-78"/>
              </a:rPr>
              <a:t>ادر</a:t>
            </a:r>
            <a:r>
              <a:rPr lang="ar-EG" sz="1900" b="1" dirty="0">
                <a:latin typeface="Simplified Arabic" panose="02020603050405020304" pitchFamily="18" charset="-78"/>
                <a:cs typeface="Simplified Arabic" panose="02020603050405020304" pitchFamily="18" charset="-78"/>
              </a:rPr>
              <a:t> الإحصائية </a:t>
            </a:r>
            <a:r>
              <a:rPr lang="ar-YE" sz="1900" b="1" dirty="0">
                <a:latin typeface="Simplified Arabic" panose="02020603050405020304" pitchFamily="18" charset="-78"/>
                <a:cs typeface="Simplified Arabic" panose="02020603050405020304" pitchFamily="18" charset="-78"/>
              </a:rPr>
              <a:t>في مجال </a:t>
            </a:r>
            <a:r>
              <a:rPr lang="ar-EG" sz="1900" b="1" dirty="0">
                <a:latin typeface="Simplified Arabic" panose="02020603050405020304" pitchFamily="18" charset="-78"/>
                <a:cs typeface="Simplified Arabic" panose="02020603050405020304" pitchFamily="18" charset="-78"/>
              </a:rPr>
              <a:t>حساب </a:t>
            </a:r>
            <a:r>
              <a:rPr lang="ar-YE" sz="1900" b="1" dirty="0">
                <a:latin typeface="Simplified Arabic" panose="02020603050405020304" pitchFamily="18" charset="-78"/>
                <a:cs typeface="Simplified Arabic" panose="02020603050405020304" pitchFamily="18" charset="-78"/>
              </a:rPr>
              <a:t>مؤشرات </a:t>
            </a:r>
            <a:r>
              <a:rPr lang="ar-EG" sz="1900" b="1" dirty="0">
                <a:latin typeface="Simplified Arabic" panose="02020603050405020304" pitchFamily="18" charset="-78"/>
                <a:cs typeface="Simplified Arabic" panose="02020603050405020304" pitchFamily="18" charset="-78"/>
              </a:rPr>
              <a:t>التنمية المستدامة</a:t>
            </a:r>
            <a:r>
              <a:rPr lang="ar-YE" sz="1900" b="1" dirty="0">
                <a:latin typeface="Simplified Arabic" panose="02020603050405020304" pitchFamily="18" charset="-78"/>
                <a:cs typeface="Simplified Arabic" panose="02020603050405020304" pitchFamily="18" charset="-78"/>
              </a:rPr>
              <a:t> </a:t>
            </a:r>
            <a:r>
              <a:rPr lang="ar-EG" sz="1900" b="1" dirty="0">
                <a:latin typeface="Simplified Arabic" panose="02020603050405020304" pitchFamily="18" charset="-78"/>
                <a:cs typeface="Simplified Arabic" panose="02020603050405020304" pitchFamily="18" charset="-78"/>
              </a:rPr>
              <a:t>وعمل </a:t>
            </a:r>
            <a:r>
              <a:rPr lang="ar-YE" sz="1900" b="1" dirty="0">
                <a:latin typeface="Simplified Arabic" panose="02020603050405020304" pitchFamily="18" charset="-78"/>
                <a:cs typeface="Simplified Arabic" panose="02020603050405020304" pitchFamily="18" charset="-78"/>
              </a:rPr>
              <a:t>التقديرات ومعالجة البيانات المفقودة</a:t>
            </a:r>
            <a:r>
              <a:rPr lang="ar-EG" sz="1900" b="1" dirty="0">
                <a:latin typeface="Simplified Arabic" panose="02020603050405020304" pitchFamily="18" charset="-78"/>
                <a:cs typeface="Simplified Arabic" panose="02020603050405020304" pitchFamily="18" charset="-78"/>
              </a:rPr>
              <a:t> لها.</a:t>
            </a:r>
          </a:p>
          <a:p>
            <a:pPr marL="280988" lvl="0" indent="-280988" algn="just" rtl="1">
              <a:lnSpc>
                <a:spcPts val="2100"/>
              </a:lnSpc>
              <a:spcBef>
                <a:spcPts val="600"/>
              </a:spcBef>
              <a:buFont typeface="+mj-lt"/>
              <a:buAutoNum type="arabicPeriod"/>
            </a:pPr>
            <a:r>
              <a:rPr lang="ar-EG" sz="1900" b="1" dirty="0">
                <a:latin typeface="Simplified Arabic" panose="02020603050405020304" pitchFamily="18" charset="-78"/>
                <a:cs typeface="Simplified Arabic" panose="02020603050405020304" pitchFamily="18" charset="-78"/>
              </a:rPr>
              <a:t>مواكبة التطور التكنولوجي واستخدام البرامج الجاهزة لحساب وإنتاج مؤشرات التنمية المستدامة، والتأكيد على استخدام تطبيقات نظم المعلومات الجغرافية للتحليل المكاني والتي تسهم في توفير بعض من هذه المؤشرات</a:t>
            </a:r>
            <a:r>
              <a:rPr lang="ar-YE" sz="1900" b="1" dirty="0">
                <a:latin typeface="Simplified Arabic" panose="02020603050405020304" pitchFamily="18" charset="-78"/>
                <a:cs typeface="Simplified Arabic" panose="02020603050405020304" pitchFamily="18" charset="-78"/>
              </a:rPr>
              <a:t>.</a:t>
            </a:r>
            <a:endParaRPr lang="en-US" sz="1900" b="1" dirty="0">
              <a:latin typeface="Simplified Arabic" panose="02020603050405020304" pitchFamily="18" charset="-78"/>
              <a:cs typeface="Simplified Arabic" panose="02020603050405020304" pitchFamily="18" charset="-78"/>
            </a:endParaRPr>
          </a:p>
          <a:p>
            <a:pPr marL="176212" lvl="0" indent="0" algn="just" rtl="1">
              <a:lnSpc>
                <a:spcPts val="2600"/>
              </a:lnSpc>
              <a:spcBef>
                <a:spcPts val="0"/>
              </a:spcBef>
              <a:spcAft>
                <a:spcPts val="0"/>
              </a:spcAft>
              <a:buClrTx/>
              <a:buNone/>
            </a:pPr>
            <a:endParaRPr lang="en-US" sz="1900" b="1" dirty="0">
              <a:latin typeface="Simplified Arabic" panose="02020603050405020304" pitchFamily="18" charset="-78"/>
              <a:cs typeface="Simplified Arabic" panose="02020603050405020304" pitchFamily="18" charset="-78"/>
            </a:endParaRPr>
          </a:p>
          <a:p>
            <a:pPr marL="457200" indent="-280988" algn="just" rtl="1">
              <a:lnSpc>
                <a:spcPts val="2600"/>
              </a:lnSpc>
              <a:spcBef>
                <a:spcPts val="0"/>
              </a:spcBef>
              <a:spcAft>
                <a:spcPts val="0"/>
              </a:spcAft>
              <a:buClrTx/>
              <a:buFont typeface="+mj-lt"/>
              <a:buAutoNum type="arabicPeriod"/>
            </a:pPr>
            <a:endParaRPr lang="ar-EG" sz="1900" b="1" dirty="0">
              <a:latin typeface="Simplified Arabic" panose="02020603050405020304" pitchFamily="18" charset="-78"/>
              <a:cs typeface="Simplified Arabic" panose="02020603050405020304" pitchFamily="18" charset="-78"/>
            </a:endParaRPr>
          </a:p>
          <a:p>
            <a:pPr algn="just"/>
            <a:endParaRPr lang="en-US" sz="19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6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0983"/>
            <a:ext cx="10058400" cy="1315585"/>
          </a:xfrm>
        </p:spPr>
        <p:txBody>
          <a:bodyPr>
            <a:normAutofit/>
          </a:bodyPr>
          <a:lstStyle/>
          <a:p>
            <a:pPr lvl="0" algn="ctr" rtl="1"/>
            <a:r>
              <a:rPr lang="ar-YE" sz="3800" b="1" dirty="0"/>
              <a:t>توصيات مرتبطة بدور </a:t>
            </a:r>
            <a:r>
              <a:rPr lang="ar-EG" sz="3800" b="1" dirty="0"/>
              <a:t>شركاء العمل</a:t>
            </a:r>
            <a:br>
              <a:rPr lang="en-US" sz="3800" b="1" dirty="0"/>
            </a:br>
            <a:endParaRPr lang="en-US" sz="3800" dirty="0"/>
          </a:p>
        </p:txBody>
      </p:sp>
      <p:sp>
        <p:nvSpPr>
          <p:cNvPr id="3" name="Content Placeholder 2"/>
          <p:cNvSpPr>
            <a:spLocks noGrp="1"/>
          </p:cNvSpPr>
          <p:nvPr>
            <p:ph idx="1"/>
          </p:nvPr>
        </p:nvSpPr>
        <p:spPr>
          <a:xfrm>
            <a:off x="1224116" y="1860482"/>
            <a:ext cx="9931564" cy="4274848"/>
          </a:xfrm>
        </p:spPr>
        <p:txBody>
          <a:bodyPr>
            <a:noAutofit/>
          </a:bodyPr>
          <a:lstStyle/>
          <a:p>
            <a:pPr marL="342900" lvl="0" indent="-342900" algn="just" rtl="1">
              <a:buFont typeface="+mj-lt"/>
              <a:buAutoNum type="arabicPeriod"/>
            </a:pPr>
            <a:r>
              <a:rPr lang="ar-EG" b="1" dirty="0">
                <a:solidFill>
                  <a:srgbClr val="000000"/>
                </a:solidFill>
                <a:latin typeface="Simplified Arabic" panose="02020603050405020304" pitchFamily="18" charset="-78"/>
                <a:cs typeface="Simplified Arabic" panose="02020603050405020304" pitchFamily="18" charset="-78"/>
              </a:rPr>
              <a:t>دعم الأجهزة الإحصائية العربية لبناء قدراتها.</a:t>
            </a:r>
            <a:endParaRPr lang="en-US" b="1" dirty="0">
              <a:solidFill>
                <a:srgbClr val="000000"/>
              </a:solidFill>
              <a:latin typeface="Simplified Arabic" panose="02020603050405020304" pitchFamily="18" charset="-78"/>
              <a:cs typeface="Simplified Arabic" panose="02020603050405020304" pitchFamily="18" charset="-78"/>
            </a:endParaRPr>
          </a:p>
          <a:p>
            <a:pPr marL="342900" lvl="0" indent="-342900" algn="just" rtl="1">
              <a:lnSpc>
                <a:spcPts val="2000"/>
              </a:lnSpc>
              <a:spcAft>
                <a:spcPts val="0"/>
              </a:spcAft>
              <a:buFont typeface="+mj-lt"/>
              <a:buAutoNum type="arabicPeriod"/>
            </a:pPr>
            <a:r>
              <a:rPr lang="ar-EG" b="1" dirty="0">
                <a:latin typeface="Simplified Arabic" panose="02020603050405020304" pitchFamily="18" charset="-78"/>
                <a:cs typeface="Simplified Arabic" panose="02020603050405020304" pitchFamily="18" charset="-78"/>
              </a:rPr>
              <a:t>التعاون مع الأجهزة الإحصائية العربية، وتقديم الدعم الفني والمادي لتنفيذ الدراسات المعمقة لنتائج المسوح التي تنتج مؤشرات التنمية المستدامة.</a:t>
            </a:r>
          </a:p>
          <a:p>
            <a:pPr marL="342900" lvl="0" indent="-342900" algn="just" rtl="1">
              <a:lnSpc>
                <a:spcPts val="2000"/>
              </a:lnSpc>
              <a:spcAft>
                <a:spcPts val="0"/>
              </a:spcAft>
              <a:buFont typeface="+mj-lt"/>
              <a:buAutoNum type="arabicPeriod"/>
            </a:pPr>
            <a:r>
              <a:rPr lang="ar-EG" b="1" dirty="0">
                <a:latin typeface="Simplified Arabic" panose="02020603050405020304" pitchFamily="18" charset="-78"/>
                <a:cs typeface="Simplified Arabic" panose="02020603050405020304" pitchFamily="18" charset="-78"/>
              </a:rPr>
              <a:t>دعم تبادل الخبرات</a:t>
            </a:r>
            <a:r>
              <a:rPr lang="ar-YE" b="1" dirty="0">
                <a:latin typeface="Simplified Arabic" panose="02020603050405020304" pitchFamily="18" charset="-78"/>
                <a:cs typeface="Simplified Arabic" panose="02020603050405020304" pitchFamily="18" charset="-78"/>
              </a:rPr>
              <a:t> </a:t>
            </a:r>
            <a:r>
              <a:rPr lang="ar-EG" b="1" dirty="0">
                <a:latin typeface="Simplified Arabic" panose="02020603050405020304" pitchFamily="18" charset="-78"/>
                <a:cs typeface="Simplified Arabic" panose="02020603050405020304" pitchFamily="18" charset="-78"/>
              </a:rPr>
              <a:t>في</a:t>
            </a:r>
            <a:r>
              <a:rPr lang="ar-YE" b="1" dirty="0">
                <a:latin typeface="Simplified Arabic" panose="02020603050405020304" pitchFamily="18" charset="-78"/>
                <a:cs typeface="Simplified Arabic" panose="02020603050405020304" pitchFamily="18" charset="-78"/>
              </a:rPr>
              <a:t> تجارب الدول العربية </a:t>
            </a:r>
            <a:r>
              <a:rPr lang="ar-EG" b="1" dirty="0">
                <a:latin typeface="Simplified Arabic" panose="02020603050405020304" pitchFamily="18" charset="-78"/>
                <a:cs typeface="Simplified Arabic" panose="02020603050405020304" pitchFamily="18" charset="-78"/>
              </a:rPr>
              <a:t>حول </a:t>
            </a:r>
            <a:r>
              <a:rPr lang="ar-YE" b="1" dirty="0">
                <a:latin typeface="Simplified Arabic" panose="02020603050405020304" pitchFamily="18" charset="-78"/>
                <a:cs typeface="Simplified Arabic" panose="02020603050405020304" pitchFamily="18" charset="-78"/>
              </a:rPr>
              <a:t>نشر وتحليل مؤشرات التنمية المستدام</a:t>
            </a:r>
            <a:r>
              <a:rPr lang="ar-EG" b="1" dirty="0">
                <a:latin typeface="Simplified Arabic" panose="02020603050405020304" pitchFamily="18" charset="-78"/>
                <a:cs typeface="Simplified Arabic" panose="02020603050405020304" pitchFamily="18" charset="-78"/>
              </a:rPr>
              <a:t>ة</a:t>
            </a:r>
            <a:r>
              <a:rPr lang="ar-YE" b="1" dirty="0">
                <a:latin typeface="Simplified Arabic" panose="02020603050405020304" pitchFamily="18" charset="-78"/>
                <a:cs typeface="Simplified Arabic" panose="02020603050405020304" pitchFamily="18" charset="-78"/>
              </a:rPr>
              <a:t>، </a:t>
            </a:r>
            <a:r>
              <a:rPr lang="ar-EG" b="1" dirty="0">
                <a:latin typeface="Simplified Arabic" panose="02020603050405020304" pitchFamily="18" charset="-78"/>
                <a:cs typeface="Simplified Arabic" panose="02020603050405020304" pitchFamily="18" charset="-78"/>
              </a:rPr>
              <a:t>خاصة في</a:t>
            </a:r>
            <a:r>
              <a:rPr lang="ar-YE" b="1" dirty="0">
                <a:latin typeface="Simplified Arabic" panose="02020603050405020304" pitchFamily="18" charset="-78"/>
                <a:cs typeface="Simplified Arabic" panose="02020603050405020304" pitchFamily="18" charset="-78"/>
              </a:rPr>
              <a:t> التعامل مع البيانات ذات المصادر المتعددة</a:t>
            </a:r>
            <a:r>
              <a:rPr lang="ar-EG" b="1" dirty="0">
                <a:latin typeface="Simplified Arabic" panose="02020603050405020304" pitchFamily="18" charset="-78"/>
                <a:cs typeface="Simplified Arabic" panose="02020603050405020304" pitchFamily="18" charset="-78"/>
              </a:rPr>
              <a:t>.</a:t>
            </a:r>
            <a:endParaRPr lang="en-US" b="1" dirty="0">
              <a:latin typeface="Simplified Arabic" panose="02020603050405020304" pitchFamily="18" charset="-78"/>
              <a:cs typeface="Simplified Arabic" panose="02020603050405020304" pitchFamily="18" charset="-78"/>
            </a:endParaRPr>
          </a:p>
          <a:p>
            <a:pPr marL="342900" lvl="0" indent="-342900" algn="just" rtl="1">
              <a:buFont typeface="+mj-lt"/>
              <a:buAutoNum type="arabicPeriod"/>
            </a:pPr>
            <a:r>
              <a:rPr lang="ar-YE" b="1" dirty="0">
                <a:latin typeface="Simplified Arabic" panose="02020603050405020304" pitchFamily="18" charset="-78"/>
                <a:cs typeface="Simplified Arabic" panose="02020603050405020304" pitchFamily="18" charset="-78"/>
              </a:rPr>
              <a:t>الاهتمام </a:t>
            </a:r>
            <a:r>
              <a:rPr lang="ar-EG" b="1" dirty="0">
                <a:latin typeface="Simplified Arabic" panose="02020603050405020304" pitchFamily="18" charset="-78"/>
                <a:cs typeface="Simplified Arabic" panose="02020603050405020304" pitchFamily="18" charset="-78"/>
              </a:rPr>
              <a:t>بتفعيل الشراكات وعمل التشابك </a:t>
            </a:r>
            <a:r>
              <a:rPr lang="ar-YE" b="1" dirty="0">
                <a:latin typeface="Simplified Arabic" panose="02020603050405020304" pitchFamily="18" charset="-78"/>
                <a:cs typeface="Simplified Arabic" panose="02020603050405020304" pitchFamily="18" charset="-78"/>
              </a:rPr>
              <a:t>بين منتجي البيانات ومستخدمي البيانات وذلك بهدف تفعيل الاستخدام الأفضل للبيانات والمؤشرات وبما يتوافق مع حاجات المستخدمين وشركاء العمل الاحصائي</a:t>
            </a:r>
            <a:r>
              <a:rPr lang="en-US" b="1" dirty="0">
                <a:latin typeface="Simplified Arabic" panose="02020603050405020304" pitchFamily="18" charset="-78"/>
                <a:cs typeface="Simplified Arabic" panose="02020603050405020304" pitchFamily="18" charset="-78"/>
              </a:rPr>
              <a:t>.</a:t>
            </a:r>
          </a:p>
          <a:p>
            <a:pPr marL="342900" indent="-342900" algn="just" rtl="1">
              <a:buFont typeface="+mj-lt"/>
              <a:buAutoNum type="arabicPeriod"/>
            </a:pPr>
            <a:r>
              <a:rPr lang="ar-YE" b="1" dirty="0">
                <a:latin typeface="Simplified Arabic" panose="02020603050405020304" pitchFamily="18" charset="-78"/>
                <a:cs typeface="Simplified Arabic" panose="02020603050405020304" pitchFamily="18" charset="-78"/>
              </a:rPr>
              <a:t>تنفيذ</a:t>
            </a:r>
            <a:r>
              <a:rPr lang="ar-EG" b="1" dirty="0">
                <a:latin typeface="Simplified Arabic" panose="02020603050405020304" pitchFamily="18" charset="-78"/>
                <a:cs typeface="Simplified Arabic" panose="02020603050405020304" pitchFamily="18" charset="-78"/>
              </a:rPr>
              <a:t> ورش عمل</a:t>
            </a:r>
            <a:r>
              <a:rPr lang="ar-YE" b="1" dirty="0">
                <a:latin typeface="Simplified Arabic" panose="02020603050405020304" pitchFamily="18" charset="-78"/>
                <a:cs typeface="Simplified Arabic" panose="02020603050405020304" pitchFamily="18" charset="-78"/>
              </a:rPr>
              <a:t> </a:t>
            </a:r>
            <a:r>
              <a:rPr lang="ar-EG" b="1" dirty="0">
                <a:latin typeface="Simplified Arabic" panose="02020603050405020304" pitchFamily="18" charset="-78"/>
                <a:cs typeface="Simplified Arabic" panose="02020603050405020304" pitchFamily="18" charset="-78"/>
              </a:rPr>
              <a:t>ووضع برامج </a:t>
            </a:r>
            <a:r>
              <a:rPr lang="ar-YE" b="1" dirty="0">
                <a:latin typeface="Simplified Arabic" panose="02020603050405020304" pitchFamily="18" charset="-78"/>
                <a:cs typeface="Simplified Arabic" panose="02020603050405020304" pitchFamily="18" charset="-78"/>
              </a:rPr>
              <a:t>تدريب</a:t>
            </a:r>
            <a:r>
              <a:rPr lang="ar-EG" b="1" dirty="0" err="1">
                <a:latin typeface="Simplified Arabic" panose="02020603050405020304" pitchFamily="18" charset="-78"/>
                <a:cs typeface="Simplified Arabic" panose="02020603050405020304" pitchFamily="18" charset="-78"/>
              </a:rPr>
              <a:t>ية</a:t>
            </a:r>
            <a:r>
              <a:rPr lang="ar-YE" b="1" dirty="0">
                <a:latin typeface="Simplified Arabic" panose="02020603050405020304" pitchFamily="18" charset="-78"/>
                <a:cs typeface="Simplified Arabic" panose="02020603050405020304" pitchFamily="18" charset="-78"/>
              </a:rPr>
              <a:t> للمختصين في الجهات ذات العلاقة المتصلة بمؤشرات التنمية المستدام</a:t>
            </a:r>
            <a:r>
              <a:rPr lang="ar-EG" b="1" dirty="0">
                <a:latin typeface="Simplified Arabic" panose="02020603050405020304" pitchFamily="18" charset="-78"/>
                <a:cs typeface="Simplified Arabic" panose="02020603050405020304" pitchFamily="18" charset="-78"/>
              </a:rPr>
              <a:t>ة</a:t>
            </a:r>
            <a:r>
              <a:rPr lang="ar-YE" b="1" dirty="0">
                <a:latin typeface="Simplified Arabic" panose="02020603050405020304" pitchFamily="18" charset="-78"/>
                <a:cs typeface="Simplified Arabic" panose="02020603050405020304" pitchFamily="18" charset="-78"/>
              </a:rPr>
              <a:t> ولمختلف التقسيمات الإدارية وذلك بهدف تطوير آلية واضحة لجمع البيانات الإحصائية لمؤشرات التنمية المستدامة</a:t>
            </a:r>
            <a:r>
              <a:rPr lang="ar-EG" b="1" dirty="0">
                <a:latin typeface="Simplified Arabic" panose="02020603050405020304" pitchFamily="18" charset="-78"/>
                <a:cs typeface="Simplified Arabic" panose="02020603050405020304" pitchFamily="18" charset="-78"/>
              </a:rPr>
              <a:t>.</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848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3486"/>
          </a:xfrm>
        </p:spPr>
        <p:txBody>
          <a:bodyPr>
            <a:normAutofit/>
          </a:bodyPr>
          <a:lstStyle/>
          <a:p>
            <a:pPr lvl="0" algn="ctr" rtl="1"/>
            <a:r>
              <a:rPr lang="ar-YE" sz="3000" b="1" dirty="0">
                <a:latin typeface="Simplified Arabic" panose="02020603050405020304" pitchFamily="18" charset="-78"/>
                <a:cs typeface="Simplified Arabic" panose="02020603050405020304" pitchFamily="18" charset="-78"/>
              </a:rPr>
              <a:t>توصيات مرتبطة بالتنسيق مع الجهات </a:t>
            </a:r>
            <a:r>
              <a:rPr lang="ar-EG" sz="3000" b="1" dirty="0">
                <a:latin typeface="Simplified Arabic" panose="02020603050405020304" pitchFamily="18" charset="-78"/>
                <a:cs typeface="Simplified Arabic" panose="02020603050405020304" pitchFamily="18" charset="-78"/>
              </a:rPr>
              <a:t>والشركاء على المستوى الوطني والإقليمي</a:t>
            </a:r>
            <a:endParaRPr lang="en-US" sz="30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1097280" y="1948970"/>
            <a:ext cx="10058400" cy="4112614"/>
          </a:xfrm>
        </p:spPr>
        <p:txBody>
          <a:bodyPr>
            <a:normAutofit/>
          </a:bodyPr>
          <a:lstStyle/>
          <a:p>
            <a:pPr marL="457200" lvl="0" indent="-280988" algn="just" rtl="1">
              <a:lnSpc>
                <a:spcPts val="2600"/>
              </a:lnSpc>
              <a:spcBef>
                <a:spcPts val="0"/>
              </a:spcBef>
              <a:spcAft>
                <a:spcPts val="0"/>
              </a:spcAft>
              <a:buClrTx/>
              <a:buFont typeface="+mj-lt"/>
              <a:buAutoNum type="arabicPeriod"/>
            </a:pPr>
            <a:r>
              <a:rPr lang="ar-YE" sz="2200" b="1" dirty="0">
                <a:latin typeface="Simplified Arabic" panose="02020603050405020304" pitchFamily="18" charset="-78"/>
                <a:cs typeface="Simplified Arabic" panose="02020603050405020304" pitchFamily="18" charset="-78"/>
              </a:rPr>
              <a:t>تفعيل التنسيق بين ا</a:t>
            </a:r>
            <a:r>
              <a:rPr lang="ar-EG" sz="2200" b="1" dirty="0">
                <a:latin typeface="Simplified Arabic" panose="02020603050405020304" pitchFamily="18" charset="-78"/>
                <a:cs typeface="Simplified Arabic" panose="02020603050405020304" pitchFamily="18" charset="-78"/>
              </a:rPr>
              <a:t>الأجهزة </a:t>
            </a:r>
            <a:r>
              <a:rPr lang="ar-YE" sz="2200" b="1" dirty="0">
                <a:latin typeface="Simplified Arabic" panose="02020603050405020304" pitchFamily="18" charset="-78"/>
                <a:cs typeface="Simplified Arabic" panose="02020603050405020304" pitchFamily="18" charset="-78"/>
              </a:rPr>
              <a:t>الاحصائية العربية في الاستفادة من تجارب</a:t>
            </a:r>
            <a:r>
              <a:rPr lang="ar-EG" sz="2200" b="1" dirty="0">
                <a:latin typeface="Simplified Arabic" panose="02020603050405020304" pitchFamily="18" charset="-78"/>
                <a:cs typeface="Simplified Arabic" panose="02020603050405020304" pitchFamily="18" charset="-78"/>
              </a:rPr>
              <a:t>ها</a:t>
            </a:r>
            <a:r>
              <a:rPr lang="ar-YE" sz="2200" b="1" dirty="0">
                <a:latin typeface="Simplified Arabic" panose="02020603050405020304" pitchFamily="18" charset="-78"/>
                <a:cs typeface="Simplified Arabic" panose="02020603050405020304" pitchFamily="18" charset="-78"/>
              </a:rPr>
              <a:t> وفق</a:t>
            </a:r>
            <a:r>
              <a:rPr lang="ar-EG" sz="2200" b="1" dirty="0">
                <a:latin typeface="Simplified Arabic" panose="02020603050405020304" pitchFamily="18" charset="-78"/>
                <a:cs typeface="Simplified Arabic" panose="02020603050405020304" pitchFamily="18" charset="-78"/>
              </a:rPr>
              <a:t>ا</a:t>
            </a:r>
            <a:r>
              <a:rPr lang="ar-YE" sz="2200" b="1" dirty="0">
                <a:latin typeface="Simplified Arabic" panose="02020603050405020304" pitchFamily="18" charset="-78"/>
                <a:cs typeface="Simplified Arabic" panose="02020603050405020304" pitchFamily="18" charset="-78"/>
              </a:rPr>
              <a:t> </a:t>
            </a:r>
            <a:r>
              <a:rPr lang="ar-EG" sz="2200" b="1" dirty="0">
                <a:latin typeface="Simplified Arabic" panose="02020603050405020304" pitchFamily="18" charset="-78"/>
                <a:cs typeface="Simplified Arabic" panose="02020603050405020304" pitchFamily="18" charset="-78"/>
              </a:rPr>
              <a:t>للقاءات</a:t>
            </a:r>
            <a:r>
              <a:rPr lang="ar-YE" sz="2200" b="1" dirty="0">
                <a:latin typeface="Simplified Arabic" panose="02020603050405020304" pitchFamily="18" charset="-78"/>
                <a:cs typeface="Simplified Arabic" panose="02020603050405020304" pitchFamily="18" charset="-78"/>
              </a:rPr>
              <a:t> دورية يتم من خلالها تدراس واقع وتحديات الحصول على مؤشرات التنمية المستدامة.</a:t>
            </a:r>
            <a:endParaRPr lang="ar-EG" sz="2200" b="1" dirty="0">
              <a:latin typeface="Simplified Arabic" panose="02020603050405020304" pitchFamily="18" charset="-78"/>
              <a:cs typeface="Simplified Arabic" panose="02020603050405020304" pitchFamily="18" charset="-78"/>
            </a:endParaRPr>
          </a:p>
          <a:p>
            <a:pPr marL="457200" lvl="0" indent="-280988" algn="just" rtl="1">
              <a:lnSpc>
                <a:spcPts val="2600"/>
              </a:lnSpc>
              <a:spcBef>
                <a:spcPts val="0"/>
              </a:spcBef>
              <a:spcAft>
                <a:spcPts val="0"/>
              </a:spcAft>
              <a:buClrTx/>
              <a:buFont typeface="+mj-lt"/>
              <a:buAutoNum type="arabicPeriod"/>
            </a:pPr>
            <a:r>
              <a:rPr lang="ar-EG" sz="2200" b="1" dirty="0">
                <a:latin typeface="Simplified Arabic" panose="02020603050405020304" pitchFamily="18" charset="-78"/>
                <a:cs typeface="Simplified Arabic" panose="02020603050405020304" pitchFamily="18" charset="-78"/>
              </a:rPr>
              <a:t>التنسيق بين إدارة الإحصاء وقواعد المعلومات بجامعة الدول العربية والأجهزة الإحصائية العربية لتطوير</a:t>
            </a:r>
            <a:r>
              <a:rPr lang="ar-YE" sz="2200" b="1" dirty="0">
                <a:latin typeface="Simplified Arabic" panose="02020603050405020304" pitchFamily="18" charset="-78"/>
                <a:cs typeface="Simplified Arabic" panose="02020603050405020304" pitchFamily="18" charset="-78"/>
              </a:rPr>
              <a:t> </a:t>
            </a:r>
            <a:r>
              <a:rPr lang="ar-EG" sz="2200" b="1" dirty="0">
                <a:latin typeface="Simplified Arabic" panose="02020603050405020304" pitchFamily="18" charset="-78"/>
                <a:cs typeface="Simplified Arabic" panose="02020603050405020304" pitchFamily="18" charset="-78"/>
              </a:rPr>
              <a:t>الإطار</a:t>
            </a:r>
            <a:r>
              <a:rPr lang="ar-YE" sz="2200" b="1" dirty="0">
                <a:latin typeface="Simplified Arabic" panose="02020603050405020304" pitchFamily="18" charset="-78"/>
                <a:cs typeface="Simplified Arabic" panose="02020603050405020304" pitchFamily="18" charset="-78"/>
              </a:rPr>
              <a:t> </a:t>
            </a:r>
            <a:r>
              <a:rPr lang="ar-EG" sz="2200" b="1" dirty="0">
                <a:latin typeface="Simplified Arabic" panose="02020603050405020304" pitchFamily="18" charset="-78"/>
                <a:cs typeface="Simplified Arabic" panose="02020603050405020304" pitchFamily="18" charset="-78"/>
              </a:rPr>
              <a:t>ال</a:t>
            </a:r>
            <a:r>
              <a:rPr lang="ar-YE" sz="2200" b="1" dirty="0">
                <a:latin typeface="Simplified Arabic" panose="02020603050405020304" pitchFamily="18" charset="-78"/>
                <a:cs typeface="Simplified Arabic" panose="02020603050405020304" pitchFamily="18" charset="-78"/>
              </a:rPr>
              <a:t>عربي </a:t>
            </a:r>
            <a:r>
              <a:rPr lang="ar-EG" sz="2200" b="1" dirty="0">
                <a:latin typeface="Simplified Arabic" panose="02020603050405020304" pitchFamily="18" charset="-78"/>
                <a:cs typeface="Simplified Arabic" panose="02020603050405020304" pitchFamily="18" charset="-78"/>
              </a:rPr>
              <a:t>ال</a:t>
            </a:r>
            <a:r>
              <a:rPr lang="ar-YE" sz="2200" b="1" dirty="0">
                <a:latin typeface="Simplified Arabic" panose="02020603050405020304" pitchFamily="18" charset="-78"/>
                <a:cs typeface="Simplified Arabic" panose="02020603050405020304" pitchFamily="18" charset="-78"/>
              </a:rPr>
              <a:t>موحد</a:t>
            </a:r>
            <a:r>
              <a:rPr lang="ar-EG" sz="2200" b="1" dirty="0">
                <a:latin typeface="Simplified Arabic" panose="02020603050405020304" pitchFamily="18" charset="-78"/>
                <a:cs typeface="Simplified Arabic" panose="02020603050405020304" pitchFamily="18" charset="-78"/>
              </a:rPr>
              <a:t> كإطار استرشادي</a:t>
            </a:r>
            <a:r>
              <a:rPr lang="ar-YE" sz="2200" b="1" dirty="0">
                <a:latin typeface="Simplified Arabic" panose="02020603050405020304" pitchFamily="18" charset="-78"/>
                <a:cs typeface="Simplified Arabic" panose="02020603050405020304" pitchFamily="18" charset="-78"/>
              </a:rPr>
              <a:t> للحصول على مؤشرات التنمية المستدامة وفق </a:t>
            </a:r>
            <a:r>
              <a:rPr lang="ar-EG" sz="2200" b="1" dirty="0">
                <a:latin typeface="Simplified Arabic" panose="02020603050405020304" pitchFamily="18" charset="-78"/>
                <a:cs typeface="Simplified Arabic" panose="02020603050405020304" pitchFamily="18" charset="-78"/>
              </a:rPr>
              <a:t>أولويات ال</a:t>
            </a:r>
            <a:r>
              <a:rPr lang="ar-YE" sz="2200" b="1" dirty="0">
                <a:latin typeface="Simplified Arabic" panose="02020603050405020304" pitchFamily="18" charset="-78"/>
                <a:cs typeface="Simplified Arabic" panose="02020603050405020304" pitchFamily="18" charset="-78"/>
              </a:rPr>
              <a:t>مراحل </a:t>
            </a:r>
            <a:r>
              <a:rPr lang="ar-EG" sz="2200" b="1" dirty="0">
                <a:latin typeface="Simplified Arabic" panose="02020603050405020304" pitchFamily="18" charset="-78"/>
                <a:cs typeface="Simplified Arabic" panose="02020603050405020304" pitchFamily="18" charset="-78"/>
              </a:rPr>
              <a:t>المتبقية من عمر أجندة 2030</a:t>
            </a:r>
            <a:r>
              <a:rPr lang="ar-YE" sz="2200" b="1" dirty="0">
                <a:latin typeface="Simplified Arabic" panose="02020603050405020304" pitchFamily="18" charset="-78"/>
                <a:cs typeface="Simplified Arabic" panose="02020603050405020304" pitchFamily="18" charset="-78"/>
              </a:rPr>
              <a:t>، </a:t>
            </a:r>
            <a:r>
              <a:rPr lang="ar-EG" sz="2200" b="1" dirty="0">
                <a:latin typeface="Simplified Arabic" panose="02020603050405020304" pitchFamily="18" charset="-78"/>
                <a:cs typeface="Simplified Arabic" panose="02020603050405020304" pitchFamily="18" charset="-78"/>
              </a:rPr>
              <a:t>والذي يساعد في قياس التقدم المحرز نحو أهداف التنمية المستدامة. </a:t>
            </a:r>
          </a:p>
          <a:p>
            <a:pPr marL="457200" indent="-280988" algn="just" rtl="1">
              <a:lnSpc>
                <a:spcPts val="2600"/>
              </a:lnSpc>
              <a:spcBef>
                <a:spcPts val="0"/>
              </a:spcBef>
              <a:spcAft>
                <a:spcPts val="0"/>
              </a:spcAft>
              <a:buClrTx/>
              <a:buFont typeface="+mj-lt"/>
              <a:buAutoNum type="arabicPeriod"/>
            </a:pPr>
            <a:r>
              <a:rPr lang="ar-EG" sz="2200" b="1" dirty="0">
                <a:latin typeface="Simplified Arabic" panose="02020603050405020304" pitchFamily="18" charset="-78"/>
                <a:cs typeface="Simplified Arabic" panose="02020603050405020304" pitchFamily="18" charset="-78"/>
              </a:rPr>
              <a:t>التأكيد على الشراكة والتنسيق والتعاون بين المؤسسات (العام والخاص) على المستوى القطري وبين الأجهزة الإحصائية والمنظمات ذات الصلة على المستويين الإقليمي والدولي.</a:t>
            </a:r>
          </a:p>
          <a:p>
            <a:pPr marL="457200" lvl="0" indent="-280988" algn="just" rtl="1">
              <a:lnSpc>
                <a:spcPts val="2600"/>
              </a:lnSpc>
              <a:spcBef>
                <a:spcPts val="0"/>
              </a:spcBef>
              <a:spcAft>
                <a:spcPts val="0"/>
              </a:spcAft>
              <a:buClrTx/>
              <a:buFont typeface="+mj-lt"/>
              <a:buAutoNum type="arabicPeriod"/>
            </a:pPr>
            <a:endParaRPr lang="en-US" sz="2200" b="1" dirty="0">
              <a:latin typeface="Simplified Arabic" panose="02020603050405020304" pitchFamily="18" charset="-78"/>
              <a:cs typeface="Simplified Arabic" panose="02020603050405020304" pitchFamily="18" charset="-78"/>
            </a:endParaRPr>
          </a:p>
          <a:p>
            <a:pPr marL="457200" indent="-280988" algn="just" rtl="1">
              <a:lnSpc>
                <a:spcPts val="2600"/>
              </a:lnSpc>
              <a:spcBef>
                <a:spcPts val="0"/>
              </a:spcBef>
              <a:spcAft>
                <a:spcPts val="0"/>
              </a:spcAft>
              <a:buClrTx/>
              <a:buFont typeface="+mj-lt"/>
              <a:buAutoNum type="arabicPeriod"/>
            </a:pPr>
            <a:endParaRPr lang="ar-EG" sz="2200" b="1" dirty="0">
              <a:latin typeface="Simplified Arabic" panose="02020603050405020304" pitchFamily="18" charset="-78"/>
              <a:cs typeface="Simplified Arabic" panose="02020603050405020304" pitchFamily="18" charset="-78"/>
            </a:endParaRPr>
          </a:p>
          <a:p>
            <a:endParaRPr lang="en-US" sz="22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9453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DA18-A909-4A06-8C97-24783797904B}"/>
              </a:ext>
            </a:extLst>
          </p:cNvPr>
          <p:cNvSpPr>
            <a:spLocks noGrp="1"/>
          </p:cNvSpPr>
          <p:nvPr>
            <p:ph type="title"/>
          </p:nvPr>
        </p:nvSpPr>
        <p:spPr>
          <a:xfrm>
            <a:off x="1097280" y="678426"/>
            <a:ext cx="10058400" cy="811162"/>
          </a:xfrm>
        </p:spPr>
        <p:txBody>
          <a:bodyPr>
            <a:normAutofit/>
          </a:bodyPr>
          <a:lstStyle/>
          <a:p>
            <a:pPr algn="ctr" rtl="1"/>
            <a:r>
              <a:rPr lang="ar-EG" sz="3600" b="1" dirty="0">
                <a:latin typeface="Simplified Arabic" panose="02020603050405020304" pitchFamily="18" charset="-78"/>
                <a:cs typeface="Simplified Arabic" panose="02020603050405020304" pitchFamily="18" charset="-78"/>
              </a:rPr>
              <a:t>توصيات لواضعي السياسات ومتخذي القرار</a:t>
            </a:r>
            <a:endParaRPr lang="en-US" sz="3600" b="1" dirty="0">
              <a:latin typeface="Simplified Arabic" panose="02020603050405020304" pitchFamily="18" charset="-78"/>
              <a:cs typeface="Simplified Arabic" panose="02020603050405020304" pitchFamily="18" charset="-78"/>
            </a:endParaRPr>
          </a:p>
        </p:txBody>
      </p:sp>
      <p:sp>
        <p:nvSpPr>
          <p:cNvPr id="4" name="Content Placeholder 2">
            <a:extLst>
              <a:ext uri="{FF2B5EF4-FFF2-40B4-BE49-F238E27FC236}">
                <a16:creationId xmlns:a16="http://schemas.microsoft.com/office/drawing/2014/main" id="{0EE114A2-E8D7-4FE0-92D7-D76C39EF763A}"/>
              </a:ext>
            </a:extLst>
          </p:cNvPr>
          <p:cNvSpPr>
            <a:spLocks noGrp="1"/>
          </p:cNvSpPr>
          <p:nvPr>
            <p:ph idx="1"/>
          </p:nvPr>
        </p:nvSpPr>
        <p:spPr>
          <a:xfrm>
            <a:off x="929148" y="1887792"/>
            <a:ext cx="10427110" cy="4336027"/>
          </a:xfrm>
        </p:spPr>
        <p:txBody>
          <a:bodyPr>
            <a:noAutofit/>
          </a:bodyPr>
          <a:lstStyle/>
          <a:p>
            <a:pPr marL="398463" indent="-280988" algn="just" rtl="1">
              <a:lnSpc>
                <a:spcPts val="2600"/>
              </a:lnSpc>
              <a:spcBef>
                <a:spcPts val="0"/>
              </a:spcBef>
              <a:spcAft>
                <a:spcPts val="0"/>
              </a:spcAft>
              <a:buClrTx/>
              <a:buFont typeface="+mj-lt"/>
              <a:buAutoNum type="arabicPeriod"/>
            </a:pPr>
            <a:r>
              <a:rPr lang="ar-EG" sz="2200" b="1" dirty="0">
                <a:latin typeface="Simplified Arabic" panose="02020603050405020304" pitchFamily="18" charset="-78"/>
                <a:cs typeface="Simplified Arabic" panose="02020603050405020304" pitchFamily="18" charset="-78"/>
              </a:rPr>
              <a:t>الحث على رفع الوعي والالتزام السياسي (بالعمل على وجود ضمانات بحماية من التشريع والقانون بما يكفل تحقيق أهداف 2030) .</a:t>
            </a:r>
          </a:p>
          <a:p>
            <a:pPr marL="398463" indent="-280988" algn="just" rtl="1">
              <a:lnSpc>
                <a:spcPts val="2600"/>
              </a:lnSpc>
              <a:spcBef>
                <a:spcPts val="0"/>
              </a:spcBef>
              <a:spcAft>
                <a:spcPts val="0"/>
              </a:spcAft>
              <a:buClrTx/>
              <a:buFont typeface="+mj-lt"/>
              <a:buAutoNum type="arabicPeriod"/>
            </a:pPr>
            <a:r>
              <a:rPr lang="ar-YE" sz="2200" b="1" dirty="0">
                <a:latin typeface="Simplified Arabic" panose="02020603050405020304" pitchFamily="18" charset="-78"/>
                <a:cs typeface="Simplified Arabic" panose="02020603050405020304" pitchFamily="18" charset="-78"/>
              </a:rPr>
              <a:t>تعزيز التواصل بين المخططين وصناع السياسات العامة وبين الأجهزة الاحصائية، وذلك بهدف التعرف على الاحتياجات المشتركة للطرفين، وتعميق فهم دور الإحصاء والبيانات في دعم مؤشرات التنمية المستدامة. ودعم تنفيذ ورشة عمل للجهات </a:t>
            </a:r>
            <a:r>
              <a:rPr lang="ar-EG" sz="2200" b="1" dirty="0">
                <a:latin typeface="Simplified Arabic" panose="02020603050405020304" pitchFamily="18" charset="-78"/>
                <a:cs typeface="Simplified Arabic" panose="02020603050405020304" pitchFamily="18" charset="-78"/>
              </a:rPr>
              <a:t>المنتجة</a:t>
            </a:r>
            <a:r>
              <a:rPr lang="ar-YE" sz="2200" b="1" dirty="0">
                <a:latin typeface="Simplified Arabic" panose="02020603050405020304" pitchFamily="18" charset="-78"/>
                <a:cs typeface="Simplified Arabic" panose="02020603050405020304" pitchFamily="18" charset="-78"/>
              </a:rPr>
              <a:t> لمؤشرات التنمية المستدامة، والخروج بتوصيات تحدد آلية تداول البيانات بين هذه الجهات، وعمل حوافز معينة لهذه الجهات تمكن من الحصول على مؤشرات التنمية المستدامة أولا بأول</a:t>
            </a:r>
            <a:r>
              <a:rPr lang="ar-EG" sz="2200" b="1" dirty="0">
                <a:latin typeface="Simplified Arabic" panose="02020603050405020304" pitchFamily="18" charset="-78"/>
                <a:cs typeface="Simplified Arabic" panose="02020603050405020304" pitchFamily="18" charset="-78"/>
              </a:rPr>
              <a:t>.</a:t>
            </a:r>
          </a:p>
          <a:p>
            <a:pPr marL="398463" indent="-280988" algn="just" rtl="1">
              <a:lnSpc>
                <a:spcPts val="2600"/>
              </a:lnSpc>
              <a:spcBef>
                <a:spcPts val="0"/>
              </a:spcBef>
              <a:spcAft>
                <a:spcPts val="0"/>
              </a:spcAft>
              <a:buClrTx/>
              <a:buFont typeface="+mj-lt"/>
              <a:buAutoNum type="arabicPeriod"/>
            </a:pPr>
            <a:r>
              <a:rPr lang="ar-EG" sz="2200" b="1" dirty="0">
                <a:latin typeface="Simplified Arabic" panose="02020603050405020304" pitchFamily="18" charset="-78"/>
                <a:cs typeface="Simplified Arabic" panose="02020603050405020304" pitchFamily="18" charset="-78"/>
              </a:rPr>
              <a:t> تأمين التمويل وضمان استدامته بما يخدم تنفيذ التخطيط التنموي. </a:t>
            </a:r>
          </a:p>
          <a:p>
            <a:pPr marL="398463" indent="-280988" algn="just" rtl="1">
              <a:lnSpc>
                <a:spcPts val="2600"/>
              </a:lnSpc>
              <a:spcBef>
                <a:spcPts val="0"/>
              </a:spcBef>
              <a:spcAft>
                <a:spcPts val="0"/>
              </a:spcAft>
              <a:buClrTx/>
              <a:buFont typeface="+mj-lt"/>
              <a:buAutoNum type="arabicPeriod"/>
            </a:pPr>
            <a:r>
              <a:rPr lang="ar-EG" sz="2200" b="1" dirty="0">
                <a:latin typeface="Simplified Arabic" panose="02020603050405020304" pitchFamily="18" charset="-78"/>
                <a:cs typeface="Simplified Arabic" panose="02020603050405020304" pitchFamily="18" charset="-78"/>
              </a:rPr>
              <a:t>العمل على وضع خطط استراتيجية قابلة للتنفيذ حسب أولويات كل دولة وعمل مراجعة دورية بالتعديل والإضافة بحسب الاحتياجات مع مراعاة رفع وتأهيل الكوادر البشرية العاملة في هذا المجال.</a:t>
            </a:r>
          </a:p>
          <a:p>
            <a:pPr marL="398463" indent="-280988" algn="just" rtl="1">
              <a:lnSpc>
                <a:spcPts val="2600"/>
              </a:lnSpc>
              <a:spcBef>
                <a:spcPts val="0"/>
              </a:spcBef>
              <a:spcAft>
                <a:spcPts val="0"/>
              </a:spcAft>
              <a:buClrTx/>
              <a:buFont typeface="+mj-lt"/>
              <a:buAutoNum type="arabicPeriod"/>
            </a:pPr>
            <a:r>
              <a:rPr lang="ar-YE" sz="2200" b="1" dirty="0">
                <a:latin typeface="Simplified Arabic" panose="02020603050405020304" pitchFamily="18" charset="-78"/>
                <a:cs typeface="Simplified Arabic" panose="02020603050405020304" pitchFamily="18" charset="-78"/>
              </a:rPr>
              <a:t>أهمية وضع الأولويات الخاصة بالعمل الاحصائي في إطار أولويات </a:t>
            </a:r>
            <a:r>
              <a:rPr lang="ar-EG" sz="2200" b="1" dirty="0">
                <a:latin typeface="Simplified Arabic" panose="02020603050405020304" pitchFamily="18" charset="-78"/>
                <a:cs typeface="Simplified Arabic" panose="02020603050405020304" pitchFamily="18" charset="-78"/>
              </a:rPr>
              <a:t>الدولة</a:t>
            </a:r>
            <a:r>
              <a:rPr lang="ar-YE" sz="2200" b="1" dirty="0">
                <a:latin typeface="Simplified Arabic" panose="02020603050405020304" pitchFamily="18" charset="-78"/>
                <a:cs typeface="Simplified Arabic" panose="02020603050405020304" pitchFamily="18" charset="-78"/>
              </a:rPr>
              <a:t> وف</a:t>
            </a:r>
            <a:r>
              <a:rPr lang="ar-EG" sz="2200" b="1" dirty="0" err="1">
                <a:latin typeface="Simplified Arabic" panose="02020603050405020304" pitchFamily="18" charset="-78"/>
                <a:cs typeface="Simplified Arabic" panose="02020603050405020304" pitchFamily="18" charset="-78"/>
              </a:rPr>
              <a:t>قا</a:t>
            </a:r>
            <a:r>
              <a:rPr lang="ar-YE" sz="2200" b="1" dirty="0">
                <a:latin typeface="Simplified Arabic" panose="02020603050405020304" pitchFamily="18" charset="-78"/>
                <a:cs typeface="Simplified Arabic" panose="02020603050405020304" pitchFamily="18" charset="-78"/>
              </a:rPr>
              <a:t> </a:t>
            </a:r>
            <a:r>
              <a:rPr lang="ar-EG" sz="2200" b="1" dirty="0">
                <a:latin typeface="Simplified Arabic" panose="02020603050405020304" pitchFamily="18" charset="-78"/>
                <a:cs typeface="Simplified Arabic" panose="02020603050405020304" pitchFamily="18" charset="-78"/>
              </a:rPr>
              <a:t>لخطها</a:t>
            </a:r>
            <a:r>
              <a:rPr lang="ar-YE" sz="2200" b="1" dirty="0">
                <a:latin typeface="Simplified Arabic" panose="02020603050405020304" pitchFamily="18" charset="-78"/>
                <a:cs typeface="Simplified Arabic" panose="02020603050405020304" pitchFamily="18" charset="-78"/>
              </a:rPr>
              <a:t> الاستراتيجية، بحيث يتم وضع هذه الأولويات ضمن خطة الجهاز السنوية ومتابعة تنفيذه</a:t>
            </a:r>
            <a:r>
              <a:rPr lang="ar-EG" sz="2200" b="1" dirty="0">
                <a:latin typeface="Simplified Arabic" panose="02020603050405020304" pitchFamily="18" charset="-78"/>
                <a:cs typeface="Simplified Arabic" panose="02020603050405020304" pitchFamily="18" charset="-78"/>
              </a:rPr>
              <a:t>ا.</a:t>
            </a:r>
          </a:p>
        </p:txBody>
      </p:sp>
    </p:spTree>
    <p:extLst>
      <p:ext uri="{BB962C8B-B14F-4D97-AF65-F5344CB8AC3E}">
        <p14:creationId xmlns:p14="http://schemas.microsoft.com/office/powerpoint/2010/main" val="157742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7703"/>
            <a:ext cx="10058400" cy="1106130"/>
          </a:xfrm>
        </p:spPr>
        <p:txBody>
          <a:bodyPr>
            <a:normAutofit/>
          </a:bodyPr>
          <a:lstStyle/>
          <a:p>
            <a:pPr algn="ctr" rtl="1"/>
            <a:r>
              <a:rPr lang="ar-EG" sz="4600" b="1" dirty="0">
                <a:latin typeface="Simplified Arabic" panose="02020603050405020304" pitchFamily="18" charset="-78"/>
                <a:cs typeface="Simplified Arabic" panose="02020603050405020304" pitchFamily="18" charset="-78"/>
              </a:rPr>
              <a:t>المراجع</a:t>
            </a:r>
            <a:endParaRPr lang="en-US" sz="46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781665" y="1734897"/>
            <a:ext cx="10854812" cy="4584564"/>
          </a:xfrm>
        </p:spPr>
        <p:txBody>
          <a:bodyPr>
            <a:noAutofit/>
          </a:bodyPr>
          <a:lstStyle/>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أفاق التنمية في فلسطين 2021 ، الصمود في وجه العاصفة، التعبئة معا ، معهد أبحاث السياسات الاقتصادية الفلسطيني( ماس)</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التقرير الوطني الطوعي الأول لممكلة البحرين لأهداف التنمية المستدامة 2030.</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التجربة الفلسطينية لتحقيق غايات مؤشرات التنمية المستدامة ، هيئة مكافحة الفساد 2021.</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الجمهورية العربية السورية ،الاستعراض الوطني الطوعي الأول عن اهداف التنمية المستدامة 2020 ,رئاسة مجلس الوزراء ، هيئة التخطيط والتعاون الدولي .</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الأمم المتحدة للسكان (تقرير تقييم النظام الاحصائي في المكتب المركزي للاحصاء وبما يخدم مؤشرات التنمية المستدامة 2030 المستندة الى</a:t>
            </a:r>
            <a:r>
              <a:rPr lang="en-US" sz="1600" b="1" dirty="0">
                <a:latin typeface="Simplified Arabic" panose="02020603050405020304" pitchFamily="18" charset="-78"/>
                <a:cs typeface="Simplified Arabic" panose="02020603050405020304" pitchFamily="18" charset="-78"/>
              </a:rPr>
              <a:t> ICPD25</a:t>
            </a:r>
            <a:r>
              <a:rPr lang="ar-EG" sz="1600" b="1" dirty="0">
                <a:latin typeface="Simplified Arabic" panose="02020603050405020304" pitchFamily="18" charset="-78"/>
                <a:cs typeface="Simplified Arabic" panose="02020603050405020304" pitchFamily="18" charset="-78"/>
              </a:rPr>
              <a:t> في الجمهورية العربية السورية) 2022.</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 ليبيا 2030 ، التقرير الطوعي لأهداف التنمية المستدامة 2020 ,وزارة التخطيط لجنة التنمية المستدامة.</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محمد عمر باطويح ،  فيصل حمد المناور (التخطيط التنموي في دولة الكويت: التحديات وسبل مواجهتها، 2020 ، المعهد العربي للتخطيط .</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نظرة تحليلية تنفيذ أهداف التنمية المستدامة – التجارب المبكرة في المنطقة العربية 2018 ،أكاديمية الامارات الدبلوماسية.</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 نحو تنمية مستدامة للملكة العربية السعودية ، الاستعراض الطوعي الوطني الأول ، المنتدي السياسي الرفيع المستوى لعام 2018.</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مملكة البحرين ،الاستعراض الوطني الطوعي 2023 مملكة البحرين.</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وفاء لطفي (الدولة المصرية الجديدة للتنمية المستدامة : الفرص والتحديات)ابريل 2023 مجلة كلية السياسة والاقتصاد العدد الثامن عشر.</a:t>
            </a:r>
          </a:p>
          <a:p>
            <a:pPr algn="just" rtl="1">
              <a:buFont typeface="Wingdings" panose="05000000000000000000" pitchFamily="2" charset="2"/>
              <a:buChar char="§"/>
            </a:pPr>
            <a:r>
              <a:rPr lang="ar-EG" sz="1600" b="1" dirty="0">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2322336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FAADB-B046-45C1-84BF-74A1D0BEB50C}"/>
              </a:ext>
            </a:extLst>
          </p:cNvPr>
          <p:cNvSpPr>
            <a:spLocks noGrp="1"/>
          </p:cNvSpPr>
          <p:nvPr>
            <p:ph idx="1"/>
          </p:nvPr>
        </p:nvSpPr>
        <p:spPr/>
        <p:txBody>
          <a:bodyPr>
            <a:normAutofit/>
          </a:bodyPr>
          <a:lstStyle/>
          <a:p>
            <a:pPr algn="ctr" rtl="1"/>
            <a:endParaRPr lang="ar-EG" sz="8000" b="1" dirty="0">
              <a:solidFill>
                <a:schemeClr val="tx1"/>
              </a:solidFill>
              <a:cs typeface="Diwani Bent" panose="02010400000000000000" pitchFamily="2" charset="-78"/>
            </a:endParaRPr>
          </a:p>
          <a:p>
            <a:pPr algn="ctr" rtl="1"/>
            <a:r>
              <a:rPr lang="ar-EG" sz="8000" b="1" dirty="0">
                <a:solidFill>
                  <a:schemeClr val="tx1"/>
                </a:solidFill>
                <a:cs typeface="Diwani Bent" panose="02010400000000000000" pitchFamily="2" charset="-78"/>
              </a:rPr>
              <a:t>شكرا</a:t>
            </a:r>
            <a:endParaRPr lang="en-US" sz="8000" b="1" dirty="0">
              <a:solidFill>
                <a:schemeClr val="tx1"/>
              </a:solidFill>
              <a:cs typeface="Diwani Bent" panose="02010400000000000000" pitchFamily="2" charset="-78"/>
            </a:endParaRPr>
          </a:p>
        </p:txBody>
      </p:sp>
      <p:pic>
        <p:nvPicPr>
          <p:cNvPr id="4" name="Picture 3">
            <a:extLst>
              <a:ext uri="{FF2B5EF4-FFF2-40B4-BE49-F238E27FC236}">
                <a16:creationId xmlns:a16="http://schemas.microsoft.com/office/drawing/2014/main" id="{6CD19165-5737-40D7-9A2A-D2B0EFBB6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7460" y="285149"/>
            <a:ext cx="1569228" cy="1359841"/>
          </a:xfrm>
          <a:prstGeom prst="rect">
            <a:avLst/>
          </a:prstGeom>
        </p:spPr>
      </p:pic>
      <p:pic>
        <p:nvPicPr>
          <p:cNvPr id="5" name="Picture 4">
            <a:extLst>
              <a:ext uri="{FF2B5EF4-FFF2-40B4-BE49-F238E27FC236}">
                <a16:creationId xmlns:a16="http://schemas.microsoft.com/office/drawing/2014/main" id="{6EF95BB9-2CEA-4E1D-B2BB-B69439E4E787}"/>
              </a:ext>
            </a:extLst>
          </p:cNvPr>
          <p:cNvPicPr/>
          <p:nvPr/>
        </p:nvPicPr>
        <p:blipFill>
          <a:blip r:embed="rId3">
            <a:extLst>
              <a:ext uri="{28A0092B-C50C-407E-A947-70E740481C1C}">
                <a14:useLocalDpi xmlns:a14="http://schemas.microsoft.com/office/drawing/2010/main" val="0"/>
              </a:ext>
            </a:extLst>
          </a:blip>
          <a:stretch>
            <a:fillRect/>
          </a:stretch>
        </p:blipFill>
        <p:spPr>
          <a:xfrm>
            <a:off x="1203108" y="307819"/>
            <a:ext cx="3486880" cy="1314503"/>
          </a:xfrm>
          <a:prstGeom prst="rect">
            <a:avLst/>
          </a:prstGeom>
        </p:spPr>
      </p:pic>
    </p:spTree>
    <p:extLst>
      <p:ext uri="{BB962C8B-B14F-4D97-AF65-F5344CB8AC3E}">
        <p14:creationId xmlns:p14="http://schemas.microsoft.com/office/powerpoint/2010/main" val="169878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EG" dirty="0"/>
              <a:t>التساؤلات</a:t>
            </a:r>
            <a:endParaRPr lang="en-US" dirty="0"/>
          </a:p>
        </p:txBody>
      </p:sp>
      <p:sp>
        <p:nvSpPr>
          <p:cNvPr id="3" name="Content Placeholder 2"/>
          <p:cNvSpPr>
            <a:spLocks noGrp="1"/>
          </p:cNvSpPr>
          <p:nvPr>
            <p:ph idx="1"/>
          </p:nvPr>
        </p:nvSpPr>
        <p:spPr/>
        <p:txBody>
          <a:bodyPr/>
          <a:lstStyle/>
          <a:p>
            <a:pPr algn="just" rtl="1">
              <a:buFont typeface="Wingdings" panose="05000000000000000000" pitchFamily="2" charset="2"/>
              <a:buChar char="q"/>
            </a:pPr>
            <a:r>
              <a:rPr lang="ar-EG" b="1" dirty="0">
                <a:solidFill>
                  <a:schemeClr val="tx1"/>
                </a:solidFill>
                <a:latin typeface="Simplified Arabic" panose="02020603050405020304" pitchFamily="18" charset="-78"/>
                <a:cs typeface="Simplified Arabic" panose="02020603050405020304" pitchFamily="18" charset="-78"/>
              </a:rPr>
              <a:t> ماهي أهم التحديات السابقة التي واجهتها الأجهزة الاحصائية بالدول العربية </a:t>
            </a:r>
            <a:r>
              <a:rPr lang="en-US" b="1" dirty="0">
                <a:solidFill>
                  <a:schemeClr val="tx1"/>
                </a:solidFill>
                <a:latin typeface="Simplified Arabic" panose="02020603050405020304" pitchFamily="18" charset="-78"/>
                <a:cs typeface="Simplified Arabic" panose="02020603050405020304" pitchFamily="18" charset="-78"/>
              </a:rPr>
              <a:t>في عمليات جمع وانتاج مؤشرات الإطار العربي الموحد</a:t>
            </a:r>
            <a:r>
              <a:rPr lang="ar-EG" b="1" dirty="0">
                <a:solidFill>
                  <a:schemeClr val="tx1"/>
                </a:solidFill>
                <a:latin typeface="Simplified Arabic" panose="02020603050405020304" pitchFamily="18" charset="-78"/>
                <a:cs typeface="Simplified Arabic" panose="02020603050405020304" pitchFamily="18" charset="-78"/>
              </a:rPr>
              <a:t>2017</a:t>
            </a:r>
            <a:r>
              <a:rPr lang="en-US" b="1" dirty="0">
                <a:solidFill>
                  <a:schemeClr val="tx1"/>
                </a:solidFill>
                <a:latin typeface="Simplified Arabic" panose="02020603050405020304" pitchFamily="18" charset="-78"/>
                <a:cs typeface="Simplified Arabic" panose="02020603050405020304" pitchFamily="18" charset="-78"/>
              </a:rPr>
              <a:t> لمؤشرات التنمية المستدامة </a:t>
            </a:r>
            <a:r>
              <a:rPr lang="ar-EG" b="1" dirty="0">
                <a:solidFill>
                  <a:schemeClr val="tx1"/>
                </a:solidFill>
                <a:latin typeface="Simplified Arabic" panose="02020603050405020304" pitchFamily="18" charset="-78"/>
                <a:cs typeface="Simplified Arabic" panose="02020603050405020304" pitchFamily="18" charset="-78"/>
              </a:rPr>
              <a:t>2030؟</a:t>
            </a:r>
          </a:p>
          <a:p>
            <a:pPr algn="just" rtl="1"/>
            <a:endParaRPr lang="ar-EG" b="1" dirty="0">
              <a:solidFill>
                <a:schemeClr val="tx1"/>
              </a:solidFill>
              <a:latin typeface="Simplified Arabic" panose="02020603050405020304" pitchFamily="18" charset="-78"/>
              <a:cs typeface="Simplified Arabic" panose="02020603050405020304" pitchFamily="18" charset="-78"/>
            </a:endParaRPr>
          </a:p>
          <a:p>
            <a:pPr algn="just" rtl="1">
              <a:buFont typeface="Wingdings" panose="05000000000000000000" pitchFamily="2" charset="2"/>
              <a:buChar char="q"/>
            </a:pPr>
            <a:r>
              <a:rPr lang="ar-EG" b="1" dirty="0">
                <a:solidFill>
                  <a:schemeClr val="tx1"/>
                </a:solidFill>
                <a:latin typeface="Simplified Arabic" panose="02020603050405020304" pitchFamily="18" charset="-78"/>
                <a:cs typeface="Simplified Arabic" panose="02020603050405020304" pitchFamily="18" charset="-78"/>
              </a:rPr>
              <a:t> في ظل التغيرات مابعد 2017 ماهي الصعوبات الحالية التي تواجهها الأجهزة الاحصائية بالدول العربية </a:t>
            </a:r>
            <a:r>
              <a:rPr lang="en-US" b="1" dirty="0">
                <a:solidFill>
                  <a:schemeClr val="tx1"/>
                </a:solidFill>
                <a:latin typeface="Simplified Arabic" panose="02020603050405020304" pitchFamily="18" charset="-78"/>
                <a:cs typeface="Simplified Arabic" panose="02020603050405020304" pitchFamily="18" charset="-78"/>
              </a:rPr>
              <a:t>في عمليات جمع وانتاج مؤشرات الإطار العربي الموحد</a:t>
            </a:r>
            <a:r>
              <a:rPr lang="ar-EG" b="1" dirty="0">
                <a:solidFill>
                  <a:schemeClr val="tx1"/>
                </a:solidFill>
                <a:latin typeface="Simplified Arabic" panose="02020603050405020304" pitchFamily="18" charset="-78"/>
                <a:cs typeface="Simplified Arabic" panose="02020603050405020304" pitchFamily="18" charset="-78"/>
              </a:rPr>
              <a:t>2017</a:t>
            </a:r>
            <a:r>
              <a:rPr lang="en-US" b="1" dirty="0">
                <a:solidFill>
                  <a:schemeClr val="tx1"/>
                </a:solidFill>
                <a:latin typeface="Simplified Arabic" panose="02020603050405020304" pitchFamily="18" charset="-78"/>
                <a:cs typeface="Simplified Arabic" panose="02020603050405020304" pitchFamily="18" charset="-78"/>
              </a:rPr>
              <a:t> لمؤشرات التنمية المستدامة </a:t>
            </a:r>
            <a:r>
              <a:rPr lang="ar-EG" b="1" dirty="0">
                <a:solidFill>
                  <a:schemeClr val="tx1"/>
                </a:solidFill>
                <a:latin typeface="Simplified Arabic" panose="02020603050405020304" pitchFamily="18" charset="-78"/>
                <a:cs typeface="Simplified Arabic" panose="02020603050405020304" pitchFamily="18" charset="-78"/>
              </a:rPr>
              <a:t>2030 وفقا لتجارب الدول؟</a:t>
            </a:r>
          </a:p>
          <a:p>
            <a:pPr algn="just" rtl="1"/>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75638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EG" sz="3200" b="1" dirty="0">
                <a:latin typeface="Simplified Arabic" panose="02020603050405020304" pitchFamily="18" charset="-78"/>
                <a:cs typeface="Simplified Arabic" panose="02020603050405020304" pitchFamily="18" charset="-78"/>
              </a:rPr>
              <a:t>الأهداف</a:t>
            </a:r>
            <a:endParaRPr lang="en-US" sz="32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lstStyle/>
          <a:p>
            <a:pPr algn="just" rtl="1"/>
            <a:r>
              <a:rPr lang="ar-EG" b="1" dirty="0">
                <a:latin typeface="Simplified Arabic" panose="02020603050405020304" pitchFamily="18" charset="-78"/>
                <a:cs typeface="Simplified Arabic" panose="02020603050405020304" pitchFamily="18" charset="-78"/>
              </a:rPr>
              <a:t>تهدف هذه الورقة إلى :</a:t>
            </a:r>
          </a:p>
          <a:p>
            <a:pPr algn="just" rtl="1"/>
            <a:r>
              <a:rPr lang="ar-EG" b="1" dirty="0">
                <a:latin typeface="Simplified Arabic" panose="02020603050405020304" pitchFamily="18" charset="-78"/>
                <a:cs typeface="Simplified Arabic" panose="02020603050405020304" pitchFamily="18" charset="-78"/>
              </a:rPr>
              <a:t>1- عرض ماتم من جهود سابقة لتحديد </a:t>
            </a:r>
            <a:r>
              <a:rPr lang="ar-EG" b="1" dirty="0">
                <a:solidFill>
                  <a:schemeClr val="tx1"/>
                </a:solidFill>
                <a:latin typeface="Simplified Arabic" panose="02020603050405020304" pitchFamily="18" charset="-78"/>
                <a:cs typeface="Simplified Arabic" panose="02020603050405020304" pitchFamily="18" charset="-78"/>
              </a:rPr>
              <a:t>الصعوبات التي واجهتها الأجهزة الإحصائية العربية في </a:t>
            </a:r>
            <a:r>
              <a:rPr lang="en-US" b="1" dirty="0">
                <a:solidFill>
                  <a:schemeClr val="tx1"/>
                </a:solidFill>
                <a:latin typeface="Simplified Arabic" panose="02020603050405020304" pitchFamily="18" charset="-78"/>
                <a:cs typeface="Simplified Arabic" panose="02020603050405020304" pitchFamily="18" charset="-78"/>
              </a:rPr>
              <a:t>عمليات جمع وانتاج مؤشرات الإطار العربي الموحد </a:t>
            </a:r>
            <a:r>
              <a:rPr lang="ar-EG" b="1" dirty="0">
                <a:solidFill>
                  <a:schemeClr val="tx1"/>
                </a:solidFill>
                <a:latin typeface="Simplified Arabic" panose="02020603050405020304" pitchFamily="18" charset="-78"/>
                <a:cs typeface="Simplified Arabic" panose="02020603050405020304" pitchFamily="18" charset="-78"/>
              </a:rPr>
              <a:t>2017 </a:t>
            </a:r>
            <a:r>
              <a:rPr lang="en-US" b="1" dirty="0">
                <a:solidFill>
                  <a:schemeClr val="tx1"/>
                </a:solidFill>
                <a:latin typeface="Simplified Arabic" panose="02020603050405020304" pitchFamily="18" charset="-78"/>
                <a:cs typeface="Simplified Arabic" panose="02020603050405020304" pitchFamily="18" charset="-78"/>
              </a:rPr>
              <a:t>لمؤشرات التنمية المستدامة</a:t>
            </a:r>
            <a:r>
              <a:rPr lang="ar-EG" b="1" dirty="0">
                <a:solidFill>
                  <a:schemeClr val="tx1"/>
                </a:solidFill>
                <a:latin typeface="Simplified Arabic" panose="02020603050405020304" pitchFamily="18" charset="-78"/>
                <a:cs typeface="Simplified Arabic" panose="02020603050405020304" pitchFamily="18" charset="-78"/>
              </a:rPr>
              <a:t>2030</a:t>
            </a:r>
          </a:p>
          <a:p>
            <a:pPr algn="just" rtl="1"/>
            <a:endParaRPr lang="ar-EG" b="1" dirty="0">
              <a:solidFill>
                <a:schemeClr val="tx1"/>
              </a:solidFill>
              <a:latin typeface="Simplified Arabic" panose="02020603050405020304" pitchFamily="18" charset="-78"/>
              <a:cs typeface="Simplified Arabic" panose="02020603050405020304" pitchFamily="18" charset="-78"/>
            </a:endParaRPr>
          </a:p>
          <a:p>
            <a:pPr algn="just" rtl="1"/>
            <a:r>
              <a:rPr lang="ar-EG" b="1" dirty="0">
                <a:solidFill>
                  <a:schemeClr val="tx1"/>
                </a:solidFill>
                <a:latin typeface="Simplified Arabic" panose="02020603050405020304" pitchFamily="18" charset="-78"/>
                <a:cs typeface="Simplified Arabic" panose="02020603050405020304" pitchFamily="18" charset="-78"/>
              </a:rPr>
              <a:t>2- عرض</a:t>
            </a:r>
            <a:r>
              <a:rPr lang="en-US" b="1" dirty="0">
                <a:solidFill>
                  <a:schemeClr val="tx1"/>
                </a:solidFill>
                <a:latin typeface="Simplified Arabic" panose="02020603050405020304" pitchFamily="18" charset="-78"/>
                <a:cs typeface="Simplified Arabic" panose="02020603050405020304" pitchFamily="18" charset="-78"/>
              </a:rPr>
              <a:t> أهم الصعوبات التي تواجهها الأجهزة الإحصائية العربية في عمليات جمع وانتاج مؤشرات الإطار العربي الموحد لمؤشرات التنمية المستدامة </a:t>
            </a:r>
            <a:r>
              <a:rPr lang="ar-EG" b="1" dirty="0">
                <a:solidFill>
                  <a:schemeClr val="tx1"/>
                </a:solidFill>
                <a:latin typeface="Simplified Arabic" panose="02020603050405020304" pitchFamily="18" charset="-78"/>
                <a:cs typeface="Simplified Arabic" panose="02020603050405020304" pitchFamily="18" charset="-78"/>
              </a:rPr>
              <a:t>مابعد 2017 وفقا لتجارب الدول</a:t>
            </a:r>
          </a:p>
          <a:p>
            <a:pPr algn="just" rtl="1"/>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6960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EG" sz="4600" b="1" dirty="0">
                <a:latin typeface="Simplified Arabic" panose="02020603050405020304" pitchFamily="18" charset="-78"/>
                <a:cs typeface="Simplified Arabic" panose="02020603050405020304" pitchFamily="18" charset="-78"/>
              </a:rPr>
              <a:t>الأهمية</a:t>
            </a:r>
            <a:endParaRPr lang="en-US" sz="4600" b="1"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1097280" y="2212258"/>
            <a:ext cx="10058400" cy="3908322"/>
          </a:xfrm>
        </p:spPr>
        <p:txBody>
          <a:bodyPr>
            <a:normAutofit/>
          </a:bodyPr>
          <a:lstStyle/>
          <a:p>
            <a:pPr algn="just" rtl="1"/>
            <a:r>
              <a:rPr lang="ar-EG" sz="2400" b="1" dirty="0">
                <a:latin typeface="Simplified Arabic" panose="02020603050405020304" pitchFamily="18" charset="-78"/>
                <a:cs typeface="Simplified Arabic" panose="02020603050405020304" pitchFamily="18" charset="-78"/>
              </a:rPr>
              <a:t>تتمثل أهمية هذه الورقة في تحديد أهم التحديات والصعوبات التي تواجه الأجهزة الاحصائية العربية في جمع وانتاج مؤشرات الاطار العربي الموحد كإطار استرشادي للدول العربية حيث أن مقترحات الحل والتوصيات سوف تساعد في تبادل الخبرات بين الدول في كيفية التغلب على هذه الصعوبات مما يساعد الأجهزة الإحصائية وباقي الجهات المعنية بالتشارك والتعاون لمواجهة هذه التحديات لانتاج هذه المؤشرات لقياس التقدم المحرز نحو تحقيق اهداف التنمية المستدامة (ذات البعد الاجتماعي) للمنطقة العربية.</a:t>
            </a:r>
            <a:endParaRPr lang="en-US" sz="2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04960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65216"/>
          </a:xfrm>
        </p:spPr>
        <p:txBody>
          <a:bodyPr/>
          <a:lstStyle/>
          <a:p>
            <a:pPr algn="ctr"/>
            <a:r>
              <a:rPr lang="ar-EG" sz="3200" b="1" dirty="0">
                <a:latin typeface="Simplified Arabic" panose="02020603050405020304" pitchFamily="18" charset="-78"/>
                <a:cs typeface="Simplified Arabic" panose="02020603050405020304" pitchFamily="18" charset="-78"/>
              </a:rPr>
              <a:t>المنهجية</a:t>
            </a:r>
            <a:r>
              <a:rPr lang="ar-EG" dirty="0"/>
              <a:t> </a:t>
            </a:r>
            <a:endParaRPr lang="en-US" dirty="0"/>
          </a:p>
        </p:txBody>
      </p:sp>
      <p:sp>
        <p:nvSpPr>
          <p:cNvPr id="3" name="Content Placeholder 2"/>
          <p:cNvSpPr>
            <a:spLocks noGrp="1"/>
          </p:cNvSpPr>
          <p:nvPr>
            <p:ph idx="1"/>
          </p:nvPr>
        </p:nvSpPr>
        <p:spPr>
          <a:xfrm>
            <a:off x="1097280" y="2153264"/>
            <a:ext cx="10258978" cy="3715829"/>
          </a:xfrm>
        </p:spPr>
        <p:txBody>
          <a:bodyPr>
            <a:normAutofit/>
          </a:bodyPr>
          <a:lstStyle/>
          <a:p>
            <a:pPr algn="just" rtl="1"/>
            <a:r>
              <a:rPr lang="ar-EG" sz="2400" b="1" dirty="0">
                <a:latin typeface="Simplified Arabic" panose="02020603050405020304" pitchFamily="18" charset="-78"/>
                <a:cs typeface="Simplified Arabic" panose="02020603050405020304" pitchFamily="18" charset="-78"/>
              </a:rPr>
              <a:t>استخدام المنهج الوصفي لتحليل التحديات والصعوبات التي تواجه الأجهزة الإحصائية العربية في عمليات جمع وانتاج مؤشرات الاطار العربي الموحد2017 لمؤشرات التنمية المستدامة 2030 (ذات البعد الاجتماعي) ومقترحات الحل وفق الدراسات والتقارير الوطنية حول تجارب الدول العربية في هذا الشأن.</a:t>
            </a:r>
            <a:endParaRPr lang="en-US" sz="24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98435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109019"/>
            <a:ext cx="10058400" cy="3760074"/>
          </a:xfrm>
        </p:spPr>
        <p:txBody>
          <a:bodyPr>
            <a:normAutofit/>
          </a:bodyPr>
          <a:lstStyle/>
          <a:p>
            <a:pPr algn="just" rtl="1">
              <a:buFont typeface="Wingdings" panose="05000000000000000000" pitchFamily="2" charset="2"/>
              <a:buChar char="q"/>
            </a:pPr>
            <a:r>
              <a:rPr lang="ar-EG" sz="2400" b="1" dirty="0">
                <a:solidFill>
                  <a:schemeClr val="tx1"/>
                </a:solidFill>
                <a:latin typeface="Simplified Arabic" panose="02020603050405020304" pitchFamily="18" charset="-78"/>
                <a:cs typeface="Simplified Arabic" panose="02020603050405020304" pitchFamily="18" charset="-78"/>
              </a:rPr>
              <a:t> ماهي أهم التحديات السابقة التي واجهتها الأجهزة الاحصائية بالدول العربية </a:t>
            </a:r>
            <a:r>
              <a:rPr lang="en-US" sz="2400" b="1" dirty="0">
                <a:solidFill>
                  <a:schemeClr val="tx1"/>
                </a:solidFill>
                <a:latin typeface="Simplified Arabic" panose="02020603050405020304" pitchFamily="18" charset="-78"/>
                <a:cs typeface="Simplified Arabic" panose="02020603050405020304" pitchFamily="18" charset="-78"/>
              </a:rPr>
              <a:t>في عمليات جمع وانتاج مؤشرات الإطار العربي الموحد</a:t>
            </a:r>
            <a:r>
              <a:rPr lang="ar-EG" sz="2400" b="1" dirty="0">
                <a:solidFill>
                  <a:schemeClr val="tx1"/>
                </a:solidFill>
                <a:latin typeface="Simplified Arabic" panose="02020603050405020304" pitchFamily="18" charset="-78"/>
                <a:cs typeface="Simplified Arabic" panose="02020603050405020304" pitchFamily="18" charset="-78"/>
              </a:rPr>
              <a:t>2017</a:t>
            </a:r>
            <a:r>
              <a:rPr lang="en-US" sz="2400" b="1" dirty="0">
                <a:solidFill>
                  <a:schemeClr val="tx1"/>
                </a:solidFill>
                <a:latin typeface="Simplified Arabic" panose="02020603050405020304" pitchFamily="18" charset="-78"/>
                <a:cs typeface="Simplified Arabic" panose="02020603050405020304" pitchFamily="18" charset="-78"/>
              </a:rPr>
              <a:t> لمؤشرات التنمية المستدامة </a:t>
            </a:r>
            <a:r>
              <a:rPr lang="ar-EG" sz="2400" b="1" dirty="0">
                <a:solidFill>
                  <a:schemeClr val="tx1"/>
                </a:solidFill>
                <a:latin typeface="Simplified Arabic" panose="02020603050405020304" pitchFamily="18" charset="-78"/>
                <a:cs typeface="Simplified Arabic" panose="02020603050405020304" pitchFamily="18" charset="-78"/>
              </a:rPr>
              <a:t>2030؟</a:t>
            </a:r>
          </a:p>
          <a:p>
            <a:pPr algn="just" rtl="1"/>
            <a:endParaRPr lang="en-US" sz="2400" dirty="0">
              <a:latin typeface="Simplified Arabic" panose="02020603050405020304" pitchFamily="18" charset="-78"/>
              <a:cs typeface="Simplified Arabic" panose="02020603050405020304" pitchFamily="18" charset="-78"/>
            </a:endParaRPr>
          </a:p>
        </p:txBody>
      </p:sp>
      <p:sp>
        <p:nvSpPr>
          <p:cNvPr id="4" name="Title 1">
            <a:extLst>
              <a:ext uri="{FF2B5EF4-FFF2-40B4-BE49-F238E27FC236}">
                <a16:creationId xmlns:a16="http://schemas.microsoft.com/office/drawing/2014/main" id="{F7A6A7D3-20ED-4B84-B4B8-D08922C938D4}"/>
              </a:ext>
            </a:extLst>
          </p:cNvPr>
          <p:cNvSpPr>
            <a:spLocks noGrp="1"/>
          </p:cNvSpPr>
          <p:nvPr>
            <p:ph type="title"/>
          </p:nvPr>
        </p:nvSpPr>
        <p:spPr>
          <a:xfrm>
            <a:off x="1097280" y="286604"/>
            <a:ext cx="10058400" cy="1365216"/>
          </a:xfrm>
        </p:spPr>
        <p:txBody>
          <a:bodyPr>
            <a:normAutofit/>
          </a:bodyPr>
          <a:lstStyle/>
          <a:p>
            <a:pPr algn="ctr"/>
            <a:r>
              <a:rPr lang="ar-EG" sz="4000" b="1" dirty="0">
                <a:latin typeface="Simplified Arabic" panose="02020603050405020304" pitchFamily="18" charset="-78"/>
                <a:cs typeface="Simplified Arabic" panose="02020603050405020304" pitchFamily="18" charset="-78"/>
              </a:rPr>
              <a:t>التساؤل الأول </a:t>
            </a:r>
            <a:endParaRPr lang="en-US" sz="4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6489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64E3-F216-4F7F-91D3-E9E6D83B2BCC}"/>
              </a:ext>
            </a:extLst>
          </p:cNvPr>
          <p:cNvSpPr>
            <a:spLocks noGrp="1"/>
          </p:cNvSpPr>
          <p:nvPr>
            <p:ph type="title"/>
          </p:nvPr>
        </p:nvSpPr>
        <p:spPr/>
        <p:txBody>
          <a:bodyPr>
            <a:normAutofit/>
          </a:bodyPr>
          <a:lstStyle/>
          <a:p>
            <a:pPr algn="ctr" rtl="1"/>
            <a:r>
              <a:rPr lang="ar-EG" sz="3200" b="1" dirty="0">
                <a:latin typeface="Simplified Arabic" panose="02020603050405020304" pitchFamily="18" charset="-78"/>
                <a:cs typeface="Simplified Arabic" panose="02020603050405020304" pitchFamily="18" charset="-78"/>
              </a:rPr>
              <a:t>الجهود السابقة التي ترتب عليها وضع الاطار العربي الموحد لمؤشرات التنمية المستدامة ذات البعد الاجتماعي</a:t>
            </a:r>
            <a:endParaRPr lang="en-US" sz="3200" b="1" dirty="0">
              <a:latin typeface="Simplified Arabic" panose="02020603050405020304" pitchFamily="18" charset="-78"/>
              <a:cs typeface="Simplified Arabic" panose="02020603050405020304" pitchFamily="18" charset="-78"/>
            </a:endParaRPr>
          </a:p>
        </p:txBody>
      </p:sp>
      <p:sp>
        <p:nvSpPr>
          <p:cNvPr id="4" name="Content Placeholder 1">
            <a:extLst>
              <a:ext uri="{FF2B5EF4-FFF2-40B4-BE49-F238E27FC236}">
                <a16:creationId xmlns:a16="http://schemas.microsoft.com/office/drawing/2014/main" id="{22727AFB-EC2D-4088-A6A3-F2C74AF20FDF}"/>
              </a:ext>
            </a:extLst>
          </p:cNvPr>
          <p:cNvSpPr>
            <a:spLocks noGrp="1"/>
          </p:cNvSpPr>
          <p:nvPr>
            <p:ph idx="1"/>
          </p:nvPr>
        </p:nvSpPr>
        <p:spPr>
          <a:xfrm>
            <a:off x="914400" y="1902542"/>
            <a:ext cx="10461356" cy="4321277"/>
          </a:xfrm>
        </p:spPr>
        <p:txBody>
          <a:bodyPr>
            <a:normAutofit fontScale="70000" lnSpcReduction="20000"/>
          </a:bodyPr>
          <a:lstStyle/>
          <a:p>
            <a:pPr algn="just" rtl="1">
              <a:lnSpc>
                <a:spcPct val="115000"/>
              </a:lnSpc>
              <a:spcAft>
                <a:spcPts val="0"/>
              </a:spcAft>
            </a:pPr>
            <a:r>
              <a:rPr lang="ar-EG" sz="2900" b="1" dirty="0">
                <a:latin typeface="Simplified Arabic" panose="02020603050405020304" pitchFamily="18" charset="-78"/>
                <a:ea typeface="Calibri" panose="020F0502020204030204" pitchFamily="34" charset="0"/>
                <a:cs typeface="Simplified Arabic" panose="02020603050405020304" pitchFamily="18" charset="-78"/>
              </a:rPr>
              <a:t>بناء على التوصية الصادرة عن اللجنة العربية لمتابعة وتنفيذ أهداف </a:t>
            </a:r>
            <a:r>
              <a:rPr lang="en-US" sz="2900" b="1" dirty="0">
                <a:latin typeface="Simplified Arabic" panose="02020603050405020304" pitchFamily="18" charset="-78"/>
                <a:ea typeface="Calibri" panose="020F0502020204030204" pitchFamily="34" charset="0"/>
                <a:cs typeface="Simplified Arabic" panose="02020603050405020304" pitchFamily="18" charset="-78"/>
              </a:rPr>
              <a:t>SDGs</a:t>
            </a:r>
            <a:r>
              <a:rPr lang="ar-EG" sz="2900" b="1" dirty="0">
                <a:latin typeface="Simplified Arabic" panose="02020603050405020304" pitchFamily="18" charset="-78"/>
                <a:ea typeface="Calibri" panose="020F0502020204030204" pitchFamily="34" charset="0"/>
                <a:cs typeface="Simplified Arabic" panose="02020603050405020304" pitchFamily="18" charset="-78"/>
              </a:rPr>
              <a:t> في المنطقة العربية بشأن وضع إطار عربي موحد فقد قامت الإدارة وبالتعاون مع الإدارات المختصة بالأمانة العامة في القطاعين الاقتصادي والاجتماعي بوضع الإطار مكونا من 127 مؤشرا،</a:t>
            </a:r>
          </a:p>
          <a:p>
            <a:pPr algn="just" rtl="1">
              <a:lnSpc>
                <a:spcPct val="115000"/>
              </a:lnSpc>
              <a:spcAft>
                <a:spcPts val="0"/>
              </a:spcAft>
            </a:pPr>
            <a:r>
              <a:rPr lang="ar-EG" sz="2400" b="1" dirty="0">
                <a:latin typeface="Simplified Arabic" panose="02020603050405020304" pitchFamily="18" charset="-78"/>
                <a:ea typeface="Calibri" panose="020F0502020204030204" pitchFamily="34" charset="0"/>
                <a:cs typeface="Simplified Arabic" panose="02020603050405020304" pitchFamily="18" charset="-78"/>
              </a:rPr>
              <a:t>والذي تم اعتماده من قبل اللجنة الفنية الدائمة للإحصاء في اجتماعها التاسع والثلاثين (25 – 26 / 10 / 2017 مقر الأمانة العامة للجامعة)</a:t>
            </a:r>
          </a:p>
          <a:p>
            <a:pPr algn="just" rtl="1">
              <a:lnSpc>
                <a:spcPct val="115000"/>
              </a:lnSpc>
              <a:spcAft>
                <a:spcPts val="0"/>
              </a:spcAft>
            </a:pPr>
            <a:r>
              <a:rPr lang="ar-EG" sz="2400" b="1" dirty="0">
                <a:solidFill>
                  <a:srgbClr val="FFFF00"/>
                </a:solidFill>
                <a:latin typeface="Simplified Arabic" panose="02020603050405020304" pitchFamily="18" charset="-78"/>
                <a:ea typeface="Calibri" panose="020F0502020204030204" pitchFamily="34" charset="0"/>
                <a:cs typeface="Simplified Arabic" panose="02020603050405020304" pitchFamily="18" charset="-78"/>
              </a:rPr>
              <a:t>..</a:t>
            </a:r>
          </a:p>
          <a:p>
            <a:pPr algn="justLow" rtl="1">
              <a:lnSpc>
                <a:spcPct val="115000"/>
              </a:lnSpc>
              <a:spcAft>
                <a:spcPts val="0"/>
              </a:spcAft>
            </a:pPr>
            <a:endParaRPr lang="ar-EG" sz="2000" b="1" dirty="0">
              <a:latin typeface="Calibri" panose="020F0502020204030204" pitchFamily="34" charset="0"/>
              <a:ea typeface="Calibri" panose="020F0502020204030204" pitchFamily="34" charset="0"/>
              <a:cs typeface="Arial" panose="020B0604020202020204" pitchFamily="34" charset="0"/>
            </a:endParaRPr>
          </a:p>
          <a:p>
            <a:pPr marL="0" indent="0" algn="justLow" rtl="1">
              <a:lnSpc>
                <a:spcPct val="115000"/>
              </a:lnSpc>
              <a:spcAft>
                <a:spcPts val="0"/>
              </a:spcAft>
              <a:buNone/>
            </a:pPr>
            <a:endParaRPr lang="ar-EG" sz="2000" b="1" dirty="0">
              <a:latin typeface="Calibri" panose="020F0502020204030204" pitchFamily="34" charset="0"/>
              <a:ea typeface="Calibri" panose="020F0502020204030204" pitchFamily="34" charset="0"/>
              <a:cs typeface="Arial" panose="020B0604020202020204" pitchFamily="34" charset="0"/>
            </a:endParaRPr>
          </a:p>
          <a:p>
            <a:pPr marL="0" indent="0" algn="justLow" rtl="1">
              <a:lnSpc>
                <a:spcPct val="115000"/>
              </a:lnSpc>
              <a:spcAft>
                <a:spcPts val="0"/>
              </a:spcAft>
              <a:buNone/>
            </a:pPr>
            <a:endParaRPr lang="ar-EG" sz="2000" b="1" dirty="0">
              <a:latin typeface="Calibri" panose="020F0502020204030204" pitchFamily="34" charset="0"/>
              <a:ea typeface="Calibri" panose="020F0502020204030204" pitchFamily="34" charset="0"/>
              <a:cs typeface="Arial" panose="020B0604020202020204" pitchFamily="34" charset="0"/>
            </a:endParaRPr>
          </a:p>
          <a:p>
            <a:pPr marL="0" indent="0" algn="justLow" rtl="1">
              <a:lnSpc>
                <a:spcPct val="115000"/>
              </a:lnSpc>
              <a:spcAft>
                <a:spcPts val="0"/>
              </a:spcAft>
              <a:buNone/>
            </a:pPr>
            <a:endParaRPr lang="ar-EG" sz="2000" b="1" dirty="0">
              <a:latin typeface="Calibri" panose="020F0502020204030204" pitchFamily="34" charset="0"/>
              <a:ea typeface="Calibri" panose="020F0502020204030204" pitchFamily="34" charset="0"/>
              <a:cs typeface="Arial" panose="020B0604020202020204" pitchFamily="34" charset="0"/>
            </a:endParaRPr>
          </a:p>
          <a:p>
            <a:pPr marL="0" indent="0" algn="justLow" rtl="1">
              <a:lnSpc>
                <a:spcPct val="115000"/>
              </a:lnSpc>
              <a:spcAft>
                <a:spcPts val="0"/>
              </a:spcAft>
              <a:buNone/>
            </a:pPr>
            <a:endParaRPr lang="ar-EG" sz="2000" b="1" dirty="0">
              <a:latin typeface="Calibri" panose="020F0502020204030204" pitchFamily="34" charset="0"/>
              <a:ea typeface="Calibri" panose="020F0502020204030204" pitchFamily="34" charset="0"/>
              <a:cs typeface="Arial" panose="020B0604020202020204" pitchFamily="34" charset="0"/>
            </a:endParaRPr>
          </a:p>
          <a:p>
            <a:pPr marL="0" indent="0" algn="ctr" rtl="1">
              <a:lnSpc>
                <a:spcPct val="115000"/>
              </a:lnSpc>
              <a:spcAft>
                <a:spcPts val="0"/>
              </a:spcAft>
              <a:buNone/>
            </a:pPr>
            <a:r>
              <a:rPr lang="ar-EG" sz="2200" b="1" dirty="0">
                <a:latin typeface="Calibri" panose="020F0502020204030204" pitchFamily="34" charset="0"/>
                <a:ea typeface="Calibri" panose="020F0502020204030204" pitchFamily="34" charset="0"/>
                <a:cs typeface="Arial" panose="020B0604020202020204" pitchFamily="34" charset="0"/>
              </a:rPr>
              <a:t>وفيما يلي سيتم عرض المؤشرات بحسب البعد (اجتماعي)</a:t>
            </a:r>
            <a:endParaRPr lang="en-GB" sz="2200" b="1" dirty="0">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AB6C8114-E745-4389-9F79-45B639F79666}"/>
              </a:ext>
            </a:extLst>
          </p:cNvPr>
          <p:cNvGraphicFramePr>
            <a:graphicFrameLocks noChangeAspect="1"/>
          </p:cNvGraphicFramePr>
          <p:nvPr>
            <p:extLst>
              <p:ext uri="{D42A27DB-BD31-4B8C-83A1-F6EECF244321}">
                <p14:modId xmlns:p14="http://schemas.microsoft.com/office/powerpoint/2010/main" val="1885151358"/>
              </p:ext>
            </p:extLst>
          </p:nvPr>
        </p:nvGraphicFramePr>
        <p:xfrm>
          <a:off x="1871570" y="3429000"/>
          <a:ext cx="8509819" cy="1310251"/>
        </p:xfrm>
        <a:graphic>
          <a:graphicData uri="http://schemas.openxmlformats.org/presentationml/2006/ole">
            <mc:AlternateContent xmlns:mc="http://schemas.openxmlformats.org/markup-compatibility/2006">
              <mc:Choice xmlns:v="urn:schemas-microsoft-com:vml" Requires="v">
                <p:oleObj name="Worksheet" r:id="rId2" imgW="5495783" imgH="809761" progId="Excel.Sheet.12">
                  <p:embed/>
                </p:oleObj>
              </mc:Choice>
              <mc:Fallback>
                <p:oleObj name="Worksheet" r:id="rId2" imgW="5495783" imgH="809761" progId="Excel.Sheet.12">
                  <p:embed/>
                  <p:pic>
                    <p:nvPicPr>
                      <p:cNvPr id="5" name="Object 4">
                        <a:extLst>
                          <a:ext uri="{FF2B5EF4-FFF2-40B4-BE49-F238E27FC236}">
                            <a16:creationId xmlns:a16="http://schemas.microsoft.com/office/drawing/2014/main" id="{AB6C8114-E745-4389-9F79-45B639F79666}"/>
                          </a:ext>
                        </a:extLst>
                      </p:cNvPr>
                      <p:cNvPicPr/>
                      <p:nvPr/>
                    </p:nvPicPr>
                    <p:blipFill>
                      <a:blip r:embed="rId3"/>
                      <a:stretch>
                        <a:fillRect/>
                      </a:stretch>
                    </p:blipFill>
                    <p:spPr>
                      <a:xfrm>
                        <a:off x="1871570" y="3429000"/>
                        <a:ext cx="8509819" cy="1310251"/>
                      </a:xfrm>
                      <a:prstGeom prst="rect">
                        <a:avLst/>
                      </a:prstGeom>
                    </p:spPr>
                  </p:pic>
                </p:oleObj>
              </mc:Fallback>
            </mc:AlternateContent>
          </a:graphicData>
        </a:graphic>
      </p:graphicFrame>
    </p:spTree>
    <p:extLst>
      <p:ext uri="{BB962C8B-B14F-4D97-AF65-F5344CB8AC3E}">
        <p14:creationId xmlns:p14="http://schemas.microsoft.com/office/powerpoint/2010/main" val="14841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A16D6FD-0AC4-436A-837E-F0D0FE29FBF8}"/>
              </a:ext>
            </a:extLst>
          </p:cNvPr>
          <p:cNvSpPr>
            <a:spLocks noGrp="1"/>
          </p:cNvSpPr>
          <p:nvPr>
            <p:ph type="title"/>
          </p:nvPr>
        </p:nvSpPr>
        <p:spPr>
          <a:xfrm>
            <a:off x="1097280" y="821301"/>
            <a:ext cx="10058400" cy="642938"/>
          </a:xfrm>
        </p:spPr>
        <p:txBody>
          <a:bodyPr>
            <a:normAutofit/>
          </a:bodyPr>
          <a:lstStyle/>
          <a:p>
            <a:pPr algn="ctr" rtl="1"/>
            <a:r>
              <a:rPr lang="ar-EG" sz="3200" b="1" dirty="0">
                <a:latin typeface="Simplified Arabic" panose="02020603050405020304" pitchFamily="18" charset="-78"/>
                <a:cs typeface="Simplified Arabic" panose="02020603050405020304" pitchFamily="18" charset="-78"/>
              </a:rPr>
              <a:t>مؤشرات الإطار العربي ذات البعد الاجتماعي (60 مؤشر)</a:t>
            </a:r>
            <a:endParaRPr lang="en-US" sz="3200" b="1"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8A89C1E2-05F8-4CB9-91DE-510CA78149FB}"/>
              </a:ext>
            </a:extLst>
          </p:cNvPr>
          <p:cNvPicPr>
            <a:picLocks noChangeAspect="1"/>
          </p:cNvPicPr>
          <p:nvPr/>
        </p:nvPicPr>
        <p:blipFill rotWithShape="1">
          <a:blip r:embed="rId2"/>
          <a:srcRect l="5139" t="35906" r="73145" b="18480"/>
          <a:stretch/>
        </p:blipFill>
        <p:spPr>
          <a:xfrm>
            <a:off x="7806232" y="1865003"/>
            <a:ext cx="3707342" cy="4321278"/>
          </a:xfrm>
          <a:prstGeom prst="rect">
            <a:avLst/>
          </a:prstGeom>
        </p:spPr>
      </p:pic>
      <p:pic>
        <p:nvPicPr>
          <p:cNvPr id="6" name="Content Placeholder 9">
            <a:extLst>
              <a:ext uri="{FF2B5EF4-FFF2-40B4-BE49-F238E27FC236}">
                <a16:creationId xmlns:a16="http://schemas.microsoft.com/office/drawing/2014/main" id="{6A1A2533-1618-40E8-89F3-977C4D5F528E}"/>
              </a:ext>
            </a:extLst>
          </p:cNvPr>
          <p:cNvPicPr>
            <a:picLocks noGrp="1" noChangeAspect="1"/>
          </p:cNvPicPr>
          <p:nvPr>
            <p:ph idx="1"/>
          </p:nvPr>
        </p:nvPicPr>
        <p:blipFill rotWithShape="1">
          <a:blip r:embed="rId3"/>
          <a:srcRect l="28530" t="33381" r="50229" b="19731"/>
          <a:stretch/>
        </p:blipFill>
        <p:spPr>
          <a:xfrm>
            <a:off x="4129549" y="1865003"/>
            <a:ext cx="3869077" cy="4167087"/>
          </a:xfrm>
          <a:prstGeom prst="rect">
            <a:avLst/>
          </a:prstGeom>
        </p:spPr>
      </p:pic>
      <p:pic>
        <p:nvPicPr>
          <p:cNvPr id="7" name="Content Placeholder 14">
            <a:extLst>
              <a:ext uri="{FF2B5EF4-FFF2-40B4-BE49-F238E27FC236}">
                <a16:creationId xmlns:a16="http://schemas.microsoft.com/office/drawing/2014/main" id="{36FCF698-8414-4539-B064-EE342E1EA331}"/>
              </a:ext>
            </a:extLst>
          </p:cNvPr>
          <p:cNvPicPr>
            <a:picLocks noChangeAspect="1"/>
          </p:cNvPicPr>
          <p:nvPr/>
        </p:nvPicPr>
        <p:blipFill rotWithShape="1">
          <a:blip r:embed="rId4"/>
          <a:srcRect l="51254" t="32459" r="27905" b="47971"/>
          <a:stretch/>
        </p:blipFill>
        <p:spPr bwMode="auto">
          <a:xfrm>
            <a:off x="752166" y="1865003"/>
            <a:ext cx="3365740" cy="416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73767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8" ma:contentTypeDescription="Create a new document." ma:contentTypeScope="" ma:versionID="b0cbec40f8ed92e1ccea6897da2f1ca0">
  <xsd:schema xmlns:xsd="http://www.w3.org/2001/XMLSchema" xmlns:xs="http://www.w3.org/2001/XMLSchema" xmlns:p="http://schemas.microsoft.com/office/2006/metadata/properties" xmlns:ns2="5f6722c4-4b54-4565-9073-6b2cdb56319d" xmlns:ns3="015a1b56-f9db-44b0-a971-80694ead8fc0" xmlns:ns4="985ec44e-1bab-4c0b-9df0-6ba128686fc9" targetNamespace="http://schemas.microsoft.com/office/2006/metadata/properties" ma:root="true" ma:fieldsID="0d334d8402c0ab758e45e7b23fbf1b39" ns2:_="" ns3:_="" ns4:_="">
    <xsd:import namespace="5f6722c4-4b54-4565-9073-6b2cdb56319d"/>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6e2313-a807-4827-9ba2-7f46aa09a4e5}"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5f6722c4-4b54-4565-9073-6b2cdb5631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25A75D-7A60-4675-BD9C-2EB2980AB3C8}"/>
</file>

<file path=customXml/itemProps2.xml><?xml version="1.0" encoding="utf-8"?>
<ds:datastoreItem xmlns:ds="http://schemas.openxmlformats.org/officeDocument/2006/customXml" ds:itemID="{135938AB-2C78-4DA7-A4C5-1547B66AD949}"/>
</file>

<file path=customXml/itemProps3.xml><?xml version="1.0" encoding="utf-8"?>
<ds:datastoreItem xmlns:ds="http://schemas.openxmlformats.org/officeDocument/2006/customXml" ds:itemID="{D15ED928-3268-4F32-847B-410090B854F5}"/>
</file>

<file path=docProps/app.xml><?xml version="1.0" encoding="utf-8"?>
<Properties xmlns="http://schemas.openxmlformats.org/officeDocument/2006/extended-properties" xmlns:vt="http://schemas.openxmlformats.org/officeDocument/2006/docPropsVTypes">
  <Template>TM02900769[[fn=Retrospect]]</Template>
  <TotalTime>1057</TotalTime>
  <Words>2385</Words>
  <Application>Microsoft Office PowerPoint</Application>
  <PresentationFormat>Widescreen</PresentationFormat>
  <Paragraphs>163</Paragraphs>
  <Slides>27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Diwani Bent</vt:lpstr>
      <vt:lpstr>Simplified Arabic</vt:lpstr>
      <vt:lpstr>Wingdings</vt:lpstr>
      <vt:lpstr>Retrospect</vt:lpstr>
      <vt:lpstr>Worksheet</vt:lpstr>
      <vt:lpstr>PowerPoint Presentation</vt:lpstr>
      <vt:lpstr>مقدمة </vt:lpstr>
      <vt:lpstr>التساؤلات</vt:lpstr>
      <vt:lpstr>الأهداف</vt:lpstr>
      <vt:lpstr>الأهمية</vt:lpstr>
      <vt:lpstr>المنهجية </vt:lpstr>
      <vt:lpstr>التساؤل الأول </vt:lpstr>
      <vt:lpstr>الجهود السابقة التي ترتب عليها وضع الاطار العربي الموحد لمؤشرات التنمية المستدامة ذات البعد الاجتماعي</vt:lpstr>
      <vt:lpstr>مؤشرات الإطار العربي ذات البعد الاجتماعي (60 مؤشر)</vt:lpstr>
      <vt:lpstr>الجهود السابقة لتحديد الصعوبات </vt:lpstr>
      <vt:lpstr>نسبة الأجهزة الإحصائية العربية التي تتوافر لديها تحديات فيما يلي:</vt:lpstr>
      <vt:lpstr>نسبة التحديات التي تواجهها الأجهزة الإحصائية لتنفيذ خطة التنمية</vt:lpstr>
      <vt:lpstr>خلاصة التحديات السابقة</vt:lpstr>
      <vt:lpstr>التساؤل الثاني </vt:lpstr>
      <vt:lpstr>التحديات التي كان مأمول عرضها</vt:lpstr>
      <vt:lpstr>نموذج الاستبيان</vt:lpstr>
      <vt:lpstr>مرحلة ما بعد الاستبيان</vt:lpstr>
      <vt:lpstr>التحديات بشكل عام من خلال الدراسات التقارير الوطنية</vt:lpstr>
      <vt:lpstr>تابع: التحديات بشكل عام من خلال الدراسات التقارير الوطنية</vt:lpstr>
      <vt:lpstr>تابع: التحديات بشكل عام من خلال الدراسات التقارير الوطنية</vt:lpstr>
      <vt:lpstr>تابع: التحديات بشكل عام من خلال الدراسات التقارير الوطنية</vt:lpstr>
      <vt:lpstr>توصيات مرتبطة بالنواحي الفنية</vt:lpstr>
      <vt:lpstr>توصيات مرتبطة بدور شركاء العمل </vt:lpstr>
      <vt:lpstr>توصيات مرتبطة بالتنسيق مع الجهات والشركاء على المستوى الوطني والإقليمي</vt:lpstr>
      <vt:lpstr>توصيات لواضعي السياسات ومتخذي القرار</vt:lpstr>
      <vt:lpstr>المراجع</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kareem mohamed abd elhi</dc:creator>
  <cp:lastModifiedBy>Dina Karanouh</cp:lastModifiedBy>
  <cp:revision>244</cp:revision>
  <dcterms:created xsi:type="dcterms:W3CDTF">2024-06-23T07:57:29Z</dcterms:created>
  <dcterms:modified xsi:type="dcterms:W3CDTF">2024-07-02T12:12:36Z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ies>
</file>