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1" r:id="rId4"/>
  </p:sldMasterIdLst>
  <p:notesMasterIdLst>
    <p:notesMasterId r:id="rId14"/>
  </p:notesMasterIdLst>
  <p:handoutMasterIdLst>
    <p:handoutMasterId r:id="rId15"/>
  </p:handoutMasterIdLst>
  <p:sldIdLst>
    <p:sldId id="256" r:id="rId5"/>
    <p:sldId id="565" r:id="rId6"/>
    <p:sldId id="567" r:id="rId7"/>
    <p:sldId id="570" r:id="rId8"/>
    <p:sldId id="577" r:id="rId9"/>
    <p:sldId id="578" r:id="rId10"/>
    <p:sldId id="580" r:id="rId11"/>
    <p:sldId id="579" r:id="rId12"/>
    <p:sldId id="477"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801B"/>
    <a:srgbClr val="781A96"/>
    <a:srgbClr val="B42298"/>
    <a:srgbClr val="37D937"/>
    <a:srgbClr val="65BDFF"/>
    <a:srgbClr val="FF0000"/>
    <a:srgbClr val="4129A7"/>
    <a:srgbClr val="501D93"/>
    <a:srgbClr val="941C7D"/>
    <a:srgbClr val="007F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CEAF44-A9CF-4258-B3DD-70B6DD9AD14F}" v="1" dt="2023-06-22T05:02:27.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0528" autoAdjust="0"/>
  </p:normalViewPr>
  <p:slideViewPr>
    <p:cSldViewPr snapToGrid="0" snapToObjects="1">
      <p:cViewPr varScale="1">
        <p:scale>
          <a:sx n="62" d="100"/>
          <a:sy n="62" d="100"/>
        </p:scale>
        <p:origin x="828" y="48"/>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ta Ghadie" userId="3e819a80-1193-4804-b532-0abfbebbf5ef" providerId="ADAL" clId="{F5CEAF44-A9CF-4258-B3DD-70B6DD9AD14F}"/>
    <pc:docChg chg="delSld modSld">
      <pc:chgData name="Rita Ghadie" userId="3e819a80-1193-4804-b532-0abfbebbf5ef" providerId="ADAL" clId="{F5CEAF44-A9CF-4258-B3DD-70B6DD9AD14F}" dt="2023-06-22T05:02:27.286" v="1" actId="33524"/>
      <pc:docMkLst>
        <pc:docMk/>
      </pc:docMkLst>
      <pc:sldChg chg="del">
        <pc:chgData name="Rita Ghadie" userId="3e819a80-1193-4804-b532-0abfbebbf5ef" providerId="ADAL" clId="{F5CEAF44-A9CF-4258-B3DD-70B6DD9AD14F}" dt="2023-06-22T05:00:15.929" v="0" actId="2696"/>
        <pc:sldMkLst>
          <pc:docMk/>
          <pc:sldMk cId="3231499840" sldId="576"/>
        </pc:sldMkLst>
      </pc:sldChg>
      <pc:sldChg chg="modSp">
        <pc:chgData name="Rita Ghadie" userId="3e819a80-1193-4804-b532-0abfbebbf5ef" providerId="ADAL" clId="{F5CEAF44-A9CF-4258-B3DD-70B6DD9AD14F}" dt="2023-06-22T05:02:27.286" v="1" actId="33524"/>
        <pc:sldMkLst>
          <pc:docMk/>
          <pc:sldMk cId="2350401032" sldId="578"/>
        </pc:sldMkLst>
        <pc:graphicFrameChg chg="mod">
          <ac:chgData name="Rita Ghadie" userId="3e819a80-1193-4804-b532-0abfbebbf5ef" providerId="ADAL" clId="{F5CEAF44-A9CF-4258-B3DD-70B6DD9AD14F}" dt="2023-06-22T05:02:27.286" v="1" actId="33524"/>
          <ac:graphicFrameMkLst>
            <pc:docMk/>
            <pc:sldMk cId="2350401032" sldId="578"/>
            <ac:graphicFrameMk id="3" creationId="{16F77FA9-C671-2371-0396-8F7BCB1F9DA4}"/>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5BDD79-0694-45E4-892E-4AA612CAF8A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935F95-D805-4DBF-9E8C-671BFD112B11}">
      <dgm:prSet phldrT="[Text]"/>
      <dgm:spPr/>
      <dgm:t>
        <a:bodyPr/>
        <a:lstStyle/>
        <a:p>
          <a:pPr rtl="1"/>
          <a:r>
            <a:rPr lang="ar-LB" dirty="0"/>
            <a:t>تمكين النساء ذوات الإعاقة من فهم حقوقهن وتأكيدها والحصول عليها. </a:t>
          </a:r>
          <a:endParaRPr lang="en-US" dirty="0"/>
        </a:p>
        <a:p>
          <a:pPr rtl="1"/>
          <a:endParaRPr lang="en-US" dirty="0"/>
        </a:p>
      </dgm:t>
    </dgm:pt>
    <dgm:pt modelId="{0C74B282-5157-4CB1-8131-FA12B68938E8}" type="parTrans" cxnId="{563AB1AF-83DA-42C3-8574-39B2D144D2AD}">
      <dgm:prSet/>
      <dgm:spPr/>
      <dgm:t>
        <a:bodyPr/>
        <a:lstStyle/>
        <a:p>
          <a:endParaRPr lang="en-US"/>
        </a:p>
      </dgm:t>
    </dgm:pt>
    <dgm:pt modelId="{5EF7096E-CF93-411B-9009-8F71310528C1}" type="sibTrans" cxnId="{563AB1AF-83DA-42C3-8574-39B2D144D2AD}">
      <dgm:prSet/>
      <dgm:spPr/>
      <dgm:t>
        <a:bodyPr/>
        <a:lstStyle/>
        <a:p>
          <a:endParaRPr lang="en-US"/>
        </a:p>
      </dgm:t>
    </dgm:pt>
    <dgm:pt modelId="{B67FC04C-121F-45A3-8C5F-1E6F0CF05990}">
      <dgm:prSet/>
      <dgm:spPr/>
      <dgm:t>
        <a:bodyPr/>
        <a:lstStyle/>
        <a:p>
          <a:pPr rtl="1"/>
          <a:r>
            <a:rPr lang="ar-LB" dirty="0"/>
            <a:t>كسر الحواجز المجتمعية وتحدي القوالب النمطية المرتبطة بالإعاقة.</a:t>
          </a:r>
          <a:endParaRPr lang="en-US" dirty="0"/>
        </a:p>
        <a:p>
          <a:pPr rtl="1"/>
          <a:endParaRPr lang="en-US" dirty="0"/>
        </a:p>
      </dgm:t>
    </dgm:pt>
    <dgm:pt modelId="{0A51E9B3-5025-40B6-960F-19B3C5BD9445}" type="parTrans" cxnId="{B74FEFE1-AED1-427F-AB10-82596ACF08D4}">
      <dgm:prSet/>
      <dgm:spPr/>
      <dgm:t>
        <a:bodyPr/>
        <a:lstStyle/>
        <a:p>
          <a:endParaRPr lang="en-US"/>
        </a:p>
      </dgm:t>
    </dgm:pt>
    <dgm:pt modelId="{7F0854BB-AE3D-4304-8F18-6BA3C8FC8C2A}" type="sibTrans" cxnId="{B74FEFE1-AED1-427F-AB10-82596ACF08D4}">
      <dgm:prSet/>
      <dgm:spPr/>
      <dgm:t>
        <a:bodyPr/>
        <a:lstStyle/>
        <a:p>
          <a:endParaRPr lang="en-US"/>
        </a:p>
      </dgm:t>
    </dgm:pt>
    <dgm:pt modelId="{1518E9F7-EC4A-425F-965D-17C2B3B21B27}">
      <dgm:prSet/>
      <dgm:spPr/>
      <dgm:t>
        <a:bodyPr/>
        <a:lstStyle/>
        <a:p>
          <a:pPr rtl="1"/>
          <a:r>
            <a:rPr lang="ar-LB" dirty="0"/>
            <a:t>تعزيز اعتماد وتنفيذ السياسات الشاملة للإعاقة. وهذا يشمل ضمان الوصول إلى البنية التحتية ، والتعليم الشامل ، وتكنولوجيات المعلومات والاتصالات التي يمكن الوصول إليها ، وتكافؤ فرص العمل. </a:t>
          </a:r>
          <a:endParaRPr lang="en-US" dirty="0"/>
        </a:p>
        <a:p>
          <a:pPr rtl="1"/>
          <a:endParaRPr lang="en-US" dirty="0"/>
        </a:p>
      </dgm:t>
    </dgm:pt>
    <dgm:pt modelId="{C93F6002-3DAA-4601-8EA0-1AFE511B2879}" type="parTrans" cxnId="{00A28887-F87B-431C-B7A1-75496C558823}">
      <dgm:prSet/>
      <dgm:spPr/>
      <dgm:t>
        <a:bodyPr/>
        <a:lstStyle/>
        <a:p>
          <a:endParaRPr lang="en-US"/>
        </a:p>
      </dgm:t>
    </dgm:pt>
    <dgm:pt modelId="{72656574-41E2-4BA8-BA22-2B72BB4B0AF3}" type="sibTrans" cxnId="{00A28887-F87B-431C-B7A1-75496C558823}">
      <dgm:prSet/>
      <dgm:spPr/>
      <dgm:t>
        <a:bodyPr/>
        <a:lstStyle/>
        <a:p>
          <a:endParaRPr lang="en-US"/>
        </a:p>
      </dgm:t>
    </dgm:pt>
    <dgm:pt modelId="{93EC0550-D717-47E5-91D1-A3C365464819}">
      <dgm:prSet/>
      <dgm:spPr/>
      <dgm:t>
        <a:bodyPr/>
        <a:lstStyle/>
        <a:p>
          <a:pPr rtl="1"/>
          <a:r>
            <a:rPr lang="ar-LB" dirty="0"/>
            <a:t>يعمل الوعي كمحفز للتغيير ويشجع الحكومات والمنظمات والمجتمعات على إعطاء الأولوية لحقوق الإعاقة وإدماجها، ويسهم في ضمان المساءلة ورصد التقدم.</a:t>
          </a:r>
          <a:endParaRPr lang="en-US" dirty="0"/>
        </a:p>
      </dgm:t>
    </dgm:pt>
    <dgm:pt modelId="{3922A5EA-8D74-4D8F-8168-B7ECCB1FD72B}" type="parTrans" cxnId="{64B45999-03B2-4E41-8D69-F1B3E091BD99}">
      <dgm:prSet/>
      <dgm:spPr/>
      <dgm:t>
        <a:bodyPr/>
        <a:lstStyle/>
        <a:p>
          <a:endParaRPr lang="en-US"/>
        </a:p>
      </dgm:t>
    </dgm:pt>
    <dgm:pt modelId="{3DCB2161-5590-4C97-8448-62074E3DB056}" type="sibTrans" cxnId="{64B45999-03B2-4E41-8D69-F1B3E091BD99}">
      <dgm:prSet/>
      <dgm:spPr/>
      <dgm:t>
        <a:bodyPr/>
        <a:lstStyle/>
        <a:p>
          <a:endParaRPr lang="en-US"/>
        </a:p>
      </dgm:t>
    </dgm:pt>
    <dgm:pt modelId="{944AF95C-0BC6-4898-8672-7C6906C476BB}">
      <dgm:prSet/>
      <dgm:spPr/>
      <dgm:t>
        <a:bodyPr/>
        <a:lstStyle/>
        <a:p>
          <a:pPr rtl="1"/>
          <a:r>
            <a:rPr lang="ar-LB" dirty="0"/>
            <a:t>تمكين الأشخاص من المشاركة في عمليات صنع السياسات والقرارات، واذكاء الوعي عبر التعاون مع منظمات الأشخاص ذوي الإعاقة والمجتمع المدني</a:t>
          </a:r>
          <a:endParaRPr lang="en-US" dirty="0"/>
        </a:p>
      </dgm:t>
    </dgm:pt>
    <dgm:pt modelId="{E7AF6975-F689-42BD-BCCE-A7AF51828A79}" type="parTrans" cxnId="{D2C6E46D-BCC3-4F1B-93E8-B0B38A241596}">
      <dgm:prSet/>
      <dgm:spPr/>
      <dgm:t>
        <a:bodyPr/>
        <a:lstStyle/>
        <a:p>
          <a:endParaRPr lang="en-US"/>
        </a:p>
      </dgm:t>
    </dgm:pt>
    <dgm:pt modelId="{A2826A0A-9C4C-42C0-BE90-04A61C1118E5}" type="sibTrans" cxnId="{D2C6E46D-BCC3-4F1B-93E8-B0B38A241596}">
      <dgm:prSet/>
      <dgm:spPr/>
      <dgm:t>
        <a:bodyPr/>
        <a:lstStyle/>
        <a:p>
          <a:endParaRPr lang="en-US"/>
        </a:p>
      </dgm:t>
    </dgm:pt>
    <dgm:pt modelId="{9E43FA46-F381-4D40-8524-452FD498617E}" type="pres">
      <dgm:prSet presAssocID="{675BDD79-0694-45E4-892E-4AA612CAF8AD}" presName="linear" presStyleCnt="0">
        <dgm:presLayoutVars>
          <dgm:animLvl val="lvl"/>
          <dgm:resizeHandles val="exact"/>
        </dgm:presLayoutVars>
      </dgm:prSet>
      <dgm:spPr/>
      <dgm:t>
        <a:bodyPr/>
        <a:lstStyle/>
        <a:p>
          <a:endParaRPr lang="en-US"/>
        </a:p>
      </dgm:t>
    </dgm:pt>
    <dgm:pt modelId="{633D4B2C-E83B-413F-82A7-553A7D14F42E}" type="pres">
      <dgm:prSet presAssocID="{DE935F95-D805-4DBF-9E8C-671BFD112B11}" presName="parentText" presStyleLbl="node1" presStyleIdx="0" presStyleCnt="5" custLinFactY="-9565" custLinFactNeighborY="-100000">
        <dgm:presLayoutVars>
          <dgm:chMax val="0"/>
          <dgm:bulletEnabled val="1"/>
        </dgm:presLayoutVars>
      </dgm:prSet>
      <dgm:spPr/>
      <dgm:t>
        <a:bodyPr/>
        <a:lstStyle/>
        <a:p>
          <a:endParaRPr lang="en-US"/>
        </a:p>
      </dgm:t>
    </dgm:pt>
    <dgm:pt modelId="{7EE850E2-FC13-447F-A99B-86ACC721F2F0}" type="pres">
      <dgm:prSet presAssocID="{5EF7096E-CF93-411B-9009-8F71310528C1}" presName="spacer" presStyleCnt="0"/>
      <dgm:spPr/>
    </dgm:pt>
    <dgm:pt modelId="{34EDF153-AAFA-4EFA-B702-9BB1238E0812}" type="pres">
      <dgm:prSet presAssocID="{B67FC04C-121F-45A3-8C5F-1E6F0CF05990}" presName="parentText" presStyleLbl="node1" presStyleIdx="1" presStyleCnt="5">
        <dgm:presLayoutVars>
          <dgm:chMax val="0"/>
          <dgm:bulletEnabled val="1"/>
        </dgm:presLayoutVars>
      </dgm:prSet>
      <dgm:spPr/>
      <dgm:t>
        <a:bodyPr/>
        <a:lstStyle/>
        <a:p>
          <a:endParaRPr lang="en-US"/>
        </a:p>
      </dgm:t>
    </dgm:pt>
    <dgm:pt modelId="{855E41CB-E8F6-4A53-B63E-BA771987382F}" type="pres">
      <dgm:prSet presAssocID="{7F0854BB-AE3D-4304-8F18-6BA3C8FC8C2A}" presName="spacer" presStyleCnt="0"/>
      <dgm:spPr/>
    </dgm:pt>
    <dgm:pt modelId="{ED3CC5E7-267D-4B78-8626-3F112AE88F22}" type="pres">
      <dgm:prSet presAssocID="{1518E9F7-EC4A-425F-965D-17C2B3B21B27}" presName="parentText" presStyleLbl="node1" presStyleIdx="2" presStyleCnt="5" custLinFactY="9572" custLinFactNeighborY="100000">
        <dgm:presLayoutVars>
          <dgm:chMax val="0"/>
          <dgm:bulletEnabled val="1"/>
        </dgm:presLayoutVars>
      </dgm:prSet>
      <dgm:spPr/>
      <dgm:t>
        <a:bodyPr/>
        <a:lstStyle/>
        <a:p>
          <a:endParaRPr lang="en-US"/>
        </a:p>
      </dgm:t>
    </dgm:pt>
    <dgm:pt modelId="{BB2CAA19-0ED3-4DC3-ACB9-856127A0F961}" type="pres">
      <dgm:prSet presAssocID="{72656574-41E2-4BA8-BA22-2B72BB4B0AF3}" presName="spacer" presStyleCnt="0"/>
      <dgm:spPr/>
    </dgm:pt>
    <dgm:pt modelId="{A94764F1-6284-4625-A4AE-1AA6131F6235}" type="pres">
      <dgm:prSet presAssocID="{93EC0550-D717-47E5-91D1-A3C365464819}" presName="parentText" presStyleLbl="node1" presStyleIdx="3" presStyleCnt="5" custLinFactY="35854" custLinFactNeighborY="100000">
        <dgm:presLayoutVars>
          <dgm:chMax val="0"/>
          <dgm:bulletEnabled val="1"/>
        </dgm:presLayoutVars>
      </dgm:prSet>
      <dgm:spPr/>
      <dgm:t>
        <a:bodyPr/>
        <a:lstStyle/>
        <a:p>
          <a:endParaRPr lang="en-US"/>
        </a:p>
      </dgm:t>
    </dgm:pt>
    <dgm:pt modelId="{889E86BA-0AC6-4A1D-BACE-84F438FE5663}" type="pres">
      <dgm:prSet presAssocID="{3DCB2161-5590-4C97-8448-62074E3DB056}" presName="spacer" presStyleCnt="0"/>
      <dgm:spPr/>
    </dgm:pt>
    <dgm:pt modelId="{863ED501-A826-49C5-9F4D-BEFB7B1ED2B1}" type="pres">
      <dgm:prSet presAssocID="{944AF95C-0BC6-4898-8672-7C6906C476BB}" presName="parentText" presStyleLbl="node1" presStyleIdx="4" presStyleCnt="5" custLinFactY="63594" custLinFactNeighborY="100000">
        <dgm:presLayoutVars>
          <dgm:chMax val="0"/>
          <dgm:bulletEnabled val="1"/>
        </dgm:presLayoutVars>
      </dgm:prSet>
      <dgm:spPr/>
      <dgm:t>
        <a:bodyPr/>
        <a:lstStyle/>
        <a:p>
          <a:endParaRPr lang="en-US"/>
        </a:p>
      </dgm:t>
    </dgm:pt>
  </dgm:ptLst>
  <dgm:cxnLst>
    <dgm:cxn modelId="{00D79B8C-7D71-46F3-B29F-672896E028C7}" type="presOf" srcId="{944AF95C-0BC6-4898-8672-7C6906C476BB}" destId="{863ED501-A826-49C5-9F4D-BEFB7B1ED2B1}" srcOrd="0" destOrd="0" presId="urn:microsoft.com/office/officeart/2005/8/layout/vList2"/>
    <dgm:cxn modelId="{7E794517-54F2-4DB5-AA21-244C2CAA9ADB}" type="presOf" srcId="{B67FC04C-121F-45A3-8C5F-1E6F0CF05990}" destId="{34EDF153-AAFA-4EFA-B702-9BB1238E0812}" srcOrd="0" destOrd="0" presId="urn:microsoft.com/office/officeart/2005/8/layout/vList2"/>
    <dgm:cxn modelId="{62FEC0CC-97FC-49F6-B43E-6FA0A53970E5}" type="presOf" srcId="{93EC0550-D717-47E5-91D1-A3C365464819}" destId="{A94764F1-6284-4625-A4AE-1AA6131F6235}" srcOrd="0" destOrd="0" presId="urn:microsoft.com/office/officeart/2005/8/layout/vList2"/>
    <dgm:cxn modelId="{563AB1AF-83DA-42C3-8574-39B2D144D2AD}" srcId="{675BDD79-0694-45E4-892E-4AA612CAF8AD}" destId="{DE935F95-D805-4DBF-9E8C-671BFD112B11}" srcOrd="0" destOrd="0" parTransId="{0C74B282-5157-4CB1-8131-FA12B68938E8}" sibTransId="{5EF7096E-CF93-411B-9009-8F71310528C1}"/>
    <dgm:cxn modelId="{D2C6E46D-BCC3-4F1B-93E8-B0B38A241596}" srcId="{675BDD79-0694-45E4-892E-4AA612CAF8AD}" destId="{944AF95C-0BC6-4898-8672-7C6906C476BB}" srcOrd="4" destOrd="0" parTransId="{E7AF6975-F689-42BD-BCCE-A7AF51828A79}" sibTransId="{A2826A0A-9C4C-42C0-BE90-04A61C1118E5}"/>
    <dgm:cxn modelId="{F5658373-DF69-4B26-8CE4-7CD8D9E02DB1}" type="presOf" srcId="{1518E9F7-EC4A-425F-965D-17C2B3B21B27}" destId="{ED3CC5E7-267D-4B78-8626-3F112AE88F22}" srcOrd="0" destOrd="0" presId="urn:microsoft.com/office/officeart/2005/8/layout/vList2"/>
    <dgm:cxn modelId="{B74FEFE1-AED1-427F-AB10-82596ACF08D4}" srcId="{675BDD79-0694-45E4-892E-4AA612CAF8AD}" destId="{B67FC04C-121F-45A3-8C5F-1E6F0CF05990}" srcOrd="1" destOrd="0" parTransId="{0A51E9B3-5025-40B6-960F-19B3C5BD9445}" sibTransId="{7F0854BB-AE3D-4304-8F18-6BA3C8FC8C2A}"/>
    <dgm:cxn modelId="{E46AE8A6-22E9-4DCF-BC7A-FA123DC74372}" type="presOf" srcId="{675BDD79-0694-45E4-892E-4AA612CAF8AD}" destId="{9E43FA46-F381-4D40-8524-452FD498617E}" srcOrd="0" destOrd="0" presId="urn:microsoft.com/office/officeart/2005/8/layout/vList2"/>
    <dgm:cxn modelId="{64B45999-03B2-4E41-8D69-F1B3E091BD99}" srcId="{675BDD79-0694-45E4-892E-4AA612CAF8AD}" destId="{93EC0550-D717-47E5-91D1-A3C365464819}" srcOrd="3" destOrd="0" parTransId="{3922A5EA-8D74-4D8F-8168-B7ECCB1FD72B}" sibTransId="{3DCB2161-5590-4C97-8448-62074E3DB056}"/>
    <dgm:cxn modelId="{BDDF82B4-EDB0-4D37-B849-1E4EFDE529A9}" type="presOf" srcId="{DE935F95-D805-4DBF-9E8C-671BFD112B11}" destId="{633D4B2C-E83B-413F-82A7-553A7D14F42E}" srcOrd="0" destOrd="0" presId="urn:microsoft.com/office/officeart/2005/8/layout/vList2"/>
    <dgm:cxn modelId="{00A28887-F87B-431C-B7A1-75496C558823}" srcId="{675BDD79-0694-45E4-892E-4AA612CAF8AD}" destId="{1518E9F7-EC4A-425F-965D-17C2B3B21B27}" srcOrd="2" destOrd="0" parTransId="{C93F6002-3DAA-4601-8EA0-1AFE511B2879}" sibTransId="{72656574-41E2-4BA8-BA22-2B72BB4B0AF3}"/>
    <dgm:cxn modelId="{AC3408C4-8FAC-4703-B769-E089C466666D}" type="presParOf" srcId="{9E43FA46-F381-4D40-8524-452FD498617E}" destId="{633D4B2C-E83B-413F-82A7-553A7D14F42E}" srcOrd="0" destOrd="0" presId="urn:microsoft.com/office/officeart/2005/8/layout/vList2"/>
    <dgm:cxn modelId="{6772593C-754D-4158-8BF6-89E93C4C1B07}" type="presParOf" srcId="{9E43FA46-F381-4D40-8524-452FD498617E}" destId="{7EE850E2-FC13-447F-A99B-86ACC721F2F0}" srcOrd="1" destOrd="0" presId="urn:microsoft.com/office/officeart/2005/8/layout/vList2"/>
    <dgm:cxn modelId="{DF2E33D4-6F8E-4F6F-BE28-B3E510846BF5}" type="presParOf" srcId="{9E43FA46-F381-4D40-8524-452FD498617E}" destId="{34EDF153-AAFA-4EFA-B702-9BB1238E0812}" srcOrd="2" destOrd="0" presId="urn:microsoft.com/office/officeart/2005/8/layout/vList2"/>
    <dgm:cxn modelId="{A17DF766-69BD-45FA-8302-D0BC4A2FF9BB}" type="presParOf" srcId="{9E43FA46-F381-4D40-8524-452FD498617E}" destId="{855E41CB-E8F6-4A53-B63E-BA771987382F}" srcOrd="3" destOrd="0" presId="urn:microsoft.com/office/officeart/2005/8/layout/vList2"/>
    <dgm:cxn modelId="{D7B00E73-ED77-42C5-A23E-E8150AD9F98A}" type="presParOf" srcId="{9E43FA46-F381-4D40-8524-452FD498617E}" destId="{ED3CC5E7-267D-4B78-8626-3F112AE88F22}" srcOrd="4" destOrd="0" presId="urn:microsoft.com/office/officeart/2005/8/layout/vList2"/>
    <dgm:cxn modelId="{2757694B-D49C-436A-993E-DA8BB260C9F3}" type="presParOf" srcId="{9E43FA46-F381-4D40-8524-452FD498617E}" destId="{BB2CAA19-0ED3-4DC3-ACB9-856127A0F961}" srcOrd="5" destOrd="0" presId="urn:microsoft.com/office/officeart/2005/8/layout/vList2"/>
    <dgm:cxn modelId="{8D4B9EC0-BE06-40C6-AAFE-7A0BF935AFF6}" type="presParOf" srcId="{9E43FA46-F381-4D40-8524-452FD498617E}" destId="{A94764F1-6284-4625-A4AE-1AA6131F6235}" srcOrd="6" destOrd="0" presId="urn:microsoft.com/office/officeart/2005/8/layout/vList2"/>
    <dgm:cxn modelId="{1134FA2A-DAEB-4E48-B146-2C91EC7A0ABB}" type="presParOf" srcId="{9E43FA46-F381-4D40-8524-452FD498617E}" destId="{889E86BA-0AC6-4A1D-BACE-84F438FE5663}" srcOrd="7" destOrd="0" presId="urn:microsoft.com/office/officeart/2005/8/layout/vList2"/>
    <dgm:cxn modelId="{3FAF2B4B-4E8A-45C2-9754-E5A37EB382C7}" type="presParOf" srcId="{9E43FA46-F381-4D40-8524-452FD498617E}" destId="{863ED501-A826-49C5-9F4D-BEFB7B1ED2B1}"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5BDD79-0694-45E4-892E-4AA612CAF8A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935F95-D805-4DBF-9E8C-671BFD112B11}">
      <dgm:prSet phldrT="[Text]"/>
      <dgm:spPr/>
      <dgm:t>
        <a:bodyPr/>
        <a:lstStyle/>
        <a:p>
          <a:pPr rtl="1"/>
          <a:r>
            <a:rPr lang="ar-LB" dirty="0"/>
            <a:t>تسمح </a:t>
          </a:r>
          <a:r>
            <a:rPr lang="ar-LB" dirty="0" err="1"/>
            <a:t>التقاطعية</a:t>
          </a:r>
          <a:r>
            <a:rPr lang="ar-LB" dirty="0"/>
            <a:t> بفهم أعمق للأسباب الجذرية للتمييز وعدم المساواة. تقر بأن النظم الاجتماعية والاقتصادية والسياسية مترابطة. </a:t>
          </a:r>
          <a:endParaRPr lang="en-US" dirty="0"/>
        </a:p>
        <a:p>
          <a:pPr rtl="1"/>
          <a:endParaRPr lang="en-US" dirty="0"/>
        </a:p>
      </dgm:t>
    </dgm:pt>
    <dgm:pt modelId="{0C74B282-5157-4CB1-8131-FA12B68938E8}" type="parTrans" cxnId="{563AB1AF-83DA-42C3-8574-39B2D144D2AD}">
      <dgm:prSet/>
      <dgm:spPr/>
      <dgm:t>
        <a:bodyPr/>
        <a:lstStyle/>
        <a:p>
          <a:endParaRPr lang="en-US"/>
        </a:p>
      </dgm:t>
    </dgm:pt>
    <dgm:pt modelId="{5EF7096E-CF93-411B-9009-8F71310528C1}" type="sibTrans" cxnId="{563AB1AF-83DA-42C3-8574-39B2D144D2AD}">
      <dgm:prSet/>
      <dgm:spPr/>
      <dgm:t>
        <a:bodyPr/>
        <a:lstStyle/>
        <a:p>
          <a:endParaRPr lang="en-US"/>
        </a:p>
      </dgm:t>
    </dgm:pt>
    <dgm:pt modelId="{B67FC04C-121F-45A3-8C5F-1E6F0CF05990}">
      <dgm:prSet/>
      <dgm:spPr/>
      <dgm:t>
        <a:bodyPr/>
        <a:lstStyle/>
        <a:p>
          <a:pPr rtl="1"/>
          <a:r>
            <a:rPr lang="ar-LB" dirty="0"/>
            <a:t>من خلال معالجة هذه الأشكال المتداخلة للتمييز ، يمكن للسياسات والإجراءات أن تستهدف الحواجز الهيكلية الأساسية وتسهم في التغيير التحويلي.</a:t>
          </a:r>
          <a:endParaRPr lang="en-US" dirty="0"/>
        </a:p>
        <a:p>
          <a:pPr rtl="1"/>
          <a:endParaRPr lang="en-US" dirty="0"/>
        </a:p>
      </dgm:t>
    </dgm:pt>
    <dgm:pt modelId="{0A51E9B3-5025-40B6-960F-19B3C5BD9445}" type="parTrans" cxnId="{B74FEFE1-AED1-427F-AB10-82596ACF08D4}">
      <dgm:prSet/>
      <dgm:spPr/>
      <dgm:t>
        <a:bodyPr/>
        <a:lstStyle/>
        <a:p>
          <a:endParaRPr lang="en-US"/>
        </a:p>
      </dgm:t>
    </dgm:pt>
    <dgm:pt modelId="{7F0854BB-AE3D-4304-8F18-6BA3C8FC8C2A}" type="sibTrans" cxnId="{B74FEFE1-AED1-427F-AB10-82596ACF08D4}">
      <dgm:prSet/>
      <dgm:spPr/>
      <dgm:t>
        <a:bodyPr/>
        <a:lstStyle/>
        <a:p>
          <a:endParaRPr lang="en-US"/>
        </a:p>
      </dgm:t>
    </dgm:pt>
    <dgm:pt modelId="{1518E9F7-EC4A-425F-965D-17C2B3B21B27}">
      <dgm:prSet/>
      <dgm:spPr/>
      <dgm:t>
        <a:bodyPr/>
        <a:lstStyle/>
        <a:p>
          <a:pPr rtl="1"/>
          <a:r>
            <a:rPr lang="ar-LB" dirty="0"/>
            <a:t>تسمح </a:t>
          </a:r>
          <a:r>
            <a:rPr lang="ar-LB" dirty="0" err="1"/>
            <a:t>التقاطعية</a:t>
          </a:r>
          <a:r>
            <a:rPr lang="ar-LB" dirty="0"/>
            <a:t> بتضخيم الأصوات والتجارب المتنوعة. وهي تدرك أن الأفراد يمتلكون هويات متعددة وأنه ينبغي تقدير وجهات نظرهم واحتياجاتهم والاستماع إليها. </a:t>
          </a:r>
          <a:endParaRPr lang="en-US" dirty="0"/>
        </a:p>
      </dgm:t>
    </dgm:pt>
    <dgm:pt modelId="{C93F6002-3DAA-4601-8EA0-1AFE511B2879}" type="parTrans" cxnId="{00A28887-F87B-431C-B7A1-75496C558823}">
      <dgm:prSet/>
      <dgm:spPr/>
      <dgm:t>
        <a:bodyPr/>
        <a:lstStyle/>
        <a:p>
          <a:endParaRPr lang="en-US"/>
        </a:p>
      </dgm:t>
    </dgm:pt>
    <dgm:pt modelId="{72656574-41E2-4BA8-BA22-2B72BB4B0AF3}" type="sibTrans" cxnId="{00A28887-F87B-431C-B7A1-75496C558823}">
      <dgm:prSet/>
      <dgm:spPr/>
      <dgm:t>
        <a:bodyPr/>
        <a:lstStyle/>
        <a:p>
          <a:endParaRPr lang="en-US"/>
        </a:p>
      </dgm:t>
    </dgm:pt>
    <dgm:pt modelId="{93EC0550-D717-47E5-91D1-A3C365464819}">
      <dgm:prSet/>
      <dgm:spPr/>
      <dgm:t>
        <a:bodyPr/>
        <a:lstStyle/>
        <a:p>
          <a:pPr rtl="1"/>
          <a:r>
            <a:rPr lang="ar-LB" dirty="0"/>
            <a:t>تسهل أيضاً اتساق السياسات عبر المجالات المختلفة. وتشجع الحكومات وأصحاب المصلحة على مواءمة سياساتهم واستراتيجياتهم ومبادراتهم لمعالجة الأهداف والغايات المترابطة لإعلان ومنهاج عمل بكين وأهداف التنمية المستدامة واتفاقية حقوق الأشخاص ذوي الإعاقة.</a:t>
          </a:r>
          <a:endParaRPr lang="en-US" dirty="0"/>
        </a:p>
      </dgm:t>
    </dgm:pt>
    <dgm:pt modelId="{3922A5EA-8D74-4D8F-8168-B7ECCB1FD72B}" type="parTrans" cxnId="{64B45999-03B2-4E41-8D69-F1B3E091BD99}">
      <dgm:prSet/>
      <dgm:spPr/>
      <dgm:t>
        <a:bodyPr/>
        <a:lstStyle/>
        <a:p>
          <a:endParaRPr lang="en-US"/>
        </a:p>
      </dgm:t>
    </dgm:pt>
    <dgm:pt modelId="{3DCB2161-5590-4C97-8448-62074E3DB056}" type="sibTrans" cxnId="{64B45999-03B2-4E41-8D69-F1B3E091BD99}">
      <dgm:prSet/>
      <dgm:spPr/>
      <dgm:t>
        <a:bodyPr/>
        <a:lstStyle/>
        <a:p>
          <a:endParaRPr lang="en-US"/>
        </a:p>
      </dgm:t>
    </dgm:pt>
    <dgm:pt modelId="{9E43FA46-F381-4D40-8524-452FD498617E}" type="pres">
      <dgm:prSet presAssocID="{675BDD79-0694-45E4-892E-4AA612CAF8AD}" presName="linear" presStyleCnt="0">
        <dgm:presLayoutVars>
          <dgm:animLvl val="lvl"/>
          <dgm:resizeHandles val="exact"/>
        </dgm:presLayoutVars>
      </dgm:prSet>
      <dgm:spPr/>
      <dgm:t>
        <a:bodyPr/>
        <a:lstStyle/>
        <a:p>
          <a:endParaRPr lang="en-US"/>
        </a:p>
      </dgm:t>
    </dgm:pt>
    <dgm:pt modelId="{633D4B2C-E83B-413F-82A7-553A7D14F42E}" type="pres">
      <dgm:prSet presAssocID="{DE935F95-D805-4DBF-9E8C-671BFD112B11}" presName="parentText" presStyleLbl="node1" presStyleIdx="0" presStyleCnt="4" custLinFactY="-9565" custLinFactNeighborY="-100000">
        <dgm:presLayoutVars>
          <dgm:chMax val="0"/>
          <dgm:bulletEnabled val="1"/>
        </dgm:presLayoutVars>
      </dgm:prSet>
      <dgm:spPr/>
      <dgm:t>
        <a:bodyPr/>
        <a:lstStyle/>
        <a:p>
          <a:endParaRPr lang="en-US"/>
        </a:p>
      </dgm:t>
    </dgm:pt>
    <dgm:pt modelId="{7EE850E2-FC13-447F-A99B-86ACC721F2F0}" type="pres">
      <dgm:prSet presAssocID="{5EF7096E-CF93-411B-9009-8F71310528C1}" presName="spacer" presStyleCnt="0"/>
      <dgm:spPr/>
    </dgm:pt>
    <dgm:pt modelId="{34EDF153-AAFA-4EFA-B702-9BB1238E0812}" type="pres">
      <dgm:prSet presAssocID="{B67FC04C-121F-45A3-8C5F-1E6F0CF05990}" presName="parentText" presStyleLbl="node1" presStyleIdx="1" presStyleCnt="4">
        <dgm:presLayoutVars>
          <dgm:chMax val="0"/>
          <dgm:bulletEnabled val="1"/>
        </dgm:presLayoutVars>
      </dgm:prSet>
      <dgm:spPr/>
      <dgm:t>
        <a:bodyPr/>
        <a:lstStyle/>
        <a:p>
          <a:endParaRPr lang="en-US"/>
        </a:p>
      </dgm:t>
    </dgm:pt>
    <dgm:pt modelId="{855E41CB-E8F6-4A53-B63E-BA771987382F}" type="pres">
      <dgm:prSet presAssocID="{7F0854BB-AE3D-4304-8F18-6BA3C8FC8C2A}" presName="spacer" presStyleCnt="0"/>
      <dgm:spPr/>
    </dgm:pt>
    <dgm:pt modelId="{ED3CC5E7-267D-4B78-8626-3F112AE88F22}" type="pres">
      <dgm:prSet presAssocID="{1518E9F7-EC4A-425F-965D-17C2B3B21B27}" presName="parentText" presStyleLbl="node1" presStyleIdx="2" presStyleCnt="4" custLinFactY="9572" custLinFactNeighborY="100000">
        <dgm:presLayoutVars>
          <dgm:chMax val="0"/>
          <dgm:bulletEnabled val="1"/>
        </dgm:presLayoutVars>
      </dgm:prSet>
      <dgm:spPr/>
      <dgm:t>
        <a:bodyPr/>
        <a:lstStyle/>
        <a:p>
          <a:endParaRPr lang="en-US"/>
        </a:p>
      </dgm:t>
    </dgm:pt>
    <dgm:pt modelId="{BB2CAA19-0ED3-4DC3-ACB9-856127A0F961}" type="pres">
      <dgm:prSet presAssocID="{72656574-41E2-4BA8-BA22-2B72BB4B0AF3}" presName="spacer" presStyleCnt="0"/>
      <dgm:spPr/>
    </dgm:pt>
    <dgm:pt modelId="{A94764F1-6284-4625-A4AE-1AA6131F6235}" type="pres">
      <dgm:prSet presAssocID="{93EC0550-D717-47E5-91D1-A3C365464819}" presName="parentText" presStyleLbl="node1" presStyleIdx="3" presStyleCnt="4" custLinFactY="24203" custLinFactNeighborY="100000">
        <dgm:presLayoutVars>
          <dgm:chMax val="0"/>
          <dgm:bulletEnabled val="1"/>
        </dgm:presLayoutVars>
      </dgm:prSet>
      <dgm:spPr/>
      <dgm:t>
        <a:bodyPr/>
        <a:lstStyle/>
        <a:p>
          <a:endParaRPr lang="en-US"/>
        </a:p>
      </dgm:t>
    </dgm:pt>
  </dgm:ptLst>
  <dgm:cxnLst>
    <dgm:cxn modelId="{64B45999-03B2-4E41-8D69-F1B3E091BD99}" srcId="{675BDD79-0694-45E4-892E-4AA612CAF8AD}" destId="{93EC0550-D717-47E5-91D1-A3C365464819}" srcOrd="3" destOrd="0" parTransId="{3922A5EA-8D74-4D8F-8168-B7ECCB1FD72B}" sibTransId="{3DCB2161-5590-4C97-8448-62074E3DB056}"/>
    <dgm:cxn modelId="{7E794517-54F2-4DB5-AA21-244C2CAA9ADB}" type="presOf" srcId="{B67FC04C-121F-45A3-8C5F-1E6F0CF05990}" destId="{34EDF153-AAFA-4EFA-B702-9BB1238E0812}" srcOrd="0" destOrd="0" presId="urn:microsoft.com/office/officeart/2005/8/layout/vList2"/>
    <dgm:cxn modelId="{E46AE8A6-22E9-4DCF-BC7A-FA123DC74372}" type="presOf" srcId="{675BDD79-0694-45E4-892E-4AA612CAF8AD}" destId="{9E43FA46-F381-4D40-8524-452FD498617E}" srcOrd="0" destOrd="0" presId="urn:microsoft.com/office/officeart/2005/8/layout/vList2"/>
    <dgm:cxn modelId="{BDDF82B4-EDB0-4D37-B849-1E4EFDE529A9}" type="presOf" srcId="{DE935F95-D805-4DBF-9E8C-671BFD112B11}" destId="{633D4B2C-E83B-413F-82A7-553A7D14F42E}" srcOrd="0" destOrd="0" presId="urn:microsoft.com/office/officeart/2005/8/layout/vList2"/>
    <dgm:cxn modelId="{F5658373-DF69-4B26-8CE4-7CD8D9E02DB1}" type="presOf" srcId="{1518E9F7-EC4A-425F-965D-17C2B3B21B27}" destId="{ED3CC5E7-267D-4B78-8626-3F112AE88F22}" srcOrd="0" destOrd="0" presId="urn:microsoft.com/office/officeart/2005/8/layout/vList2"/>
    <dgm:cxn modelId="{62FEC0CC-97FC-49F6-B43E-6FA0A53970E5}" type="presOf" srcId="{93EC0550-D717-47E5-91D1-A3C365464819}" destId="{A94764F1-6284-4625-A4AE-1AA6131F6235}" srcOrd="0" destOrd="0" presId="urn:microsoft.com/office/officeart/2005/8/layout/vList2"/>
    <dgm:cxn modelId="{563AB1AF-83DA-42C3-8574-39B2D144D2AD}" srcId="{675BDD79-0694-45E4-892E-4AA612CAF8AD}" destId="{DE935F95-D805-4DBF-9E8C-671BFD112B11}" srcOrd="0" destOrd="0" parTransId="{0C74B282-5157-4CB1-8131-FA12B68938E8}" sibTransId="{5EF7096E-CF93-411B-9009-8F71310528C1}"/>
    <dgm:cxn modelId="{00A28887-F87B-431C-B7A1-75496C558823}" srcId="{675BDD79-0694-45E4-892E-4AA612CAF8AD}" destId="{1518E9F7-EC4A-425F-965D-17C2B3B21B27}" srcOrd="2" destOrd="0" parTransId="{C93F6002-3DAA-4601-8EA0-1AFE511B2879}" sibTransId="{72656574-41E2-4BA8-BA22-2B72BB4B0AF3}"/>
    <dgm:cxn modelId="{B74FEFE1-AED1-427F-AB10-82596ACF08D4}" srcId="{675BDD79-0694-45E4-892E-4AA612CAF8AD}" destId="{B67FC04C-121F-45A3-8C5F-1E6F0CF05990}" srcOrd="1" destOrd="0" parTransId="{0A51E9B3-5025-40B6-960F-19B3C5BD9445}" sibTransId="{7F0854BB-AE3D-4304-8F18-6BA3C8FC8C2A}"/>
    <dgm:cxn modelId="{AC3408C4-8FAC-4703-B769-E089C466666D}" type="presParOf" srcId="{9E43FA46-F381-4D40-8524-452FD498617E}" destId="{633D4B2C-E83B-413F-82A7-553A7D14F42E}" srcOrd="0" destOrd="0" presId="urn:microsoft.com/office/officeart/2005/8/layout/vList2"/>
    <dgm:cxn modelId="{6772593C-754D-4158-8BF6-89E93C4C1B07}" type="presParOf" srcId="{9E43FA46-F381-4D40-8524-452FD498617E}" destId="{7EE850E2-FC13-447F-A99B-86ACC721F2F0}" srcOrd="1" destOrd="0" presId="urn:microsoft.com/office/officeart/2005/8/layout/vList2"/>
    <dgm:cxn modelId="{DF2E33D4-6F8E-4F6F-BE28-B3E510846BF5}" type="presParOf" srcId="{9E43FA46-F381-4D40-8524-452FD498617E}" destId="{34EDF153-AAFA-4EFA-B702-9BB1238E0812}" srcOrd="2" destOrd="0" presId="urn:microsoft.com/office/officeart/2005/8/layout/vList2"/>
    <dgm:cxn modelId="{A17DF766-69BD-45FA-8302-D0BC4A2FF9BB}" type="presParOf" srcId="{9E43FA46-F381-4D40-8524-452FD498617E}" destId="{855E41CB-E8F6-4A53-B63E-BA771987382F}" srcOrd="3" destOrd="0" presId="urn:microsoft.com/office/officeart/2005/8/layout/vList2"/>
    <dgm:cxn modelId="{D7B00E73-ED77-42C5-A23E-E8150AD9F98A}" type="presParOf" srcId="{9E43FA46-F381-4D40-8524-452FD498617E}" destId="{ED3CC5E7-267D-4B78-8626-3F112AE88F22}" srcOrd="4" destOrd="0" presId="urn:microsoft.com/office/officeart/2005/8/layout/vList2"/>
    <dgm:cxn modelId="{2757694B-D49C-436A-993E-DA8BB260C9F3}" type="presParOf" srcId="{9E43FA46-F381-4D40-8524-452FD498617E}" destId="{BB2CAA19-0ED3-4DC3-ACB9-856127A0F961}" srcOrd="5" destOrd="0" presId="urn:microsoft.com/office/officeart/2005/8/layout/vList2"/>
    <dgm:cxn modelId="{8D4B9EC0-BE06-40C6-AAFE-7A0BF935AFF6}" type="presParOf" srcId="{9E43FA46-F381-4D40-8524-452FD498617E}" destId="{A94764F1-6284-4625-A4AE-1AA6131F6235}"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BDD79-0694-45E4-892E-4AA612CAF8A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935F95-D805-4DBF-9E8C-671BFD112B11}">
      <dgm:prSet phldrT="[Text]"/>
      <dgm:spPr/>
      <dgm:t>
        <a:bodyPr/>
        <a:lstStyle/>
        <a:p>
          <a:pPr rtl="1"/>
          <a:r>
            <a:rPr lang="ar-LB" dirty="0"/>
            <a:t>إزالة الحواجز في البيئات العمرانية والرقمية لضمان إمكانية الوصول لكافة الحقوق والخدمات، وذلك عير تعزيز تطوير وتنفيذ السياسات والبرامج الشاملة التي تعالج حواجز الوصول.</a:t>
          </a:r>
          <a:endParaRPr lang="en-US" dirty="0"/>
        </a:p>
      </dgm:t>
    </dgm:pt>
    <dgm:pt modelId="{0C74B282-5157-4CB1-8131-FA12B68938E8}" type="parTrans" cxnId="{563AB1AF-83DA-42C3-8574-39B2D144D2AD}">
      <dgm:prSet/>
      <dgm:spPr/>
      <dgm:t>
        <a:bodyPr/>
        <a:lstStyle/>
        <a:p>
          <a:endParaRPr lang="en-US"/>
        </a:p>
      </dgm:t>
    </dgm:pt>
    <dgm:pt modelId="{5EF7096E-CF93-411B-9009-8F71310528C1}" type="sibTrans" cxnId="{563AB1AF-83DA-42C3-8574-39B2D144D2AD}">
      <dgm:prSet/>
      <dgm:spPr/>
      <dgm:t>
        <a:bodyPr/>
        <a:lstStyle/>
        <a:p>
          <a:endParaRPr lang="en-US"/>
        </a:p>
      </dgm:t>
    </dgm:pt>
    <dgm:pt modelId="{B67FC04C-121F-45A3-8C5F-1E6F0CF05990}">
      <dgm:prSet/>
      <dgm:spPr/>
      <dgm:t>
        <a:bodyPr/>
        <a:lstStyle/>
        <a:p>
          <a:pPr rtl="1"/>
          <a:r>
            <a:rPr lang="ar-LB" dirty="0"/>
            <a:t>الدعوة إلى دمج الأهداف والمؤشرات الخاصة بالإعاقة في مجالات الاهتمام الحاسمة المحددة في إعلان ومنهاج عمل بكين. وهذا يشمل مجالات مثل التعليم والرعاية الصحية والتوظيف والوصول إلى العدالة.</a:t>
          </a:r>
          <a:endParaRPr lang="en-US" dirty="0"/>
        </a:p>
      </dgm:t>
    </dgm:pt>
    <dgm:pt modelId="{0A51E9B3-5025-40B6-960F-19B3C5BD9445}" type="parTrans" cxnId="{B74FEFE1-AED1-427F-AB10-82596ACF08D4}">
      <dgm:prSet/>
      <dgm:spPr/>
      <dgm:t>
        <a:bodyPr/>
        <a:lstStyle/>
        <a:p>
          <a:endParaRPr lang="en-US"/>
        </a:p>
      </dgm:t>
    </dgm:pt>
    <dgm:pt modelId="{7F0854BB-AE3D-4304-8F18-6BA3C8FC8C2A}" type="sibTrans" cxnId="{B74FEFE1-AED1-427F-AB10-82596ACF08D4}">
      <dgm:prSet/>
      <dgm:spPr/>
      <dgm:t>
        <a:bodyPr/>
        <a:lstStyle/>
        <a:p>
          <a:endParaRPr lang="en-US"/>
        </a:p>
      </dgm:t>
    </dgm:pt>
    <dgm:pt modelId="{1518E9F7-EC4A-425F-965D-17C2B3B21B27}">
      <dgm:prSet/>
      <dgm:spPr/>
      <dgm:t>
        <a:bodyPr/>
        <a:lstStyle/>
        <a:p>
          <a:pPr rtl="1"/>
          <a:r>
            <a:rPr lang="ar-LB" dirty="0"/>
            <a:t>تشجيع المشاركة النشطة لمنظمات الأشخاص ذوي الإعاقة وأصحاب المصلحة الآخرين في تطبيق ورصد تنفيذ إعلان ومنهاج عمل بكين ، وضمان إدراج وجهات نظرهم وخبراتهم.</a:t>
          </a:r>
          <a:endParaRPr lang="en-US" dirty="0"/>
        </a:p>
      </dgm:t>
    </dgm:pt>
    <dgm:pt modelId="{C93F6002-3DAA-4601-8EA0-1AFE511B2879}" type="parTrans" cxnId="{00A28887-F87B-431C-B7A1-75496C558823}">
      <dgm:prSet/>
      <dgm:spPr/>
      <dgm:t>
        <a:bodyPr/>
        <a:lstStyle/>
        <a:p>
          <a:endParaRPr lang="en-US"/>
        </a:p>
      </dgm:t>
    </dgm:pt>
    <dgm:pt modelId="{72656574-41E2-4BA8-BA22-2B72BB4B0AF3}" type="sibTrans" cxnId="{00A28887-F87B-431C-B7A1-75496C558823}">
      <dgm:prSet/>
      <dgm:spPr/>
      <dgm:t>
        <a:bodyPr/>
        <a:lstStyle/>
        <a:p>
          <a:endParaRPr lang="en-US"/>
        </a:p>
      </dgm:t>
    </dgm:pt>
    <dgm:pt modelId="{9E43FA46-F381-4D40-8524-452FD498617E}" type="pres">
      <dgm:prSet presAssocID="{675BDD79-0694-45E4-892E-4AA612CAF8AD}" presName="linear" presStyleCnt="0">
        <dgm:presLayoutVars>
          <dgm:animLvl val="lvl"/>
          <dgm:resizeHandles val="exact"/>
        </dgm:presLayoutVars>
      </dgm:prSet>
      <dgm:spPr/>
      <dgm:t>
        <a:bodyPr/>
        <a:lstStyle/>
        <a:p>
          <a:endParaRPr lang="en-US"/>
        </a:p>
      </dgm:t>
    </dgm:pt>
    <dgm:pt modelId="{633D4B2C-E83B-413F-82A7-553A7D14F42E}" type="pres">
      <dgm:prSet presAssocID="{DE935F95-D805-4DBF-9E8C-671BFD112B11}" presName="parentText" presStyleLbl="node1" presStyleIdx="0" presStyleCnt="3" custLinFactY="-9565" custLinFactNeighborY="-100000">
        <dgm:presLayoutVars>
          <dgm:chMax val="0"/>
          <dgm:bulletEnabled val="1"/>
        </dgm:presLayoutVars>
      </dgm:prSet>
      <dgm:spPr/>
      <dgm:t>
        <a:bodyPr/>
        <a:lstStyle/>
        <a:p>
          <a:endParaRPr lang="en-US"/>
        </a:p>
      </dgm:t>
    </dgm:pt>
    <dgm:pt modelId="{7EE850E2-FC13-447F-A99B-86ACC721F2F0}" type="pres">
      <dgm:prSet presAssocID="{5EF7096E-CF93-411B-9009-8F71310528C1}" presName="spacer" presStyleCnt="0"/>
      <dgm:spPr/>
    </dgm:pt>
    <dgm:pt modelId="{34EDF153-AAFA-4EFA-B702-9BB1238E0812}" type="pres">
      <dgm:prSet presAssocID="{B67FC04C-121F-45A3-8C5F-1E6F0CF05990}" presName="parentText" presStyleLbl="node1" presStyleIdx="1" presStyleCnt="3">
        <dgm:presLayoutVars>
          <dgm:chMax val="0"/>
          <dgm:bulletEnabled val="1"/>
        </dgm:presLayoutVars>
      </dgm:prSet>
      <dgm:spPr/>
      <dgm:t>
        <a:bodyPr/>
        <a:lstStyle/>
        <a:p>
          <a:endParaRPr lang="en-US"/>
        </a:p>
      </dgm:t>
    </dgm:pt>
    <dgm:pt modelId="{855E41CB-E8F6-4A53-B63E-BA771987382F}" type="pres">
      <dgm:prSet presAssocID="{7F0854BB-AE3D-4304-8F18-6BA3C8FC8C2A}" presName="spacer" presStyleCnt="0"/>
      <dgm:spPr/>
    </dgm:pt>
    <dgm:pt modelId="{ED3CC5E7-267D-4B78-8626-3F112AE88F22}" type="pres">
      <dgm:prSet presAssocID="{1518E9F7-EC4A-425F-965D-17C2B3B21B27}" presName="parentText" presStyleLbl="node1" presStyleIdx="2" presStyleCnt="3" custLinFactY="510" custLinFactNeighborY="100000">
        <dgm:presLayoutVars>
          <dgm:chMax val="0"/>
          <dgm:bulletEnabled val="1"/>
        </dgm:presLayoutVars>
      </dgm:prSet>
      <dgm:spPr/>
      <dgm:t>
        <a:bodyPr/>
        <a:lstStyle/>
        <a:p>
          <a:endParaRPr lang="en-US"/>
        </a:p>
      </dgm:t>
    </dgm:pt>
  </dgm:ptLst>
  <dgm:cxnLst>
    <dgm:cxn modelId="{7E794517-54F2-4DB5-AA21-244C2CAA9ADB}" type="presOf" srcId="{B67FC04C-121F-45A3-8C5F-1E6F0CF05990}" destId="{34EDF153-AAFA-4EFA-B702-9BB1238E0812}" srcOrd="0" destOrd="0" presId="urn:microsoft.com/office/officeart/2005/8/layout/vList2"/>
    <dgm:cxn modelId="{E46AE8A6-22E9-4DCF-BC7A-FA123DC74372}" type="presOf" srcId="{675BDD79-0694-45E4-892E-4AA612CAF8AD}" destId="{9E43FA46-F381-4D40-8524-452FD498617E}" srcOrd="0" destOrd="0" presId="urn:microsoft.com/office/officeart/2005/8/layout/vList2"/>
    <dgm:cxn modelId="{BDDF82B4-EDB0-4D37-B849-1E4EFDE529A9}" type="presOf" srcId="{DE935F95-D805-4DBF-9E8C-671BFD112B11}" destId="{633D4B2C-E83B-413F-82A7-553A7D14F42E}" srcOrd="0" destOrd="0" presId="urn:microsoft.com/office/officeart/2005/8/layout/vList2"/>
    <dgm:cxn modelId="{F5658373-DF69-4B26-8CE4-7CD8D9E02DB1}" type="presOf" srcId="{1518E9F7-EC4A-425F-965D-17C2B3B21B27}" destId="{ED3CC5E7-267D-4B78-8626-3F112AE88F22}" srcOrd="0" destOrd="0" presId="urn:microsoft.com/office/officeart/2005/8/layout/vList2"/>
    <dgm:cxn modelId="{563AB1AF-83DA-42C3-8574-39B2D144D2AD}" srcId="{675BDD79-0694-45E4-892E-4AA612CAF8AD}" destId="{DE935F95-D805-4DBF-9E8C-671BFD112B11}" srcOrd="0" destOrd="0" parTransId="{0C74B282-5157-4CB1-8131-FA12B68938E8}" sibTransId="{5EF7096E-CF93-411B-9009-8F71310528C1}"/>
    <dgm:cxn modelId="{00A28887-F87B-431C-B7A1-75496C558823}" srcId="{675BDD79-0694-45E4-892E-4AA612CAF8AD}" destId="{1518E9F7-EC4A-425F-965D-17C2B3B21B27}" srcOrd="2" destOrd="0" parTransId="{C93F6002-3DAA-4601-8EA0-1AFE511B2879}" sibTransId="{72656574-41E2-4BA8-BA22-2B72BB4B0AF3}"/>
    <dgm:cxn modelId="{B74FEFE1-AED1-427F-AB10-82596ACF08D4}" srcId="{675BDD79-0694-45E4-892E-4AA612CAF8AD}" destId="{B67FC04C-121F-45A3-8C5F-1E6F0CF05990}" srcOrd="1" destOrd="0" parTransId="{0A51E9B3-5025-40B6-960F-19B3C5BD9445}" sibTransId="{7F0854BB-AE3D-4304-8F18-6BA3C8FC8C2A}"/>
    <dgm:cxn modelId="{AC3408C4-8FAC-4703-B769-E089C466666D}" type="presParOf" srcId="{9E43FA46-F381-4D40-8524-452FD498617E}" destId="{633D4B2C-E83B-413F-82A7-553A7D14F42E}" srcOrd="0" destOrd="0" presId="urn:microsoft.com/office/officeart/2005/8/layout/vList2"/>
    <dgm:cxn modelId="{6772593C-754D-4158-8BF6-89E93C4C1B07}" type="presParOf" srcId="{9E43FA46-F381-4D40-8524-452FD498617E}" destId="{7EE850E2-FC13-447F-A99B-86ACC721F2F0}" srcOrd="1" destOrd="0" presId="urn:microsoft.com/office/officeart/2005/8/layout/vList2"/>
    <dgm:cxn modelId="{DF2E33D4-6F8E-4F6F-BE28-B3E510846BF5}" type="presParOf" srcId="{9E43FA46-F381-4D40-8524-452FD498617E}" destId="{34EDF153-AAFA-4EFA-B702-9BB1238E0812}" srcOrd="2" destOrd="0" presId="urn:microsoft.com/office/officeart/2005/8/layout/vList2"/>
    <dgm:cxn modelId="{A17DF766-69BD-45FA-8302-D0BC4A2FF9BB}" type="presParOf" srcId="{9E43FA46-F381-4D40-8524-452FD498617E}" destId="{855E41CB-E8F6-4A53-B63E-BA771987382F}" srcOrd="3" destOrd="0" presId="urn:microsoft.com/office/officeart/2005/8/layout/vList2"/>
    <dgm:cxn modelId="{D7B00E73-ED77-42C5-A23E-E8150AD9F98A}" type="presParOf" srcId="{9E43FA46-F381-4D40-8524-452FD498617E}" destId="{ED3CC5E7-267D-4B78-8626-3F112AE88F22}"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D4B2C-E83B-413F-82A7-553A7D14F42E}">
      <dsp:nvSpPr>
        <dsp:cNvPr id="0" name=""/>
        <dsp:cNvSpPr/>
      </dsp:nvSpPr>
      <dsp:spPr>
        <a:xfrm>
          <a:off x="0" y="468664"/>
          <a:ext cx="11196559" cy="638819"/>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LB" sz="1400" kern="1200" dirty="0"/>
            <a:t>تمكين النساء ذوات الإعاقة من فهم حقوقهن وتأكيدها والحصول عليها. </a:t>
          </a:r>
          <a:endParaRPr lang="en-US" sz="1400" kern="1200" dirty="0"/>
        </a:p>
        <a:p>
          <a:pPr lvl="0" algn="r" defTabSz="622300" rtl="1">
            <a:lnSpc>
              <a:spcPct val="90000"/>
            </a:lnSpc>
            <a:spcBef>
              <a:spcPct val="0"/>
            </a:spcBef>
            <a:spcAft>
              <a:spcPct val="35000"/>
            </a:spcAft>
          </a:pPr>
          <a:endParaRPr lang="en-US" sz="1400" kern="1200" dirty="0"/>
        </a:p>
      </dsp:txBody>
      <dsp:txXfrm>
        <a:off x="31185" y="499849"/>
        <a:ext cx="11134189" cy="576449"/>
      </dsp:txXfrm>
    </dsp:sp>
    <dsp:sp modelId="{34EDF153-AAFA-4EFA-B702-9BB1238E0812}">
      <dsp:nvSpPr>
        <dsp:cNvPr id="0" name=""/>
        <dsp:cNvSpPr/>
      </dsp:nvSpPr>
      <dsp:spPr>
        <a:xfrm>
          <a:off x="0" y="1249228"/>
          <a:ext cx="11196559" cy="638819"/>
        </a:xfrm>
        <a:prstGeom prst="roundRect">
          <a:avLst/>
        </a:prstGeom>
        <a:gradFill rotWithShape="0">
          <a:gsLst>
            <a:gs pos="0">
              <a:schemeClr val="accent1">
                <a:shade val="80000"/>
                <a:hueOff val="87321"/>
                <a:satOff val="-1564"/>
                <a:lumOff val="6646"/>
                <a:alphaOff val="0"/>
                <a:lumMod val="110000"/>
                <a:satMod val="105000"/>
                <a:tint val="67000"/>
              </a:schemeClr>
            </a:gs>
            <a:gs pos="50000">
              <a:schemeClr val="accent1">
                <a:shade val="80000"/>
                <a:hueOff val="87321"/>
                <a:satOff val="-1564"/>
                <a:lumOff val="6646"/>
                <a:alphaOff val="0"/>
                <a:lumMod val="105000"/>
                <a:satMod val="103000"/>
                <a:tint val="73000"/>
              </a:schemeClr>
            </a:gs>
            <a:gs pos="100000">
              <a:schemeClr val="accent1">
                <a:shade val="80000"/>
                <a:hueOff val="87321"/>
                <a:satOff val="-1564"/>
                <a:lumOff val="664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LB" sz="1400" kern="1200" dirty="0"/>
            <a:t>كسر الحواجز المجتمعية وتحدي القوالب النمطية المرتبطة بالإعاقة.</a:t>
          </a:r>
          <a:endParaRPr lang="en-US" sz="1400" kern="1200" dirty="0"/>
        </a:p>
        <a:p>
          <a:pPr lvl="0" algn="r" defTabSz="622300" rtl="1">
            <a:lnSpc>
              <a:spcPct val="90000"/>
            </a:lnSpc>
            <a:spcBef>
              <a:spcPct val="0"/>
            </a:spcBef>
            <a:spcAft>
              <a:spcPct val="35000"/>
            </a:spcAft>
          </a:pPr>
          <a:endParaRPr lang="en-US" sz="1400" kern="1200" dirty="0"/>
        </a:p>
      </dsp:txBody>
      <dsp:txXfrm>
        <a:off x="31185" y="1280413"/>
        <a:ext cx="11134189" cy="576449"/>
      </dsp:txXfrm>
    </dsp:sp>
    <dsp:sp modelId="{ED3CC5E7-267D-4B78-8626-3F112AE88F22}">
      <dsp:nvSpPr>
        <dsp:cNvPr id="0" name=""/>
        <dsp:cNvSpPr/>
      </dsp:nvSpPr>
      <dsp:spPr>
        <a:xfrm>
          <a:off x="0" y="2029835"/>
          <a:ext cx="11196559" cy="638819"/>
        </a:xfrm>
        <a:prstGeom prst="roundRect">
          <a:avLst/>
        </a:prstGeom>
        <a:gradFill rotWithShape="0">
          <a:gsLst>
            <a:gs pos="0">
              <a:schemeClr val="accent1">
                <a:shade val="80000"/>
                <a:hueOff val="174641"/>
                <a:satOff val="-3128"/>
                <a:lumOff val="13293"/>
                <a:alphaOff val="0"/>
                <a:lumMod val="110000"/>
                <a:satMod val="105000"/>
                <a:tint val="67000"/>
              </a:schemeClr>
            </a:gs>
            <a:gs pos="50000">
              <a:schemeClr val="accent1">
                <a:shade val="80000"/>
                <a:hueOff val="174641"/>
                <a:satOff val="-3128"/>
                <a:lumOff val="13293"/>
                <a:alphaOff val="0"/>
                <a:lumMod val="105000"/>
                <a:satMod val="103000"/>
                <a:tint val="73000"/>
              </a:schemeClr>
            </a:gs>
            <a:gs pos="100000">
              <a:schemeClr val="accent1">
                <a:shade val="80000"/>
                <a:hueOff val="174641"/>
                <a:satOff val="-3128"/>
                <a:lumOff val="1329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LB" sz="1400" kern="1200" dirty="0"/>
            <a:t>تعزيز اعتماد وتنفيذ السياسات الشاملة للإعاقة. وهذا يشمل ضمان الوصول إلى البنية التحتية ، والتعليم الشامل ، وتكنولوجيات المعلومات والاتصالات التي يمكن الوصول إليها ، وتكافؤ فرص العمل. </a:t>
          </a:r>
          <a:endParaRPr lang="en-US" sz="1400" kern="1200" dirty="0"/>
        </a:p>
        <a:p>
          <a:pPr lvl="0" algn="r" defTabSz="622300" rtl="1">
            <a:lnSpc>
              <a:spcPct val="90000"/>
            </a:lnSpc>
            <a:spcBef>
              <a:spcPct val="0"/>
            </a:spcBef>
            <a:spcAft>
              <a:spcPct val="35000"/>
            </a:spcAft>
          </a:pPr>
          <a:endParaRPr lang="en-US" sz="1400" kern="1200" dirty="0"/>
        </a:p>
      </dsp:txBody>
      <dsp:txXfrm>
        <a:off x="31185" y="2061020"/>
        <a:ext cx="11134189" cy="576449"/>
      </dsp:txXfrm>
    </dsp:sp>
    <dsp:sp modelId="{A94764F1-6284-4625-A4AE-1AA6131F6235}">
      <dsp:nvSpPr>
        <dsp:cNvPr id="0" name=""/>
        <dsp:cNvSpPr/>
      </dsp:nvSpPr>
      <dsp:spPr>
        <a:xfrm>
          <a:off x="0" y="2876870"/>
          <a:ext cx="11196559" cy="638819"/>
        </a:xfrm>
        <a:prstGeom prst="roundRect">
          <a:avLst/>
        </a:prstGeom>
        <a:gradFill rotWithShape="0">
          <a:gsLst>
            <a:gs pos="0">
              <a:schemeClr val="accent1">
                <a:shade val="80000"/>
                <a:hueOff val="261962"/>
                <a:satOff val="-4692"/>
                <a:lumOff val="19939"/>
                <a:alphaOff val="0"/>
                <a:lumMod val="110000"/>
                <a:satMod val="105000"/>
                <a:tint val="67000"/>
              </a:schemeClr>
            </a:gs>
            <a:gs pos="50000">
              <a:schemeClr val="accent1">
                <a:shade val="80000"/>
                <a:hueOff val="261962"/>
                <a:satOff val="-4692"/>
                <a:lumOff val="19939"/>
                <a:alphaOff val="0"/>
                <a:lumMod val="105000"/>
                <a:satMod val="103000"/>
                <a:tint val="73000"/>
              </a:schemeClr>
            </a:gs>
            <a:gs pos="100000">
              <a:schemeClr val="accent1">
                <a:shade val="80000"/>
                <a:hueOff val="261962"/>
                <a:satOff val="-4692"/>
                <a:lumOff val="1993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LB" sz="1400" kern="1200" dirty="0"/>
            <a:t>يعمل الوعي كمحفز للتغيير ويشجع الحكومات والمنظمات والمجتمعات على إعطاء الأولوية لحقوق الإعاقة وإدماجها، ويسهم في ضمان المساءلة ورصد التقدم.</a:t>
          </a:r>
          <a:endParaRPr lang="en-US" sz="1400" kern="1200" dirty="0"/>
        </a:p>
      </dsp:txBody>
      <dsp:txXfrm>
        <a:off x="31185" y="2908055"/>
        <a:ext cx="11134189" cy="576449"/>
      </dsp:txXfrm>
    </dsp:sp>
    <dsp:sp modelId="{863ED501-A826-49C5-9F4D-BEFB7B1ED2B1}">
      <dsp:nvSpPr>
        <dsp:cNvPr id="0" name=""/>
        <dsp:cNvSpPr/>
      </dsp:nvSpPr>
      <dsp:spPr>
        <a:xfrm>
          <a:off x="0" y="3733219"/>
          <a:ext cx="11196559" cy="638819"/>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LB" sz="1400" kern="1200" dirty="0"/>
            <a:t>تمكين الأشخاص من المشاركة في عمليات صنع السياسات والقرارات، واذكاء الوعي عبر التعاون مع منظمات الأشخاص ذوي الإعاقة والمجتمع المدني</a:t>
          </a:r>
          <a:endParaRPr lang="en-US" sz="1400" kern="1200" dirty="0"/>
        </a:p>
      </dsp:txBody>
      <dsp:txXfrm>
        <a:off x="31185" y="3764404"/>
        <a:ext cx="11134189" cy="576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D4B2C-E83B-413F-82A7-553A7D14F42E}">
      <dsp:nvSpPr>
        <dsp:cNvPr id="0" name=""/>
        <dsp:cNvSpPr/>
      </dsp:nvSpPr>
      <dsp:spPr>
        <a:xfrm>
          <a:off x="0" y="294112"/>
          <a:ext cx="11196559" cy="866970"/>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LB" sz="1900" kern="1200" dirty="0"/>
            <a:t>تسمح </a:t>
          </a:r>
          <a:r>
            <a:rPr lang="ar-LB" sz="1900" kern="1200" dirty="0" err="1"/>
            <a:t>التقاطعية</a:t>
          </a:r>
          <a:r>
            <a:rPr lang="ar-LB" sz="1900" kern="1200" dirty="0"/>
            <a:t> بفهم أعمق للأسباب الجذرية للتمييز وعدم المساواة. تقر بأن النظم الاجتماعية والاقتصادية والسياسية مترابطة. </a:t>
          </a:r>
          <a:endParaRPr lang="en-US" sz="1900" kern="1200" dirty="0"/>
        </a:p>
        <a:p>
          <a:pPr lvl="0" algn="r" defTabSz="844550" rtl="1">
            <a:lnSpc>
              <a:spcPct val="90000"/>
            </a:lnSpc>
            <a:spcBef>
              <a:spcPct val="0"/>
            </a:spcBef>
            <a:spcAft>
              <a:spcPct val="35000"/>
            </a:spcAft>
          </a:pPr>
          <a:endParaRPr lang="en-US" sz="1900" kern="1200" dirty="0"/>
        </a:p>
      </dsp:txBody>
      <dsp:txXfrm>
        <a:off x="42322" y="336434"/>
        <a:ext cx="11111915" cy="782326"/>
      </dsp:txXfrm>
    </dsp:sp>
    <dsp:sp modelId="{34EDF153-AAFA-4EFA-B702-9BB1238E0812}">
      <dsp:nvSpPr>
        <dsp:cNvPr id="0" name=""/>
        <dsp:cNvSpPr/>
      </dsp:nvSpPr>
      <dsp:spPr>
        <a:xfrm>
          <a:off x="0" y="1353448"/>
          <a:ext cx="11196559" cy="866970"/>
        </a:xfrm>
        <a:prstGeom prst="roundRect">
          <a:avLst/>
        </a:prstGeom>
        <a:gradFill rotWithShape="0">
          <a:gsLst>
            <a:gs pos="0">
              <a:schemeClr val="accent1">
                <a:shade val="80000"/>
                <a:hueOff val="116428"/>
                <a:satOff val="-2085"/>
                <a:lumOff val="8862"/>
                <a:alphaOff val="0"/>
                <a:lumMod val="110000"/>
                <a:satMod val="105000"/>
                <a:tint val="67000"/>
              </a:schemeClr>
            </a:gs>
            <a:gs pos="50000">
              <a:schemeClr val="accent1">
                <a:shade val="80000"/>
                <a:hueOff val="116428"/>
                <a:satOff val="-2085"/>
                <a:lumOff val="8862"/>
                <a:alphaOff val="0"/>
                <a:lumMod val="105000"/>
                <a:satMod val="103000"/>
                <a:tint val="73000"/>
              </a:schemeClr>
            </a:gs>
            <a:gs pos="100000">
              <a:schemeClr val="accent1">
                <a:shade val="80000"/>
                <a:hueOff val="116428"/>
                <a:satOff val="-2085"/>
                <a:lumOff val="886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LB" sz="1900" kern="1200" dirty="0"/>
            <a:t>من خلال معالجة هذه الأشكال المتداخلة للتمييز ، يمكن للسياسات والإجراءات أن تستهدف الحواجز الهيكلية الأساسية وتسهم في التغيير التحويلي.</a:t>
          </a:r>
          <a:endParaRPr lang="en-US" sz="1900" kern="1200" dirty="0"/>
        </a:p>
        <a:p>
          <a:pPr lvl="0" algn="r" defTabSz="844550" rtl="1">
            <a:lnSpc>
              <a:spcPct val="90000"/>
            </a:lnSpc>
            <a:spcBef>
              <a:spcPct val="0"/>
            </a:spcBef>
            <a:spcAft>
              <a:spcPct val="35000"/>
            </a:spcAft>
          </a:pPr>
          <a:endParaRPr lang="en-US" sz="1900" kern="1200" dirty="0"/>
        </a:p>
      </dsp:txBody>
      <dsp:txXfrm>
        <a:off x="42322" y="1395770"/>
        <a:ext cx="11111915" cy="782326"/>
      </dsp:txXfrm>
    </dsp:sp>
    <dsp:sp modelId="{ED3CC5E7-267D-4B78-8626-3F112AE88F22}">
      <dsp:nvSpPr>
        <dsp:cNvPr id="0" name=""/>
        <dsp:cNvSpPr/>
      </dsp:nvSpPr>
      <dsp:spPr>
        <a:xfrm>
          <a:off x="0" y="2412844"/>
          <a:ext cx="11196559" cy="866970"/>
        </a:xfrm>
        <a:prstGeom prst="roundRect">
          <a:avLst/>
        </a:prstGeom>
        <a:gradFill rotWithShape="0">
          <a:gsLst>
            <a:gs pos="0">
              <a:schemeClr val="accent1">
                <a:shade val="80000"/>
                <a:hueOff val="232855"/>
                <a:satOff val="-4171"/>
                <a:lumOff val="17723"/>
                <a:alphaOff val="0"/>
                <a:lumMod val="110000"/>
                <a:satMod val="105000"/>
                <a:tint val="67000"/>
              </a:schemeClr>
            </a:gs>
            <a:gs pos="50000">
              <a:schemeClr val="accent1">
                <a:shade val="80000"/>
                <a:hueOff val="232855"/>
                <a:satOff val="-4171"/>
                <a:lumOff val="17723"/>
                <a:alphaOff val="0"/>
                <a:lumMod val="105000"/>
                <a:satMod val="103000"/>
                <a:tint val="73000"/>
              </a:schemeClr>
            </a:gs>
            <a:gs pos="100000">
              <a:schemeClr val="accent1">
                <a:shade val="80000"/>
                <a:hueOff val="232855"/>
                <a:satOff val="-4171"/>
                <a:lumOff val="1772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LB" sz="1900" kern="1200" dirty="0"/>
            <a:t>تسمح </a:t>
          </a:r>
          <a:r>
            <a:rPr lang="ar-LB" sz="1900" kern="1200" dirty="0" err="1"/>
            <a:t>التقاطعية</a:t>
          </a:r>
          <a:r>
            <a:rPr lang="ar-LB" sz="1900" kern="1200" dirty="0"/>
            <a:t> بتضخيم الأصوات والتجارب المتنوعة. وهي تدرك أن الأفراد يمتلكون هويات متعددة وأنه ينبغي تقدير وجهات نظرهم واحتياجاتهم والاستماع إليها. </a:t>
          </a:r>
          <a:endParaRPr lang="en-US" sz="1900" kern="1200" dirty="0"/>
        </a:p>
      </dsp:txBody>
      <dsp:txXfrm>
        <a:off x="42322" y="2455166"/>
        <a:ext cx="11111915" cy="782326"/>
      </dsp:txXfrm>
    </dsp:sp>
    <dsp:sp modelId="{A94764F1-6284-4625-A4AE-1AA6131F6235}">
      <dsp:nvSpPr>
        <dsp:cNvPr id="0" name=""/>
        <dsp:cNvSpPr/>
      </dsp:nvSpPr>
      <dsp:spPr>
        <a:xfrm>
          <a:off x="0" y="3461380"/>
          <a:ext cx="11196559" cy="866970"/>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LB" sz="1900" kern="1200" dirty="0"/>
            <a:t>تسهل أيضاً اتساق السياسات عبر المجالات المختلفة. وتشجع الحكومات وأصحاب المصلحة على مواءمة سياساتهم واستراتيجياتهم ومبادراتهم لمعالجة الأهداف والغايات المترابطة لإعلان ومنهاج عمل بكين وأهداف التنمية المستدامة واتفاقية حقوق الأشخاص ذوي الإعاقة.</a:t>
          </a:r>
          <a:endParaRPr lang="en-US" sz="1900" kern="1200" dirty="0"/>
        </a:p>
      </dsp:txBody>
      <dsp:txXfrm>
        <a:off x="42322" y="3503702"/>
        <a:ext cx="11111915" cy="7823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D4B2C-E83B-413F-82A7-553A7D14F42E}">
      <dsp:nvSpPr>
        <dsp:cNvPr id="0" name=""/>
        <dsp:cNvSpPr/>
      </dsp:nvSpPr>
      <dsp:spPr>
        <a:xfrm>
          <a:off x="0" y="0"/>
          <a:ext cx="10760149" cy="1380307"/>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ar-LB" sz="2600" kern="1200" dirty="0"/>
            <a:t>إزالة الحواجز في البيئات العمرانية والرقمية لضمان إمكانية الوصول لكافة الحقوق والخدمات، وذلك عير تعزيز تطوير وتنفيذ السياسات والبرامج الشاملة التي تعالج حواجز الوصول.</a:t>
          </a:r>
          <a:endParaRPr lang="en-US" sz="2600" kern="1200" dirty="0"/>
        </a:p>
      </dsp:txBody>
      <dsp:txXfrm>
        <a:off x="67381" y="67381"/>
        <a:ext cx="10625387" cy="1245545"/>
      </dsp:txXfrm>
    </dsp:sp>
    <dsp:sp modelId="{34EDF153-AAFA-4EFA-B702-9BB1238E0812}">
      <dsp:nvSpPr>
        <dsp:cNvPr id="0" name=""/>
        <dsp:cNvSpPr/>
      </dsp:nvSpPr>
      <dsp:spPr>
        <a:xfrm>
          <a:off x="0" y="1537100"/>
          <a:ext cx="10760149" cy="1380307"/>
        </a:xfrm>
        <a:prstGeom prst="roundRect">
          <a:avLst/>
        </a:prstGeom>
        <a:gradFill rotWithShape="0">
          <a:gsLst>
            <a:gs pos="0">
              <a:schemeClr val="accent1">
                <a:shade val="80000"/>
                <a:hueOff val="174641"/>
                <a:satOff val="-3128"/>
                <a:lumOff val="13293"/>
                <a:alphaOff val="0"/>
                <a:lumMod val="110000"/>
                <a:satMod val="105000"/>
                <a:tint val="67000"/>
              </a:schemeClr>
            </a:gs>
            <a:gs pos="50000">
              <a:schemeClr val="accent1">
                <a:shade val="80000"/>
                <a:hueOff val="174641"/>
                <a:satOff val="-3128"/>
                <a:lumOff val="13293"/>
                <a:alphaOff val="0"/>
                <a:lumMod val="105000"/>
                <a:satMod val="103000"/>
                <a:tint val="73000"/>
              </a:schemeClr>
            </a:gs>
            <a:gs pos="100000">
              <a:schemeClr val="accent1">
                <a:shade val="80000"/>
                <a:hueOff val="174641"/>
                <a:satOff val="-3128"/>
                <a:lumOff val="1329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ar-LB" sz="2600" kern="1200" dirty="0"/>
            <a:t>الدعوة إلى دمج الأهداف والمؤشرات الخاصة بالإعاقة في مجالات الاهتمام الحاسمة المحددة في إعلان ومنهاج عمل بكين. وهذا يشمل مجالات مثل التعليم والرعاية الصحية والتوظيف والوصول إلى العدالة.</a:t>
          </a:r>
          <a:endParaRPr lang="en-US" sz="2600" kern="1200" dirty="0"/>
        </a:p>
      </dsp:txBody>
      <dsp:txXfrm>
        <a:off x="67381" y="1604481"/>
        <a:ext cx="10625387" cy="1245545"/>
      </dsp:txXfrm>
    </dsp:sp>
    <dsp:sp modelId="{ED3CC5E7-267D-4B78-8626-3F112AE88F22}">
      <dsp:nvSpPr>
        <dsp:cNvPr id="0" name=""/>
        <dsp:cNvSpPr/>
      </dsp:nvSpPr>
      <dsp:spPr>
        <a:xfrm>
          <a:off x="0" y="3074201"/>
          <a:ext cx="10760149" cy="1380307"/>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r" defTabSz="1155700" rtl="1">
            <a:lnSpc>
              <a:spcPct val="90000"/>
            </a:lnSpc>
            <a:spcBef>
              <a:spcPct val="0"/>
            </a:spcBef>
            <a:spcAft>
              <a:spcPct val="35000"/>
            </a:spcAft>
          </a:pPr>
          <a:r>
            <a:rPr lang="ar-LB" sz="2600" kern="1200" dirty="0"/>
            <a:t>تشجيع المشاركة النشطة لمنظمات الأشخاص ذوي الإعاقة وأصحاب المصلحة الآخرين في تطبيق ورصد تنفيذ إعلان ومنهاج عمل بكين ، وضمان إدراج وجهات نظرهم وخبراتهم.</a:t>
          </a:r>
          <a:endParaRPr lang="en-US" sz="2600" kern="1200" dirty="0"/>
        </a:p>
      </dsp:txBody>
      <dsp:txXfrm>
        <a:off x="67381" y="3141582"/>
        <a:ext cx="10625387" cy="12455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1E6432A5-9D1D-E844-A4AD-82CF61F20C4A}" type="datetimeFigureOut">
              <a:rPr lang="en-US" smtClean="0"/>
              <a:t>22/06/2023</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6051B7D-5F64-5949-A811-97A405C7F271}" type="datetimeFigureOut">
              <a:rPr lang="en-US" smtClean="0"/>
              <a:t>22/06/2023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3028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8</a:t>
            </a:fld>
            <a:endParaRPr lang="en-US"/>
          </a:p>
        </p:txBody>
      </p:sp>
    </p:spTree>
    <p:extLst>
      <p:ext uri="{BB962C8B-B14F-4D97-AF65-F5344CB8AC3E}">
        <p14:creationId xmlns:p14="http://schemas.microsoft.com/office/powerpoint/2010/main" val="29960087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C2B8A-AD02-6440-DADE-BB5672D237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E5ED9-6045-2344-1694-2270F8C8D2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1023C1-0E7E-18D3-70F0-0307576642A8}"/>
              </a:ext>
            </a:extLst>
          </p:cNvPr>
          <p:cNvSpPr>
            <a:spLocks noGrp="1"/>
          </p:cNvSpPr>
          <p:nvPr>
            <p:ph type="dt" sz="half" idx="10"/>
          </p:nvPr>
        </p:nvSpPr>
        <p:spPr/>
        <p:txBody>
          <a:bodyPr/>
          <a:lstStyle/>
          <a:p>
            <a:fld id="{48A87A34-81AB-432B-8DAE-1953F412C126}" type="datetimeFigureOut">
              <a:rPr lang="en-US" smtClean="0"/>
              <a:pPr/>
              <a:t>22/06/2023</a:t>
            </a:fld>
            <a:endParaRPr lang="en-US" dirty="0"/>
          </a:p>
        </p:txBody>
      </p:sp>
      <p:sp>
        <p:nvSpPr>
          <p:cNvPr id="5" name="Footer Placeholder 4">
            <a:extLst>
              <a:ext uri="{FF2B5EF4-FFF2-40B4-BE49-F238E27FC236}">
                <a16:creationId xmlns:a16="http://schemas.microsoft.com/office/drawing/2014/main" id="{A40DF0E9-020C-B82D-7AF5-84DBD9F258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43E3468-579F-826B-2648-B4362A9854EE}"/>
              </a:ext>
            </a:extLst>
          </p:cNvPr>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a:extLst>
              <a:ext uri="{FF2B5EF4-FFF2-40B4-BE49-F238E27FC236}">
                <a16:creationId xmlns:a16="http://schemas.microsoft.com/office/drawing/2014/main" id="{239DF003-496E-0C8F-7705-D624290B4332}"/>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2199289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5D623-E59D-0604-2B07-A7B492628E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D89B5D-FFB4-2C21-7B94-9897B51B3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6DD3A-2741-CADE-5439-C081646601DC}"/>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5" name="Footer Placeholder 4">
            <a:extLst>
              <a:ext uri="{FF2B5EF4-FFF2-40B4-BE49-F238E27FC236}">
                <a16:creationId xmlns:a16="http://schemas.microsoft.com/office/drawing/2014/main" id="{4FB671F2-90A1-E931-A373-60C12F5605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78E1E6-E42B-437F-21A0-4B6CC779078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20913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7D7A4-B1D9-F1E6-ADD4-1F08EBF534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DD6815-4148-975C-6B3F-444D139495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DC893-B54F-37B0-2791-10DFD4BCD6FE}"/>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5" name="Footer Placeholder 4">
            <a:extLst>
              <a:ext uri="{FF2B5EF4-FFF2-40B4-BE49-F238E27FC236}">
                <a16:creationId xmlns:a16="http://schemas.microsoft.com/office/drawing/2014/main" id="{9E447F32-B569-6ADB-9D35-5527732D6B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A59270-FD8F-80C1-70CF-DC602D2FDE5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973353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407264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5CFEA-9F16-5573-83C1-86EA3D7A54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55510D-D971-F13C-8D80-6E67000280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156C81-C019-26F2-3FF1-7A62C772B830}"/>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5" name="Footer Placeholder 4">
            <a:extLst>
              <a:ext uri="{FF2B5EF4-FFF2-40B4-BE49-F238E27FC236}">
                <a16:creationId xmlns:a16="http://schemas.microsoft.com/office/drawing/2014/main" id="{EB2A492C-E352-9F6C-6EFF-8FA225E605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F48116-DD2F-A2C5-8222-648E1A89A41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2361966"/>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F34D9-C2AC-B409-D6F2-D8CCB4331F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746BB6-3207-4D14-3562-177EE76E2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062F0E-76AC-1726-6642-928587698858}"/>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5" name="Footer Placeholder 4">
            <a:extLst>
              <a:ext uri="{FF2B5EF4-FFF2-40B4-BE49-F238E27FC236}">
                <a16:creationId xmlns:a16="http://schemas.microsoft.com/office/drawing/2014/main" id="{1632FE10-70DB-02BA-A4BC-587FD79DA17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42423B-2D49-63E8-A843-EFA0E7062EE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153459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D345-7334-CD47-72B9-61D315A9D1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3C2816-6627-94F1-3B85-F965DB8C15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198EF-DD66-8D54-D9DA-015C87BB0A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A73133-4335-59ED-390D-207187C9036C}"/>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6" name="Footer Placeholder 5">
            <a:extLst>
              <a:ext uri="{FF2B5EF4-FFF2-40B4-BE49-F238E27FC236}">
                <a16:creationId xmlns:a16="http://schemas.microsoft.com/office/drawing/2014/main" id="{AF626CC0-4F36-7C09-78C6-672E5DBEFB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79C1C2-5FFB-F14A-6769-F6676DBFA39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371939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4469-E5BA-AB0F-1CFE-F746AEEB21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82C138-FEA0-32F8-93CA-EC0362667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C1DB46-7FFC-E093-A06B-53CA890FEB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9E076E-446C-625F-DF54-AFE3CBFAC3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EA62A4-AB6B-C54F-9933-86CD65C0C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28BF4C-2CC7-EF3F-7E0C-2B50ACA266B2}"/>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8" name="Footer Placeholder 7">
            <a:extLst>
              <a:ext uri="{FF2B5EF4-FFF2-40B4-BE49-F238E27FC236}">
                <a16:creationId xmlns:a16="http://schemas.microsoft.com/office/drawing/2014/main" id="{BED7DC01-F14D-5134-C612-8C0C955DA90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A844013-BD74-0AEA-74FE-27E4A76F8B2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229270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BC10-B29F-0C33-8F9D-8A53A1ACCB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B10A7A-B2AA-3647-9742-B229A27AD3C6}"/>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4" name="Footer Placeholder 3">
            <a:extLst>
              <a:ext uri="{FF2B5EF4-FFF2-40B4-BE49-F238E27FC236}">
                <a16:creationId xmlns:a16="http://schemas.microsoft.com/office/drawing/2014/main" id="{CEF586BD-4298-49B4-F287-5CBDC013A0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1683A2-1D53-D24C-433C-AC52A50B125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35239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49BF4E-3DEC-C6B6-C6F5-3B78015BA3DF}"/>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3" name="Footer Placeholder 2">
            <a:extLst>
              <a:ext uri="{FF2B5EF4-FFF2-40B4-BE49-F238E27FC236}">
                <a16:creationId xmlns:a16="http://schemas.microsoft.com/office/drawing/2014/main" id="{ACF88FDB-31C7-97FB-A002-B9197CA886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7C3E35-7016-6CF3-0E8B-4DC6E632F62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771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F3034-FC37-5548-94C9-392ECC63A2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A4501C-E1D9-FC8C-BAD8-25A8DEC5F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F423B9-83ED-9044-0969-283753139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D206BB-AB7A-BA64-B949-DAE16B92A87D}"/>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6" name="Footer Placeholder 5">
            <a:extLst>
              <a:ext uri="{FF2B5EF4-FFF2-40B4-BE49-F238E27FC236}">
                <a16:creationId xmlns:a16="http://schemas.microsoft.com/office/drawing/2014/main" id="{EFB94B09-D118-B3D4-F818-D49BCD26E1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B9385B-CA94-CDF9-DB3B-82B821972A4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09629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1FAF6-D82E-192E-3617-D44479433D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D5AF8A-150E-C883-085E-913A22E758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DABF0E-8675-D573-AE8E-725D83927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F57EC5-7EC8-55C6-E3FB-5D2419D2908B}"/>
              </a:ext>
            </a:extLst>
          </p:cNvPr>
          <p:cNvSpPr>
            <a:spLocks noGrp="1"/>
          </p:cNvSpPr>
          <p:nvPr>
            <p:ph type="dt" sz="half" idx="10"/>
          </p:nvPr>
        </p:nvSpPr>
        <p:spPr/>
        <p:txBody>
          <a:bodyPr/>
          <a:lstStyle/>
          <a:p>
            <a:fld id="{48A87A34-81AB-432B-8DAE-1953F412C126}" type="datetimeFigureOut">
              <a:rPr lang="en-US" smtClean="0"/>
              <a:t>22/06/2023</a:t>
            </a:fld>
            <a:endParaRPr lang="en-US" dirty="0"/>
          </a:p>
        </p:txBody>
      </p:sp>
      <p:sp>
        <p:nvSpPr>
          <p:cNvPr id="6" name="Footer Placeholder 5">
            <a:extLst>
              <a:ext uri="{FF2B5EF4-FFF2-40B4-BE49-F238E27FC236}">
                <a16:creationId xmlns:a16="http://schemas.microsoft.com/office/drawing/2014/main" id="{014E2738-7067-6E94-48E5-06A5E80C059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9759EEA-4B49-F401-8543-B4D09D0A863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778648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97210-C786-0314-94CE-43A16A7DC0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276B9E-8D84-8749-FB3C-3C9FAD3CA7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CE6A4-0920-ABCE-0776-8F550AEEFD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22/06/2023</a:t>
            </a:fld>
            <a:endParaRPr lang="en-US" dirty="0"/>
          </a:p>
        </p:txBody>
      </p:sp>
      <p:sp>
        <p:nvSpPr>
          <p:cNvPr id="5" name="Footer Placeholder 4">
            <a:extLst>
              <a:ext uri="{FF2B5EF4-FFF2-40B4-BE49-F238E27FC236}">
                <a16:creationId xmlns:a16="http://schemas.microsoft.com/office/drawing/2014/main" id="{41A7F8FB-89DB-A653-3796-BC324F8F67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6CD2340-37C3-822D-8ACE-078289555E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6857072"/>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4" r:id="rId12"/>
    <p:sldLayoutId id="2147483740" r:id="rId13"/>
    <p:sldLayoutId id="2147483735" r:id="rId14"/>
    <p:sldLayoutId id="2147483733" r:id="rId15"/>
    <p:sldLayoutId id="2147483734" r:id="rId16"/>
    <p:sldLayoutId id="2147483742" r:id="rId17"/>
    <p:sldLayoutId id="2147483745" r:id="rId18"/>
    <p:sldLayoutId id="2147483744" r:id="rId19"/>
    <p:sldLayoutId id="2147483746" r:id="rId20"/>
    <p:sldLayoutId id="2147483743" r:id="rId2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5.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sv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1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svg"/><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1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4.png"/><Relationship Id="rId7" Type="http://schemas.openxmlformats.org/officeDocument/2006/relationships/diagramQuickStyle" Target="../diagrams/quickStyle3.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5.svg"/><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2" Type="http://schemas.openxmlformats.org/officeDocument/2006/relationships/hyperlink" Target="mailto:abdelfadil@un.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r>
              <a:rPr lang="en-US" dirty="0"/>
              <a:t/>
            </a:r>
            <a:br>
              <a:rPr lang="en-US" dirty="0"/>
            </a:br>
            <a:endParaRPr lang="en-US" dirty="0"/>
          </a:p>
        </p:txBody>
      </p:sp>
      <p:sp>
        <p:nvSpPr>
          <p:cNvPr id="5" name="TextBox 4">
            <a:extLst>
              <a:ext uri="{FF2B5EF4-FFF2-40B4-BE49-F238E27FC236}">
                <a16:creationId xmlns:a16="http://schemas.microsoft.com/office/drawing/2014/main" id="{55109534-168C-4307-A911-60DBDE36DC4A}"/>
              </a:ext>
            </a:extLst>
          </p:cNvPr>
          <p:cNvSpPr txBox="1"/>
          <p:nvPr/>
        </p:nvSpPr>
        <p:spPr>
          <a:xfrm>
            <a:off x="823741" y="1614745"/>
            <a:ext cx="10501985" cy="1200329"/>
          </a:xfrm>
          <a:prstGeom prst="rect">
            <a:avLst/>
          </a:prstGeom>
          <a:noFill/>
        </p:spPr>
        <p:txBody>
          <a:bodyPr wrap="square">
            <a:spAutoFit/>
          </a:bodyPr>
          <a:lstStyle/>
          <a:p>
            <a:pPr algn="ctr" rtl="1"/>
            <a:r>
              <a:rPr lang="ar-LB" sz="4000" b="1" kern="0" dirty="0">
                <a:solidFill>
                  <a:schemeClr val="bg1">
                    <a:lumMod val="95000"/>
                  </a:schemeClr>
                </a:solidFill>
                <a:latin typeface="Calibri" panose="020F0502020204030204" pitchFamily="34" charset="0"/>
              </a:rPr>
              <a:t>النساء</a:t>
            </a:r>
            <a:r>
              <a:rPr lang="en-GB" sz="4000" b="1" kern="0" dirty="0">
                <a:solidFill>
                  <a:schemeClr val="bg1">
                    <a:lumMod val="95000"/>
                  </a:schemeClr>
                </a:solidFill>
                <a:latin typeface="Calibri" panose="020F0502020204030204" pitchFamily="34" charset="0"/>
              </a:rPr>
              <a:t> </a:t>
            </a:r>
            <a:r>
              <a:rPr lang="ar-LB" sz="4000" b="1" kern="0" dirty="0">
                <a:solidFill>
                  <a:schemeClr val="bg1">
                    <a:lumMod val="95000"/>
                  </a:schemeClr>
                </a:solidFill>
                <a:latin typeface="Calibri" panose="020F0502020204030204" pitchFamily="34" charset="0"/>
              </a:rPr>
              <a:t>ذوات</a:t>
            </a:r>
            <a:r>
              <a:rPr lang="en-US" sz="4000" b="1" kern="0" dirty="0">
                <a:solidFill>
                  <a:schemeClr val="bg1">
                    <a:lumMod val="95000"/>
                  </a:schemeClr>
                </a:solidFill>
                <a:latin typeface="Calibri" panose="020F0502020204030204" pitchFamily="34" charset="0"/>
              </a:rPr>
              <a:t> </a:t>
            </a:r>
            <a:r>
              <a:rPr lang="ar-LB" sz="4000" b="1" kern="0" dirty="0">
                <a:solidFill>
                  <a:schemeClr val="bg1">
                    <a:lumMod val="95000"/>
                  </a:schemeClr>
                </a:solidFill>
                <a:latin typeface="Calibri" panose="020F0502020204030204" pitchFamily="34" charset="0"/>
              </a:rPr>
              <a:t>الإعاقة </a:t>
            </a:r>
            <a:r>
              <a:rPr lang="ar-SY" sz="4000" b="1" kern="0" dirty="0">
                <a:solidFill>
                  <a:schemeClr val="bg1">
                    <a:lumMod val="95000"/>
                  </a:schemeClr>
                </a:solidFill>
                <a:latin typeface="Calibri" panose="020F0502020204030204" pitchFamily="34" charset="0"/>
              </a:rPr>
              <a:t>:</a:t>
            </a:r>
            <a:r>
              <a:rPr lang="ar-SY" sz="4000" b="1" kern="0" dirty="0">
                <a:solidFill>
                  <a:schemeClr val="bg1">
                    <a:lumMod val="95000"/>
                  </a:schemeClr>
                </a:solidFill>
                <a:effectLst/>
                <a:latin typeface="Calibri" panose="020F0502020204030204" pitchFamily="34" charset="0"/>
              </a:rPr>
              <a:t/>
            </a:r>
            <a:br>
              <a:rPr lang="ar-SY" sz="4000" b="1" kern="0" dirty="0">
                <a:solidFill>
                  <a:schemeClr val="bg1">
                    <a:lumMod val="95000"/>
                  </a:schemeClr>
                </a:solidFill>
                <a:effectLst/>
                <a:latin typeface="Calibri" panose="020F0502020204030204" pitchFamily="34" charset="0"/>
              </a:rPr>
            </a:br>
            <a:r>
              <a:rPr lang="ar-SY" sz="3200" kern="0" dirty="0">
                <a:solidFill>
                  <a:schemeClr val="bg1">
                    <a:lumMod val="95000"/>
                  </a:schemeClr>
                </a:solidFill>
                <a:effectLst/>
                <a:latin typeface="Calibri" panose="020F0502020204030204" pitchFamily="34" charset="0"/>
              </a:rPr>
              <a:t>اتفاقية حقوق الأشخاص ذوي الإعاقة وإعلان  ومنهــــــــــاج عمل</a:t>
            </a:r>
            <a:r>
              <a:rPr lang="en-GB" sz="3200" kern="0" dirty="0">
                <a:solidFill>
                  <a:schemeClr val="bg1">
                    <a:lumMod val="95000"/>
                  </a:schemeClr>
                </a:solidFill>
                <a:effectLst/>
                <a:latin typeface="Calibri" panose="020F0502020204030204" pitchFamily="34" charset="0"/>
              </a:rPr>
              <a:t> </a:t>
            </a:r>
            <a:r>
              <a:rPr lang="ar-SY" sz="3200" kern="0" dirty="0">
                <a:solidFill>
                  <a:schemeClr val="bg1">
                    <a:lumMod val="95000"/>
                  </a:schemeClr>
                </a:solidFill>
                <a:effectLst/>
                <a:latin typeface="Calibri" panose="020F0502020204030204" pitchFamily="34" charset="0"/>
              </a:rPr>
              <a:t> بيجين</a:t>
            </a:r>
            <a:endParaRPr lang="en-US" sz="3200" dirty="0">
              <a:solidFill>
                <a:schemeClr val="bg1"/>
              </a:solidFill>
              <a:latin typeface="Arial" panose="020B0604020202020204" pitchFamily="34" charset="0"/>
            </a:endParaRPr>
          </a:p>
        </p:txBody>
      </p:sp>
    </p:spTree>
    <p:extLst>
      <p:ext uri="{BB962C8B-B14F-4D97-AF65-F5344CB8AC3E}">
        <p14:creationId xmlns:p14="http://schemas.microsoft.com/office/powerpoint/2010/main" val="2456356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8FA5188-6FD4-992F-751E-7F24D8402081}"/>
              </a:ext>
            </a:extLst>
          </p:cNvPr>
          <p:cNvSpPr>
            <a:spLocks noGrp="1"/>
          </p:cNvSpPr>
          <p:nvPr>
            <p:ph type="subTitle" idx="1"/>
          </p:nvPr>
        </p:nvSpPr>
        <p:spPr/>
        <p:txBody>
          <a:bodyPr/>
          <a:lstStyle/>
          <a:p>
            <a:r>
              <a:rPr lang="ar-LB" dirty="0">
                <a:latin typeface="+mn-lt"/>
              </a:rPr>
              <a:t>المحتويات</a:t>
            </a:r>
            <a:endParaRPr lang="en-US" dirty="0">
              <a:latin typeface="+mn-lt"/>
            </a:endParaRPr>
          </a:p>
        </p:txBody>
      </p:sp>
      <p:sp>
        <p:nvSpPr>
          <p:cNvPr id="3" name="Content Placeholder 2">
            <a:extLst>
              <a:ext uri="{FF2B5EF4-FFF2-40B4-BE49-F238E27FC236}">
                <a16:creationId xmlns:a16="http://schemas.microsoft.com/office/drawing/2014/main" id="{6C3AAA25-9F60-A853-6A89-0DCD257D5097}"/>
              </a:ext>
            </a:extLst>
          </p:cNvPr>
          <p:cNvSpPr>
            <a:spLocks noGrp="1"/>
          </p:cNvSpPr>
          <p:nvPr>
            <p:ph sz="half" idx="2"/>
          </p:nvPr>
        </p:nvSpPr>
        <p:spPr>
          <a:xfrm>
            <a:off x="1069848" y="2304661"/>
            <a:ext cx="10309115" cy="3489241"/>
          </a:xfrm>
        </p:spPr>
        <p:txBody>
          <a:bodyPr/>
          <a:lstStyle/>
          <a:p>
            <a:pPr>
              <a:buClr>
                <a:schemeClr val="tx1"/>
              </a:buClr>
            </a:pPr>
            <a:r>
              <a:rPr lang="ar-LB" dirty="0"/>
              <a:t>ما هي اتفاقية حقوق الأشخاص ذوي الإعاقة. </a:t>
            </a:r>
          </a:p>
          <a:p>
            <a:pPr>
              <a:buClr>
                <a:schemeClr val="tx1"/>
              </a:buClr>
            </a:pPr>
            <a:r>
              <a:rPr lang="ar-LB" dirty="0"/>
              <a:t>لمحة عن انتشار الإعاقة في المنطقة العربية. </a:t>
            </a:r>
          </a:p>
          <a:p>
            <a:pPr>
              <a:buClr>
                <a:schemeClr val="tx1"/>
              </a:buClr>
            </a:pPr>
            <a:r>
              <a:rPr lang="ar-LB" dirty="0"/>
              <a:t>الترابط بين </a:t>
            </a:r>
            <a:r>
              <a:rPr lang="ar-SY" dirty="0"/>
              <a:t>إعلان ومنهاج عمل بيجين واتفاقية</a:t>
            </a:r>
            <a:r>
              <a:rPr lang="ar-LB" dirty="0"/>
              <a:t> </a:t>
            </a:r>
            <a:r>
              <a:rPr lang="ar-SY" dirty="0"/>
              <a:t>حقوق</a:t>
            </a:r>
            <a:r>
              <a:rPr lang="ar-LB" dirty="0"/>
              <a:t> </a:t>
            </a:r>
            <a:r>
              <a:rPr lang="ar-SY" dirty="0"/>
              <a:t>الاشخاص</a:t>
            </a:r>
            <a:r>
              <a:rPr lang="ar-LB" dirty="0"/>
              <a:t> </a:t>
            </a:r>
            <a:r>
              <a:rPr lang="ar-SY" dirty="0"/>
              <a:t>ذوي الاعاقة</a:t>
            </a:r>
            <a:r>
              <a:rPr lang="ar-LB" dirty="0"/>
              <a:t> </a:t>
            </a:r>
            <a:r>
              <a:rPr lang="ar-SY" dirty="0"/>
              <a:t> وخطة التنمية المستدامة لعام 2030</a:t>
            </a:r>
            <a:r>
              <a:rPr lang="ar-LB" dirty="0"/>
              <a:t>.</a:t>
            </a:r>
          </a:p>
          <a:p>
            <a:pPr>
              <a:buClr>
                <a:schemeClr val="tx1"/>
              </a:buClr>
            </a:pPr>
            <a:r>
              <a:rPr lang="ar-LB" dirty="0"/>
              <a:t>بعض الرسائل الرئيسية. </a:t>
            </a:r>
          </a:p>
          <a:p>
            <a:endParaRPr lang="en-US" dirty="0"/>
          </a:p>
        </p:txBody>
      </p:sp>
      <p:sp>
        <p:nvSpPr>
          <p:cNvPr id="4" name="Oval 3">
            <a:extLst>
              <a:ext uri="{FF2B5EF4-FFF2-40B4-BE49-F238E27FC236}">
                <a16:creationId xmlns:a16="http://schemas.microsoft.com/office/drawing/2014/main" id="{90366859-94B2-36D9-5F4D-B5D3FB994AE2}"/>
              </a:ext>
            </a:extLst>
          </p:cNvPr>
          <p:cNvSpPr/>
          <p:nvPr/>
        </p:nvSpPr>
        <p:spPr>
          <a:xfrm>
            <a:off x="11466792" y="2432374"/>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C31B7541-FC1F-92FF-3826-7C54D10263C3}"/>
              </a:ext>
            </a:extLst>
          </p:cNvPr>
          <p:cNvSpPr/>
          <p:nvPr/>
        </p:nvSpPr>
        <p:spPr>
          <a:xfrm>
            <a:off x="11466792" y="2926896"/>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7519B4E-19F9-BC79-D718-4050ED3AF85F}"/>
              </a:ext>
            </a:extLst>
          </p:cNvPr>
          <p:cNvSpPr/>
          <p:nvPr/>
        </p:nvSpPr>
        <p:spPr>
          <a:xfrm>
            <a:off x="11466792" y="3444745"/>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725943F7-3290-0A8D-EB53-68FEB5E84F00}"/>
              </a:ext>
            </a:extLst>
          </p:cNvPr>
          <p:cNvSpPr/>
          <p:nvPr/>
        </p:nvSpPr>
        <p:spPr>
          <a:xfrm>
            <a:off x="11466792" y="4405798"/>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472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6933C8-89D0-3DD1-ADB7-CC6649F4D387}"/>
              </a:ext>
            </a:extLst>
          </p:cNvPr>
          <p:cNvSpPr>
            <a:spLocks noGrp="1"/>
          </p:cNvSpPr>
          <p:nvPr>
            <p:ph sz="half" idx="2"/>
          </p:nvPr>
        </p:nvSpPr>
        <p:spPr>
          <a:xfrm>
            <a:off x="6391417" y="1765005"/>
            <a:ext cx="5054010" cy="4242391"/>
          </a:xfrm>
        </p:spPr>
        <p:txBody>
          <a:bodyPr>
            <a:normAutofit/>
          </a:bodyPr>
          <a:lstStyle/>
          <a:p>
            <a:pPr>
              <a:buClr>
                <a:schemeClr val="tx1"/>
              </a:buClr>
            </a:pPr>
            <a:r>
              <a:rPr lang="ar-LB" sz="2000" dirty="0">
                <a:solidFill>
                  <a:schemeClr val="tx1">
                    <a:lumMod val="50000"/>
                    <a:lumOff val="50000"/>
                  </a:schemeClr>
                </a:solidFill>
              </a:rPr>
              <a:t>هي معاهدة دولية لحقوق الإنسان تابعة للأمم المتحدة تهدف إلى حماية حقوق وكرامة الأشخاص ذوي الإعاقة</a:t>
            </a:r>
            <a:r>
              <a:rPr lang="ar-BH" sz="2000" dirty="0">
                <a:solidFill>
                  <a:schemeClr val="tx1">
                    <a:lumMod val="50000"/>
                    <a:lumOff val="50000"/>
                  </a:schemeClr>
                </a:solidFill>
              </a:rPr>
              <a:t>، تم إقرارها عام 2006.</a:t>
            </a:r>
            <a:endParaRPr lang="ar-LB" sz="2000" dirty="0">
              <a:solidFill>
                <a:schemeClr val="tx1">
                  <a:lumMod val="50000"/>
                  <a:lumOff val="50000"/>
                </a:schemeClr>
              </a:solidFill>
            </a:endParaRPr>
          </a:p>
          <a:p>
            <a:pPr>
              <a:buClr>
                <a:schemeClr val="tx1"/>
              </a:buClr>
            </a:pPr>
            <a:endParaRPr lang="ar-BH" sz="2000" dirty="0">
              <a:solidFill>
                <a:schemeClr val="tx1">
                  <a:lumMod val="50000"/>
                  <a:lumOff val="50000"/>
                </a:schemeClr>
              </a:solidFill>
            </a:endParaRPr>
          </a:p>
          <a:p>
            <a:pPr>
              <a:buClr>
                <a:schemeClr val="tx1"/>
              </a:buClr>
            </a:pPr>
            <a:r>
              <a:rPr lang="ar-BH" sz="2000" dirty="0">
                <a:solidFill>
                  <a:schemeClr val="tx1">
                    <a:lumMod val="50000"/>
                    <a:lumOff val="50000"/>
                  </a:schemeClr>
                </a:solidFill>
              </a:rPr>
              <a:t>تضمن الاتفاقية كافة الحقوق المدنية والسياسية والاقتصادية والاجتماعية للأشخاص ذوي الإعاقة على قدم المساواة بغيرهم. </a:t>
            </a:r>
            <a:endParaRPr lang="ar-LB" sz="2000" dirty="0">
              <a:solidFill>
                <a:schemeClr val="tx1">
                  <a:lumMod val="50000"/>
                  <a:lumOff val="50000"/>
                </a:schemeClr>
              </a:solidFill>
            </a:endParaRPr>
          </a:p>
          <a:p>
            <a:pPr>
              <a:buClr>
                <a:schemeClr val="tx1"/>
              </a:buClr>
            </a:pPr>
            <a:endParaRPr lang="ar-BH" sz="2000" dirty="0">
              <a:solidFill>
                <a:schemeClr val="tx1">
                  <a:lumMod val="50000"/>
                  <a:lumOff val="50000"/>
                </a:schemeClr>
              </a:solidFill>
            </a:endParaRPr>
          </a:p>
          <a:p>
            <a:pPr>
              <a:buClr>
                <a:schemeClr val="tx1"/>
              </a:buClr>
            </a:pPr>
            <a:r>
              <a:rPr lang="ar-BH" sz="2000" dirty="0">
                <a:solidFill>
                  <a:schemeClr val="tx1">
                    <a:lumMod val="50000"/>
                    <a:lumOff val="50000"/>
                  </a:schemeClr>
                </a:solidFill>
              </a:rPr>
              <a:t>نجحت في الانتقال من المقاربة "الخيرية" إلى المقاربة "الحقوقية</a:t>
            </a:r>
            <a:r>
              <a:rPr lang="ar-LB" sz="2000" dirty="0">
                <a:solidFill>
                  <a:schemeClr val="tx1">
                    <a:lumMod val="50000"/>
                    <a:lumOff val="50000"/>
                  </a:schemeClr>
                </a:solidFill>
              </a:rPr>
              <a:t>"</a:t>
            </a:r>
          </a:p>
          <a:p>
            <a:pPr>
              <a:buClr>
                <a:schemeClr val="tx1"/>
              </a:buClr>
            </a:pPr>
            <a:endParaRPr lang="en-US" sz="2000" dirty="0">
              <a:solidFill>
                <a:schemeClr val="tx1">
                  <a:lumMod val="50000"/>
                  <a:lumOff val="50000"/>
                </a:schemeClr>
              </a:solidFill>
            </a:endParaRPr>
          </a:p>
          <a:p>
            <a:pPr>
              <a:buClr>
                <a:schemeClr val="tx1"/>
              </a:buClr>
            </a:pPr>
            <a:r>
              <a:rPr lang="ar-SY" sz="2000" dirty="0">
                <a:solidFill>
                  <a:schemeClr val="tx1">
                    <a:lumMod val="50000"/>
                    <a:lumOff val="50000"/>
                  </a:schemeClr>
                </a:solidFill>
              </a:rPr>
              <a:t>تم التوقيع أو التصديق على الاتفاقية من كافة </a:t>
            </a:r>
            <a:r>
              <a:rPr lang="ar-LB" sz="2000" dirty="0">
                <a:solidFill>
                  <a:schemeClr val="tx1">
                    <a:lumMod val="50000"/>
                    <a:lumOff val="50000"/>
                  </a:schemeClr>
                </a:solidFill>
              </a:rPr>
              <a:t>الدول العربية</a:t>
            </a:r>
            <a:r>
              <a:rPr lang="ar-SY" sz="2000" dirty="0">
                <a:solidFill>
                  <a:schemeClr val="tx1">
                    <a:lumMod val="50000"/>
                    <a:lumOff val="50000"/>
                  </a:schemeClr>
                </a:solidFill>
              </a:rPr>
              <a:t>.</a:t>
            </a:r>
            <a:endParaRPr lang="ar-LB" sz="2000" dirty="0">
              <a:solidFill>
                <a:schemeClr val="tx1">
                  <a:lumMod val="50000"/>
                  <a:lumOff val="50000"/>
                </a:schemeClr>
              </a:solidFill>
            </a:endParaRPr>
          </a:p>
          <a:p>
            <a:endParaRPr lang="en-US" dirty="0">
              <a:solidFill>
                <a:schemeClr val="tx1">
                  <a:lumMod val="50000"/>
                  <a:lumOff val="50000"/>
                </a:schemeClr>
              </a:solidFill>
            </a:endParaRPr>
          </a:p>
        </p:txBody>
      </p:sp>
      <p:sp>
        <p:nvSpPr>
          <p:cNvPr id="4" name="Title 3">
            <a:extLst>
              <a:ext uri="{FF2B5EF4-FFF2-40B4-BE49-F238E27FC236}">
                <a16:creationId xmlns:a16="http://schemas.microsoft.com/office/drawing/2014/main" id="{9CE8012C-8782-55E5-E9E2-3B83C3D0FE52}"/>
              </a:ext>
            </a:extLst>
          </p:cNvPr>
          <p:cNvSpPr>
            <a:spLocks noGrp="1"/>
          </p:cNvSpPr>
          <p:nvPr>
            <p:ph type="title"/>
          </p:nvPr>
        </p:nvSpPr>
        <p:spPr>
          <a:xfrm>
            <a:off x="569343" y="590814"/>
            <a:ext cx="11053314" cy="457201"/>
          </a:xfrm>
        </p:spPr>
        <p:txBody>
          <a:bodyPr>
            <a:normAutofit fontScale="90000"/>
          </a:bodyPr>
          <a:lstStyle/>
          <a:p>
            <a:r>
              <a:rPr lang="ar-LB" dirty="0">
                <a:solidFill>
                  <a:schemeClr val="accent5"/>
                </a:solidFill>
              </a:rPr>
              <a:t>اتفاقية حقوق الأشخاص ذوي الإعاقة </a:t>
            </a:r>
            <a:endParaRPr lang="en-US" dirty="0">
              <a:solidFill>
                <a:schemeClr val="accent5"/>
              </a:solidFill>
            </a:endParaRPr>
          </a:p>
        </p:txBody>
      </p:sp>
      <p:pic>
        <p:nvPicPr>
          <p:cNvPr id="6" name="Content Placeholder 5">
            <a:extLst>
              <a:ext uri="{FF2B5EF4-FFF2-40B4-BE49-F238E27FC236}">
                <a16:creationId xmlns:a16="http://schemas.microsoft.com/office/drawing/2014/main" id="{66C49DBB-A959-409F-8B4D-F17C1094191F}"/>
              </a:ext>
            </a:extLst>
          </p:cNvPr>
          <p:cNvPicPr>
            <a:picLocks noChangeAspect="1"/>
          </p:cNvPicPr>
          <p:nvPr/>
        </p:nvPicPr>
        <p:blipFill>
          <a:blip r:embed="rId2"/>
          <a:stretch>
            <a:fillRect/>
          </a:stretch>
        </p:blipFill>
        <p:spPr>
          <a:xfrm>
            <a:off x="661879" y="1048014"/>
            <a:ext cx="5552309" cy="5511781"/>
          </a:xfrm>
          <a:prstGeom prst="rect">
            <a:avLst/>
          </a:prstGeom>
          <a:solidFill>
            <a:srgbClr val="0298CA"/>
          </a:solidFill>
        </p:spPr>
      </p:pic>
      <p:pic>
        <p:nvPicPr>
          <p:cNvPr id="3" name="Graphic 2">
            <a:extLst>
              <a:ext uri="{FF2B5EF4-FFF2-40B4-BE49-F238E27FC236}">
                <a16:creationId xmlns:a16="http://schemas.microsoft.com/office/drawing/2014/main" id="{1FB64C16-C1D1-F901-D563-B83B936033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01928" y="6112373"/>
            <a:ext cx="1884406" cy="628136"/>
          </a:xfrm>
          <a:prstGeom prst="rect">
            <a:avLst/>
          </a:prstGeom>
        </p:spPr>
      </p:pic>
      <p:sp>
        <p:nvSpPr>
          <p:cNvPr id="7" name="Oval 6">
            <a:extLst>
              <a:ext uri="{FF2B5EF4-FFF2-40B4-BE49-F238E27FC236}">
                <a16:creationId xmlns:a16="http://schemas.microsoft.com/office/drawing/2014/main" id="{D3CD0399-1FC3-DDFD-6CDF-ED638BC06857}"/>
              </a:ext>
            </a:extLst>
          </p:cNvPr>
          <p:cNvSpPr/>
          <p:nvPr/>
        </p:nvSpPr>
        <p:spPr>
          <a:xfrm>
            <a:off x="11466793" y="5634151"/>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F8C14E88-76B4-88C5-35DC-271335F524BA}"/>
              </a:ext>
            </a:extLst>
          </p:cNvPr>
          <p:cNvSpPr/>
          <p:nvPr/>
        </p:nvSpPr>
        <p:spPr>
          <a:xfrm>
            <a:off x="11466793" y="1886532"/>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C1FE3F0-3023-E048-0EB3-61528A329BD6}"/>
              </a:ext>
            </a:extLst>
          </p:cNvPr>
          <p:cNvSpPr/>
          <p:nvPr/>
        </p:nvSpPr>
        <p:spPr>
          <a:xfrm>
            <a:off x="11466793" y="3224185"/>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94DEEA3-BFEC-BF31-4582-71B03E5E1A67}"/>
              </a:ext>
            </a:extLst>
          </p:cNvPr>
          <p:cNvSpPr/>
          <p:nvPr/>
        </p:nvSpPr>
        <p:spPr>
          <a:xfrm>
            <a:off x="11466793" y="4561838"/>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656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EDE614-C1B6-F19A-EECD-0933D00AF2BD}"/>
              </a:ext>
            </a:extLst>
          </p:cNvPr>
          <p:cNvSpPr>
            <a:spLocks noGrp="1"/>
          </p:cNvSpPr>
          <p:nvPr>
            <p:ph type="subTitle" idx="1"/>
          </p:nvPr>
        </p:nvSpPr>
        <p:spPr>
          <a:xfrm>
            <a:off x="7249886" y="573562"/>
            <a:ext cx="4942114" cy="747262"/>
          </a:xfrm>
          <a:noFill/>
        </p:spPr>
        <p:txBody>
          <a:bodyPr/>
          <a:lstStyle/>
          <a:p>
            <a:pPr marL="0" marR="0">
              <a:lnSpc>
                <a:spcPct val="107000"/>
              </a:lnSpc>
              <a:spcBef>
                <a:spcPts val="0"/>
              </a:spcBef>
              <a:spcAft>
                <a:spcPts val="0"/>
              </a:spcAft>
            </a:pPr>
            <a:r>
              <a:rPr lang="ar-LB" sz="20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اتفاقية حقوق الاشخاص ذوي الاعاقة</a:t>
            </a:r>
            <a:endParaRPr lang="en-US" sz="2000"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a:p>
            <a:pPr marL="0" marR="0" rtl="1">
              <a:lnSpc>
                <a:spcPts val="2000"/>
              </a:lnSpc>
              <a:spcBef>
                <a:spcPts val="0"/>
              </a:spcBef>
              <a:spcAft>
                <a:spcPts val="0"/>
              </a:spcAft>
              <a:tabLst>
                <a:tab pos="804545" algn="l"/>
                <a:tab pos="1225550" algn="l"/>
                <a:tab pos="1645920" algn="l"/>
                <a:tab pos="2066290" algn="l"/>
                <a:tab pos="2487295" algn="l"/>
                <a:tab pos="2907665" algn="l"/>
                <a:tab pos="3328670" algn="l"/>
                <a:tab pos="3749040" algn="l"/>
                <a:tab pos="4169410" algn="l"/>
                <a:tab pos="452755" algn="l"/>
                <a:tab pos="909955" algn="l"/>
                <a:tab pos="1367155" algn="l"/>
                <a:tab pos="1824355" algn="l"/>
                <a:tab pos="2281555" algn="l"/>
              </a:tabLst>
            </a:pPr>
            <a:r>
              <a:rPr lang="ar-LB" sz="2000" b="1" kern="700" dirty="0">
                <a:solidFill>
                  <a:schemeClr val="accent5"/>
                </a:solidFill>
                <a:effectLst/>
                <a:latin typeface="Times New Roman" panose="02020603050405020304" pitchFamily="18" charset="0"/>
                <a:ea typeface="Times New Roman" panose="02020603050405020304" pitchFamily="18" charset="0"/>
                <a:cs typeface="Arial" panose="020B0604020202020204" pitchFamily="34" charset="0"/>
              </a:rPr>
              <a:t>المادة 6 : </a:t>
            </a:r>
            <a:r>
              <a:rPr lang="ar-SA" sz="2000" b="1" kern="700" dirty="0">
                <a:solidFill>
                  <a:schemeClr val="accent5"/>
                </a:solidFill>
                <a:effectLst/>
                <a:latin typeface="Times New Roman" panose="02020603050405020304" pitchFamily="18" charset="0"/>
                <a:ea typeface="Times New Roman" panose="02020603050405020304" pitchFamily="18" charset="0"/>
                <a:cs typeface="Arial" panose="020B0604020202020204" pitchFamily="34" charset="0"/>
              </a:rPr>
              <a:t>النساء ذوات الإعاقة</a:t>
            </a:r>
            <a:endParaRPr lang="en-US" sz="2000" kern="700" dirty="0">
              <a:solidFill>
                <a:schemeClr val="accent5"/>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endParaRPr lang="en-US" sz="2000" dirty="0">
              <a:solidFill>
                <a:schemeClr val="accent5"/>
              </a:solidFill>
            </a:endParaRPr>
          </a:p>
        </p:txBody>
      </p:sp>
      <p:pic>
        <p:nvPicPr>
          <p:cNvPr id="6" name="Content Placeholder 5">
            <a:extLst>
              <a:ext uri="{FF2B5EF4-FFF2-40B4-BE49-F238E27FC236}">
                <a16:creationId xmlns:a16="http://schemas.microsoft.com/office/drawing/2014/main" id="{A6BE1309-A037-9369-421A-C9FBF680D970}"/>
              </a:ext>
            </a:extLst>
          </p:cNvPr>
          <p:cNvPicPr>
            <a:picLocks noGrp="1" noChangeAspect="1"/>
          </p:cNvPicPr>
          <p:nvPr>
            <p:ph sz="half" idx="2"/>
          </p:nvPr>
        </p:nvPicPr>
        <p:blipFill>
          <a:blip r:embed="rId2"/>
          <a:stretch>
            <a:fillRect/>
          </a:stretch>
        </p:blipFill>
        <p:spPr>
          <a:xfrm>
            <a:off x="546018" y="573562"/>
            <a:ext cx="6859028" cy="5852879"/>
          </a:xfrm>
          <a:prstGeom prst="rect">
            <a:avLst/>
          </a:prstGeom>
        </p:spPr>
      </p:pic>
      <p:sp>
        <p:nvSpPr>
          <p:cNvPr id="7" name="TextBox 6">
            <a:extLst>
              <a:ext uri="{FF2B5EF4-FFF2-40B4-BE49-F238E27FC236}">
                <a16:creationId xmlns:a16="http://schemas.microsoft.com/office/drawing/2014/main" id="{F2C990FF-B15F-3B50-B3EA-E868AF61D567}"/>
              </a:ext>
            </a:extLst>
          </p:cNvPr>
          <p:cNvSpPr txBox="1"/>
          <p:nvPr/>
        </p:nvSpPr>
        <p:spPr>
          <a:xfrm>
            <a:off x="8323964" y="1456439"/>
            <a:ext cx="4296661" cy="966483"/>
          </a:xfrm>
          <a:prstGeom prst="rect">
            <a:avLst/>
          </a:prstGeom>
          <a:noFill/>
        </p:spPr>
        <p:txBody>
          <a:bodyPr wrap="square" rtlCol="0">
            <a:spAutoFit/>
          </a:bodyPr>
          <a:lstStyle/>
          <a:p>
            <a:pPr marL="457200" marR="0" algn="r" rtl="1">
              <a:lnSpc>
                <a:spcPct val="107000"/>
              </a:lnSpc>
              <a:spcBef>
                <a:spcPts val="0"/>
              </a:spcBef>
              <a:spcAft>
                <a:spcPts val="0"/>
              </a:spcAft>
            </a:pPr>
            <a:r>
              <a:rPr lang="ar-SA"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أقرت الدول الاطراف في الاتفاقية بان بأن</a:t>
            </a:r>
            <a:r>
              <a:rPr lang="ar-LB"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 </a:t>
            </a:r>
            <a:r>
              <a:rPr lang="ar-SY"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a:t>
            </a:r>
            <a:r>
              <a:rPr lang="ar-SA"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لنساء والفتيات ذوات الإعاقة يتعرضن لأشكال متعددة من التمييز، وانها ستتخذ:</a:t>
            </a:r>
            <a:endParaRPr lang="en-US"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01928" y="6112373"/>
            <a:ext cx="1884406" cy="628136"/>
          </a:xfrm>
          <a:prstGeom prst="rect">
            <a:avLst/>
          </a:prstGeom>
        </p:spPr>
      </p:pic>
      <p:sp>
        <p:nvSpPr>
          <p:cNvPr id="4" name="TextBox 3">
            <a:extLst>
              <a:ext uri="{FF2B5EF4-FFF2-40B4-BE49-F238E27FC236}">
                <a16:creationId xmlns:a16="http://schemas.microsoft.com/office/drawing/2014/main" id="{41D725E7-C3C4-D900-1289-0FD1D7A152AE}"/>
              </a:ext>
            </a:extLst>
          </p:cNvPr>
          <p:cNvSpPr txBox="1"/>
          <p:nvPr/>
        </p:nvSpPr>
        <p:spPr>
          <a:xfrm>
            <a:off x="7428614" y="2585649"/>
            <a:ext cx="4763386" cy="2546466"/>
          </a:xfrm>
          <a:prstGeom prst="rect">
            <a:avLst/>
          </a:prstGeom>
          <a:noFill/>
        </p:spPr>
        <p:txBody>
          <a:bodyPr wrap="square" rtlCol="0">
            <a:spAutoFit/>
          </a:bodyPr>
          <a:lstStyle/>
          <a:p>
            <a:pPr marL="457200" marR="0" algn="l" rtl="1">
              <a:lnSpc>
                <a:spcPct val="107000"/>
              </a:lnSpc>
              <a:spcBef>
                <a:spcPts val="0"/>
              </a:spcBef>
              <a:spcAft>
                <a:spcPts val="0"/>
              </a:spcAft>
            </a:pP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0"/>
              </a:spcAft>
            </a:pPr>
            <a:r>
              <a:rPr lang="ar-SA"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التدابير اللازمة لضمان تمتــعهن تمتعا كاملا وعلى قدم المساواة بجميع حقوق الإنسان والحريات الأساسية.</a:t>
            </a: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0"/>
              </a:spcAft>
            </a:pP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800"/>
              </a:spcAft>
            </a:pPr>
            <a:r>
              <a:rPr lang="ar-SA"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التدابير الملائمة لكفالة التطور الكامل والتقدم والتمكين للمرأة، بغرض ضمان ممارستها حقوق الانسان والحريات الأساسية المبينة في هذه </a:t>
            </a:r>
            <a:r>
              <a:rPr lang="ar-SA" sz="1800" dirty="0" err="1">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الاتفافقية</a:t>
            </a:r>
            <a:r>
              <a:rPr lang="ar-SA"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 والتمتع بها.</a:t>
            </a: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solidFill>
                <a:schemeClr val="bg1">
                  <a:lumMod val="50000"/>
                </a:schemeClr>
              </a:solidFill>
            </a:endParaRPr>
          </a:p>
        </p:txBody>
      </p:sp>
    </p:spTree>
    <p:extLst>
      <p:ext uri="{BB962C8B-B14F-4D97-AF65-F5344CB8AC3E}">
        <p14:creationId xmlns:p14="http://schemas.microsoft.com/office/powerpoint/2010/main" val="250489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17CF6-BE89-93C3-AC34-FE0CA9F86007}"/>
              </a:ext>
            </a:extLst>
          </p:cNvPr>
          <p:cNvSpPr>
            <a:spLocks noGrp="1"/>
          </p:cNvSpPr>
          <p:nvPr>
            <p:ph type="ctrTitle"/>
          </p:nvPr>
        </p:nvSpPr>
        <p:spPr/>
        <p:txBody>
          <a:bodyPr/>
          <a:lstStyle/>
          <a:p>
            <a:r>
              <a:rPr lang="ar-LB" sz="4400" dirty="0"/>
              <a:t>بعض الرسائل الرئيسية </a:t>
            </a:r>
            <a:r>
              <a:rPr lang="en-US" sz="4400" dirty="0"/>
              <a:t/>
            </a:r>
            <a:br>
              <a:rPr lang="en-US" sz="4400" dirty="0"/>
            </a:br>
            <a:endParaRPr lang="en-US" dirty="0"/>
          </a:p>
        </p:txBody>
      </p:sp>
    </p:spTree>
    <p:extLst>
      <p:ext uri="{BB962C8B-B14F-4D97-AF65-F5344CB8AC3E}">
        <p14:creationId xmlns:p14="http://schemas.microsoft.com/office/powerpoint/2010/main" val="859599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01928" y="6112373"/>
            <a:ext cx="1884406" cy="628136"/>
          </a:xfrm>
          <a:prstGeom prst="rect">
            <a:avLst/>
          </a:prstGeom>
        </p:spPr>
      </p:pic>
      <p:sp>
        <p:nvSpPr>
          <p:cNvPr id="11" name="Subtitle 1">
            <a:extLst>
              <a:ext uri="{FF2B5EF4-FFF2-40B4-BE49-F238E27FC236}">
                <a16:creationId xmlns:a16="http://schemas.microsoft.com/office/drawing/2014/main" id="{4ABD88C1-BD84-4BBC-54E9-2CD465D39412}"/>
              </a:ext>
            </a:extLst>
          </p:cNvPr>
          <p:cNvSpPr>
            <a:spLocks noGrp="1"/>
          </p:cNvSpPr>
          <p:nvPr>
            <p:ph type="subTitle" idx="1"/>
          </p:nvPr>
        </p:nvSpPr>
        <p:spPr>
          <a:xfrm>
            <a:off x="759242" y="557782"/>
            <a:ext cx="11053313" cy="457201"/>
          </a:xfrm>
          <a:noFill/>
        </p:spPr>
        <p:txBody>
          <a:bodyPr/>
          <a:lstStyle/>
          <a:p>
            <a:pPr algn="ctr"/>
            <a:r>
              <a:rPr lang="ar-SY" sz="3200" b="1" dirty="0">
                <a:solidFill>
                  <a:schemeClr val="accent5"/>
                </a:solidFill>
                <a:effectLst/>
                <a:latin typeface="Arial" panose="020B0604020202020204" pitchFamily="34" charset="0"/>
                <a:ea typeface="Calibri" panose="020F0502020204030204" pitchFamily="34" charset="0"/>
                <a:cs typeface="Arial" panose="020B0604020202020204" pitchFamily="34" charset="0"/>
              </a:rPr>
              <a:t>اذكاء الوعي </a:t>
            </a:r>
            <a:r>
              <a:rPr lang="ar-SA" sz="3200" b="1" dirty="0">
                <a:solidFill>
                  <a:schemeClr val="accent5"/>
                </a:solidFill>
                <a:effectLst/>
                <a:latin typeface="Arial" panose="020B0604020202020204" pitchFamily="34" charset="0"/>
                <a:ea typeface="Calibri" panose="020F0502020204030204" pitchFamily="34" charset="0"/>
                <a:cs typeface="Arial" panose="020B0604020202020204" pitchFamily="34" charset="0"/>
              </a:rPr>
              <a:t>حول إعلان ومنهاج عمل بيجين وأهداف التنمية المستدامة واتفاقية حقوق الأشخاص ذوي الإعاقة</a:t>
            </a:r>
            <a:endParaRPr lang="en-US" sz="3200" dirty="0">
              <a:solidFill>
                <a:schemeClr val="accent5"/>
              </a:solidFill>
              <a:effectLst/>
              <a:latin typeface="Arial" panose="020B0604020202020204" pitchFamily="34" charset="0"/>
              <a:ea typeface="Calibri" panose="020F0502020204030204" pitchFamily="34" charset="0"/>
              <a:cs typeface="Arial" panose="020B0604020202020204" pitchFamily="34" charset="0"/>
            </a:endParaRPr>
          </a:p>
          <a:p>
            <a:pPr algn="ctr"/>
            <a:endParaRPr lang="en-US" sz="2400" dirty="0">
              <a:solidFill>
                <a:schemeClr val="accent5"/>
              </a:solidFill>
            </a:endParaRPr>
          </a:p>
        </p:txBody>
      </p:sp>
      <p:graphicFrame>
        <p:nvGraphicFramePr>
          <p:cNvPr id="3" name="Diagram 2">
            <a:extLst>
              <a:ext uri="{FF2B5EF4-FFF2-40B4-BE49-F238E27FC236}">
                <a16:creationId xmlns:a16="http://schemas.microsoft.com/office/drawing/2014/main" id="{16F77FA9-C671-2371-0396-8F7BCB1F9DA4}"/>
              </a:ext>
            </a:extLst>
          </p:cNvPr>
          <p:cNvGraphicFramePr/>
          <p:nvPr>
            <p:extLst>
              <p:ext uri="{D42A27DB-BD31-4B8C-83A1-F6EECF244321}">
                <p14:modId xmlns:p14="http://schemas.microsoft.com/office/powerpoint/2010/main" val="1292120280"/>
              </p:ext>
            </p:extLst>
          </p:nvPr>
        </p:nvGraphicFramePr>
        <p:xfrm>
          <a:off x="497720" y="1499859"/>
          <a:ext cx="11196559" cy="44955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5040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01928" y="6112373"/>
            <a:ext cx="1884406" cy="628136"/>
          </a:xfrm>
          <a:prstGeom prst="rect">
            <a:avLst/>
          </a:prstGeom>
        </p:spPr>
      </p:pic>
      <p:sp>
        <p:nvSpPr>
          <p:cNvPr id="3" name="Subtitle 1">
            <a:extLst>
              <a:ext uri="{FF2B5EF4-FFF2-40B4-BE49-F238E27FC236}">
                <a16:creationId xmlns:a16="http://schemas.microsoft.com/office/drawing/2014/main" id="{F5BD15FD-A1CA-C9A9-C86E-211F58F763A3}"/>
              </a:ext>
            </a:extLst>
          </p:cNvPr>
          <p:cNvSpPr>
            <a:spLocks noGrp="1"/>
          </p:cNvSpPr>
          <p:nvPr>
            <p:ph type="subTitle" idx="1"/>
          </p:nvPr>
        </p:nvSpPr>
        <p:spPr>
          <a:xfrm>
            <a:off x="690641" y="644795"/>
            <a:ext cx="11053313" cy="457201"/>
          </a:xfrm>
          <a:noFill/>
        </p:spPr>
        <p:txBody>
          <a:bodyPr/>
          <a:lstStyle/>
          <a:p>
            <a:pPr algn="ctr"/>
            <a:r>
              <a:rPr lang="ar-SA" sz="32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التقاطع بين إعلان ومنهاج عمل بيجين وأهداف التنمية المستدامة واتفاقية حقوق الأشخاص ذوي الإعاقة</a:t>
            </a:r>
            <a:endParaRPr lang="en-US" sz="2400" dirty="0">
              <a:solidFill>
                <a:schemeClr val="accent5"/>
              </a:solidFill>
            </a:endParaRPr>
          </a:p>
        </p:txBody>
      </p:sp>
      <p:sp>
        <p:nvSpPr>
          <p:cNvPr id="4" name="Content Placeholder 2">
            <a:extLst>
              <a:ext uri="{FF2B5EF4-FFF2-40B4-BE49-F238E27FC236}">
                <a16:creationId xmlns:a16="http://schemas.microsoft.com/office/drawing/2014/main" id="{08BCB981-925B-7144-223B-24C749146ACE}"/>
              </a:ext>
            </a:extLst>
          </p:cNvPr>
          <p:cNvSpPr>
            <a:spLocks noGrp="1"/>
          </p:cNvSpPr>
          <p:nvPr>
            <p:ph sz="half" idx="2"/>
          </p:nvPr>
        </p:nvSpPr>
        <p:spPr>
          <a:xfrm>
            <a:off x="598433" y="2176948"/>
            <a:ext cx="11593567" cy="3421419"/>
          </a:xfrm>
        </p:spPr>
        <p:txBody>
          <a:bodyPr>
            <a:normAutofit/>
          </a:bodyPr>
          <a:lstStyle/>
          <a:p>
            <a:pPr marL="342900" marR="0" lvl="0" indent="-342900" algn="r" rtl="1">
              <a:lnSpc>
                <a:spcPct val="107000"/>
              </a:lnSpc>
              <a:spcBef>
                <a:spcPts val="600"/>
              </a:spcBef>
              <a:spcAft>
                <a:spcPts val="600"/>
              </a:spcAft>
              <a:buFont typeface="Calibri" panose="020F0502020204030204" pitchFamily="34" charset="0"/>
              <a:buChar char="-"/>
            </a:pPr>
            <a:endParaRPr lang="en-US" sz="2800"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r" rtl="1">
              <a:lnSpc>
                <a:spcPct val="107000"/>
              </a:lnSpc>
              <a:spcBef>
                <a:spcPts val="0"/>
              </a:spcBef>
              <a:spcAft>
                <a:spcPts val="600"/>
              </a:spcAft>
              <a:buFont typeface="Calibri" panose="020F0502020204030204" pitchFamily="34" charset="0"/>
              <a:buChar char="-"/>
            </a:pPr>
            <a:endParaRPr lang="en-US" sz="2800"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endParaRPr lang="en-US" dirty="0">
              <a:solidFill>
                <a:schemeClr val="bg1">
                  <a:lumMod val="50000"/>
                </a:schemeClr>
              </a:solidFill>
            </a:endParaRPr>
          </a:p>
        </p:txBody>
      </p:sp>
      <p:graphicFrame>
        <p:nvGraphicFramePr>
          <p:cNvPr id="10" name="Diagram 9">
            <a:extLst>
              <a:ext uri="{FF2B5EF4-FFF2-40B4-BE49-F238E27FC236}">
                <a16:creationId xmlns:a16="http://schemas.microsoft.com/office/drawing/2014/main" id="{3DDEDBF2-DE0E-7203-0276-58CEA1FFC07C}"/>
              </a:ext>
            </a:extLst>
          </p:cNvPr>
          <p:cNvGraphicFramePr/>
          <p:nvPr>
            <p:extLst>
              <p:ext uri="{D42A27DB-BD31-4B8C-83A1-F6EECF244321}">
                <p14:modId xmlns:p14="http://schemas.microsoft.com/office/powerpoint/2010/main" val="2968534867"/>
              </p:ext>
            </p:extLst>
          </p:nvPr>
        </p:nvGraphicFramePr>
        <p:xfrm>
          <a:off x="397008" y="1616002"/>
          <a:ext cx="11196559" cy="44955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4569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01928" y="6112373"/>
            <a:ext cx="1884406" cy="628136"/>
          </a:xfrm>
          <a:prstGeom prst="rect">
            <a:avLst/>
          </a:prstGeom>
        </p:spPr>
      </p:pic>
      <p:sp>
        <p:nvSpPr>
          <p:cNvPr id="3" name="Subtitle 1">
            <a:extLst>
              <a:ext uri="{FF2B5EF4-FFF2-40B4-BE49-F238E27FC236}">
                <a16:creationId xmlns:a16="http://schemas.microsoft.com/office/drawing/2014/main" id="{F21D6371-C5B3-F392-B97C-B1117A02E8D7}"/>
              </a:ext>
            </a:extLst>
          </p:cNvPr>
          <p:cNvSpPr>
            <a:spLocks noGrp="1"/>
          </p:cNvSpPr>
          <p:nvPr>
            <p:ph type="subTitle" idx="1"/>
          </p:nvPr>
        </p:nvSpPr>
        <p:spPr>
          <a:xfrm>
            <a:off x="569343" y="637092"/>
            <a:ext cx="11053313" cy="457201"/>
          </a:xfrm>
          <a:noFill/>
        </p:spPr>
        <p:txBody>
          <a:bodyPr/>
          <a:lstStyle/>
          <a:p>
            <a:pPr algn="ctr"/>
            <a:r>
              <a:rPr lang="ar-SA" sz="28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إمكانية الوصول من خلال دمج مبادئ وأهداف إعلان ومنهاج عمل بكين وأهداف التنمية المستدامة واتفاقية حقوق الأشخاص ذوي الإعاقة في الخطط والسياسات الوطنية</a:t>
            </a:r>
            <a:endParaRPr lang="en-US" sz="2800"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en-US" dirty="0">
              <a:solidFill>
                <a:schemeClr val="accent5"/>
              </a:solidFill>
            </a:endParaRPr>
          </a:p>
        </p:txBody>
      </p:sp>
      <p:graphicFrame>
        <p:nvGraphicFramePr>
          <p:cNvPr id="5" name="Diagram 4">
            <a:extLst>
              <a:ext uri="{FF2B5EF4-FFF2-40B4-BE49-F238E27FC236}">
                <a16:creationId xmlns:a16="http://schemas.microsoft.com/office/drawing/2014/main" id="{4F19F3DC-CFD0-079F-D141-8981EA6B3615}"/>
              </a:ext>
            </a:extLst>
          </p:cNvPr>
          <p:cNvGraphicFramePr/>
          <p:nvPr>
            <p:extLst>
              <p:ext uri="{D42A27DB-BD31-4B8C-83A1-F6EECF244321}">
                <p14:modId xmlns:p14="http://schemas.microsoft.com/office/powerpoint/2010/main" val="1877070051"/>
              </p:ext>
            </p:extLst>
          </p:nvPr>
        </p:nvGraphicFramePr>
        <p:xfrm>
          <a:off x="1010092" y="1657864"/>
          <a:ext cx="10760149" cy="445450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18705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3FBFD-1B67-4E60-A8CF-48984E67AFB8}"/>
              </a:ext>
            </a:extLst>
          </p:cNvPr>
          <p:cNvSpPr>
            <a:spLocks noGrp="1"/>
          </p:cNvSpPr>
          <p:nvPr>
            <p:ph type="ctrTitle"/>
          </p:nvPr>
        </p:nvSpPr>
        <p:spPr>
          <a:xfrm>
            <a:off x="1036390" y="2581275"/>
            <a:ext cx="9743754" cy="881374"/>
          </a:xfrm>
        </p:spPr>
        <p:txBody>
          <a:bodyPr/>
          <a:lstStyle/>
          <a:p>
            <a:pPr rtl="1"/>
            <a:r>
              <a:rPr lang="ar-LB" sz="3600" b="1" dirty="0">
                <a:solidFill>
                  <a:schemeClr val="bg1"/>
                </a:solidFill>
                <a:latin typeface="Simplified Arabic" panose="02020603050405020304" pitchFamily="18" charset="-78"/>
                <a:cs typeface="Simplified Arabic" panose="02020603050405020304" pitchFamily="18" charset="-78"/>
              </a:rPr>
              <a:t>استفسارات أو أسئلة </a:t>
            </a:r>
            <a:endParaRPr lang="en-US" b="1" dirty="0">
              <a:latin typeface="Simplified Arabic" panose="02020603050405020304" pitchFamily="18" charset="-78"/>
              <a:cs typeface="Simplified Arabic" panose="02020603050405020304" pitchFamily="18" charset="-78"/>
            </a:endParaRPr>
          </a:p>
        </p:txBody>
      </p:sp>
      <p:sp>
        <p:nvSpPr>
          <p:cNvPr id="4" name="Rectangle 3">
            <a:extLst>
              <a:ext uri="{FF2B5EF4-FFF2-40B4-BE49-F238E27FC236}">
                <a16:creationId xmlns:a16="http://schemas.microsoft.com/office/drawing/2014/main" id="{11C96929-634B-D97C-E6A1-EC574F26604C}"/>
              </a:ext>
            </a:extLst>
          </p:cNvPr>
          <p:cNvSpPr/>
          <p:nvPr/>
        </p:nvSpPr>
        <p:spPr>
          <a:xfrm>
            <a:off x="4548871" y="3562070"/>
            <a:ext cx="2821354" cy="43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100" b="1" dirty="0">
                <a:solidFill>
                  <a:schemeClr val="bg1"/>
                </a:solidFill>
                <a:latin typeface="Arial" panose="020B0604020202020204" pitchFamily="34" charset="0"/>
                <a:cs typeface="Arial" panose="020B0604020202020204" pitchFamily="34" charset="0"/>
              </a:rPr>
              <a:t>فتحية عبدالفاضل قدورة</a:t>
            </a:r>
          </a:p>
          <a:p>
            <a:pPr algn="ctr"/>
            <a:r>
              <a:rPr lang="en-US" sz="11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abdelfadil@un.org</a:t>
            </a:r>
            <a:endParaRPr lang="en-US" sz="1100" b="1" dirty="0">
              <a:solidFill>
                <a:schemeClr val="bg1"/>
              </a:solidFill>
              <a:latin typeface="Arial" panose="020B0604020202020204" pitchFamily="34" charset="0"/>
              <a:cs typeface="Arial" panose="020B0604020202020204" pitchFamily="34" charset="0"/>
            </a:endParaRPr>
          </a:p>
          <a:p>
            <a:pPr algn="ctr"/>
            <a:endParaRPr lang="en-US" sz="1100" b="1" dirty="0">
              <a:solidFill>
                <a:srgbClr val="002060"/>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7B5C4496-FF0E-F16F-7465-6F62B286C4F7}"/>
              </a:ext>
            </a:extLst>
          </p:cNvPr>
          <p:cNvSpPr txBox="1">
            <a:spLocks/>
          </p:cNvSpPr>
          <p:nvPr/>
        </p:nvSpPr>
        <p:spPr>
          <a:xfrm>
            <a:off x="1036390" y="1600480"/>
            <a:ext cx="9743754" cy="88137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r>
              <a:rPr lang="ar-LB" sz="4800" b="1" dirty="0">
                <a:solidFill>
                  <a:schemeClr val="bg1"/>
                </a:solidFill>
                <a:latin typeface="Simplified Arabic" panose="02020603050405020304" pitchFamily="18" charset="-78"/>
                <a:cs typeface="Simplified Arabic" panose="02020603050405020304" pitchFamily="18" charset="-78"/>
              </a:rPr>
              <a:t>شكراً</a:t>
            </a:r>
            <a:endParaRPr lang="en-US" sz="80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85129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97D57AF5A1748429E07D92295EA2187" ma:contentTypeVersion="13" ma:contentTypeDescription="Create a new document." ma:contentTypeScope="" ma:versionID="b2f543e1ad0eb83d55757cebf504de42">
  <xsd:schema xmlns:xsd="http://www.w3.org/2001/XMLSchema" xmlns:xs="http://www.w3.org/2001/XMLSchema" xmlns:p="http://schemas.microsoft.com/office/2006/metadata/properties" xmlns:ns2="28a3442c-84ad-4dd1-83de-f1edd70cf35d" xmlns:ns3="70fef31c-8a19-437b-ac68-a32e636be2a7" targetNamespace="http://schemas.microsoft.com/office/2006/metadata/properties" ma:root="true" ma:fieldsID="c3cb741bf352c19b27a6fdce62545803" ns2:_="" ns3:_="">
    <xsd:import namespace="28a3442c-84ad-4dd1-83de-f1edd70cf35d"/>
    <xsd:import namespace="70fef31c-8a19-437b-ac68-a32e636be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442c-84ad-4dd1-83de-f1edd70cf3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fef31c-8a19-437b-ac68-a32e636be2a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AC909A-6CDC-4C48-A0D7-CEC875DE4AA6}">
  <ds:schemaRefs>
    <ds:schemaRef ds:uri="http://schemas.microsoft.com/sharepoint/v3/contenttype/forms"/>
  </ds:schemaRefs>
</ds:datastoreItem>
</file>

<file path=customXml/itemProps2.xml><?xml version="1.0" encoding="utf-8"?>
<ds:datastoreItem xmlns:ds="http://schemas.openxmlformats.org/officeDocument/2006/customXml" ds:itemID="{93D55E8C-BBC2-429F-A44A-F488255BEE9C}">
  <ds:schemaRefs>
    <ds:schemaRef ds:uri="http://schemas.microsoft.com/office/2006/documentManagement/types"/>
    <ds:schemaRef ds:uri="http://www.w3.org/XML/1998/namespace"/>
    <ds:schemaRef ds:uri="http://schemas.microsoft.com/office/2006/metadata/properties"/>
    <ds:schemaRef ds:uri="70fef31c-8a19-437b-ac68-a32e636be2a7"/>
    <ds:schemaRef ds:uri="http://purl.org/dc/terms/"/>
    <ds:schemaRef ds:uri="http://purl.org/dc/elements/1.1/"/>
    <ds:schemaRef ds:uri="http://schemas.microsoft.com/office/infopath/2007/PartnerControls"/>
    <ds:schemaRef ds:uri="http://schemas.openxmlformats.org/package/2006/metadata/core-properties"/>
    <ds:schemaRef ds:uri="28a3442c-84ad-4dd1-83de-f1edd70cf35d"/>
    <ds:schemaRef ds:uri="http://purl.org/dc/dcmitype/"/>
  </ds:schemaRefs>
</ds:datastoreItem>
</file>

<file path=customXml/itemProps3.xml><?xml version="1.0" encoding="utf-8"?>
<ds:datastoreItem xmlns:ds="http://schemas.openxmlformats.org/officeDocument/2006/customXml" ds:itemID="{8DA868C0-16A6-48E0-8C88-E5036C39A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3442c-84ad-4dd1-83de-f1edd70cf35d"/>
    <ds:schemaRef ds:uri="70fef31c-8a19-437b-ac68-a32e636be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12498</TotalTime>
  <Words>514</Words>
  <Application>Microsoft Office PowerPoint</Application>
  <PresentationFormat>Widescreen</PresentationFormat>
  <Paragraphs>45</Paragraphs>
  <Slides>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ＭＳ Ｐゴシック</vt:lpstr>
      <vt:lpstr>Arial</vt:lpstr>
      <vt:lpstr>Calibri</vt:lpstr>
      <vt:lpstr>Calibri Light</vt:lpstr>
      <vt:lpstr>Garamond</vt:lpstr>
      <vt:lpstr>Simplified Arabic</vt:lpstr>
      <vt:lpstr>Times New Roman</vt:lpstr>
      <vt:lpstr>Traditional Arabic</vt:lpstr>
      <vt:lpstr>Wingdings</vt:lpstr>
      <vt:lpstr>Office Theme</vt:lpstr>
      <vt:lpstr> </vt:lpstr>
      <vt:lpstr>PowerPoint Presentation</vt:lpstr>
      <vt:lpstr>اتفاقية حقوق الأشخاص ذوي الإعاقة </vt:lpstr>
      <vt:lpstr>PowerPoint Presentation</vt:lpstr>
      <vt:lpstr>بعض الرسائل الرئيسية  </vt:lpstr>
      <vt:lpstr>PowerPoint Presentation</vt:lpstr>
      <vt:lpstr>PowerPoint Presentation</vt:lpstr>
      <vt:lpstr>PowerPoint Presentation</vt:lpstr>
      <vt:lpstr>استفسارات أو أسئلة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KHALIFE.NADYA</dc:creator>
  <cp:lastModifiedBy>Training ACCOUNT01</cp:lastModifiedBy>
  <cp:revision>348</cp:revision>
  <cp:lastPrinted>2022-05-30T12:03:06Z</cp:lastPrinted>
  <dcterms:created xsi:type="dcterms:W3CDTF">2022-05-16T17:29:50Z</dcterms:created>
  <dcterms:modified xsi:type="dcterms:W3CDTF">2023-06-22T05:05:24Z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0x010100E97D57AF5A1748429E07D92295EA2187</vt:lpwstr>
  </property>
</Properties>
</file>