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Lst>
  <p:notesMasterIdLst>
    <p:notesMasterId r:id="rId21"/>
  </p:notesMasterIdLst>
  <p:handoutMasterIdLst>
    <p:handoutMasterId r:id="rId22"/>
  </p:handoutMasterIdLst>
  <p:sldIdLst>
    <p:sldId id="256" r:id="rId5"/>
    <p:sldId id="268" r:id="rId6"/>
    <p:sldId id="910" r:id="rId7"/>
    <p:sldId id="889" r:id="rId8"/>
    <p:sldId id="890" r:id="rId9"/>
    <p:sldId id="911" r:id="rId10"/>
    <p:sldId id="896" r:id="rId11"/>
    <p:sldId id="898" r:id="rId12"/>
    <p:sldId id="902" r:id="rId13"/>
    <p:sldId id="909" r:id="rId14"/>
    <p:sldId id="912" r:id="rId15"/>
    <p:sldId id="905" r:id="rId16"/>
    <p:sldId id="906" r:id="rId17"/>
    <p:sldId id="907" r:id="rId18"/>
    <p:sldId id="908"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A4A9AF"/>
    <a:srgbClr val="CC0000"/>
    <a:srgbClr val="D86956"/>
    <a:srgbClr val="0298CA"/>
    <a:srgbClr val="1349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8"/>
    <p:restoredTop sz="89659" autoAdjust="0"/>
  </p:normalViewPr>
  <p:slideViewPr>
    <p:cSldViewPr snapToGrid="0" snapToObjects="1">
      <p:cViewPr varScale="1">
        <p:scale>
          <a:sx n="57" d="100"/>
          <a:sy n="57" d="100"/>
        </p:scale>
        <p:origin x="1060" y="52"/>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52" d="100"/>
          <a:sy n="52" d="100"/>
        </p:scale>
        <p:origin x="-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na Karanouh" userId="c1a1cf1c-696b-4422-ac18-9464ccbf34f5" providerId="ADAL" clId="{EDA594C1-A2F7-42AA-8F2A-862E1886C2EA}"/>
    <pc:docChg chg="modSld">
      <pc:chgData name="Dina Karanouh" userId="c1a1cf1c-696b-4422-ac18-9464ccbf34f5" providerId="ADAL" clId="{EDA594C1-A2F7-42AA-8F2A-862E1886C2EA}" dt="2024-07-24T12:38:10.958" v="3" actId="20577"/>
      <pc:docMkLst>
        <pc:docMk/>
      </pc:docMkLst>
      <pc:sldChg chg="modSp mod">
        <pc:chgData name="Dina Karanouh" userId="c1a1cf1c-696b-4422-ac18-9464ccbf34f5" providerId="ADAL" clId="{EDA594C1-A2F7-42AA-8F2A-862E1886C2EA}" dt="2024-07-24T12:38:10.958" v="3" actId="20577"/>
        <pc:sldMkLst>
          <pc:docMk/>
          <pc:sldMk cId="2456356448" sldId="256"/>
        </pc:sldMkLst>
        <pc:spChg chg="mod">
          <ac:chgData name="Dina Karanouh" userId="c1a1cf1c-696b-4422-ac18-9464ccbf34f5" providerId="ADAL" clId="{EDA594C1-A2F7-42AA-8F2A-862E1886C2EA}" dt="2024-07-24T12:38:10.958" v="3" actId="20577"/>
          <ac:spMkLst>
            <pc:docMk/>
            <pc:sldMk cId="2456356448" sldId="256"/>
            <ac:spMk id="2" creationId="{0A479719-EC25-F44A-935D-57F558B86ED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7/24/2024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7/24/2024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969665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438955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4</a:t>
            </a:fld>
            <a:endParaRPr lang="en-US"/>
          </a:p>
        </p:txBody>
      </p:sp>
    </p:spTree>
    <p:extLst>
      <p:ext uri="{BB962C8B-B14F-4D97-AF65-F5344CB8AC3E}">
        <p14:creationId xmlns:p14="http://schemas.microsoft.com/office/powerpoint/2010/main" val="276384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7</a:t>
            </a:fld>
            <a:endParaRPr lang="en-US"/>
          </a:p>
        </p:txBody>
      </p:sp>
    </p:spTree>
    <p:extLst>
      <p:ext uri="{BB962C8B-B14F-4D97-AF65-F5344CB8AC3E}">
        <p14:creationId xmlns:p14="http://schemas.microsoft.com/office/powerpoint/2010/main" val="171883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919088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4198853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686699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11352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819370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582184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99329" y="1036320"/>
            <a:ext cx="11778143" cy="2174240"/>
          </a:xfrm>
        </p:spPr>
        <p:txBody>
          <a:bodyPr>
            <a:normAutofit/>
          </a:bodyPr>
          <a:lstStyle/>
          <a:p>
            <a:pPr marL="0" marR="0" rtl="1">
              <a:spcBef>
                <a:spcPts val="0"/>
              </a:spcBef>
              <a:spcAft>
                <a:spcPts val="0"/>
              </a:spcAft>
            </a:pPr>
            <a:br>
              <a:rPr lang="en-US" sz="4000" dirty="0"/>
            </a:br>
            <a:r>
              <a:rPr lang="en-US" sz="4000" b="1" dirty="0" err="1"/>
              <a:t>الجلسة</a:t>
            </a:r>
            <a:r>
              <a:rPr lang="en-US" sz="4000" b="1" dirty="0"/>
              <a:t> </a:t>
            </a:r>
            <a:r>
              <a:rPr lang="ar-LB" sz="4000" b="1" dirty="0"/>
              <a:t>السابعة:</a:t>
            </a:r>
            <a:r>
              <a:rPr lang="en-US" sz="4000" b="1" dirty="0"/>
              <a:t> </a:t>
            </a:r>
            <a:br>
              <a:rPr lang="ar-LB" sz="4000" b="1" dirty="0"/>
            </a:br>
            <a:r>
              <a:rPr lang="en-US" sz="4000" b="1" dirty="0" err="1"/>
              <a:t>العمل</a:t>
            </a:r>
            <a:r>
              <a:rPr lang="en-US" sz="4000" b="1" dirty="0"/>
              <a:t> ا</a:t>
            </a:r>
            <a:r>
              <a:rPr lang="ar-LB" sz="4000" b="1"/>
              <a:t>لإ</a:t>
            </a:r>
            <a:r>
              <a:rPr lang="en-US" sz="4000" b="1"/>
              <a:t>حصائي</a:t>
            </a:r>
            <a:r>
              <a:rPr lang="en-US" sz="4000" b="1" dirty="0"/>
              <a:t> </a:t>
            </a:r>
            <a:r>
              <a:rPr lang="en-US" sz="4000" b="1" dirty="0" err="1"/>
              <a:t>في</a:t>
            </a:r>
            <a:r>
              <a:rPr lang="en-US" sz="4000" b="1" dirty="0"/>
              <a:t> </a:t>
            </a:r>
            <a:r>
              <a:rPr lang="en-US" sz="4000" b="1" dirty="0" err="1"/>
              <a:t>ظل</a:t>
            </a:r>
            <a:r>
              <a:rPr lang="en-US" sz="4000" b="1" dirty="0"/>
              <a:t> </a:t>
            </a:r>
            <a:r>
              <a:rPr lang="en-US" sz="4000" b="1" dirty="0" err="1"/>
              <a:t>النزاعات</a:t>
            </a:r>
            <a:r>
              <a:rPr lang="ar-LB" sz="4000" b="1" dirty="0"/>
              <a:t> -</a:t>
            </a:r>
            <a:r>
              <a:rPr lang="en-US" sz="4000" b="1" dirty="0"/>
              <a:t> </a:t>
            </a:r>
            <a:r>
              <a:rPr lang="en-US" sz="4000" b="1" dirty="0" err="1"/>
              <a:t>التحديات</a:t>
            </a:r>
            <a:r>
              <a:rPr lang="en-US" sz="4000" b="1" dirty="0"/>
              <a:t> </a:t>
            </a:r>
            <a:r>
              <a:rPr lang="en-US" sz="4000" b="1" dirty="0" err="1"/>
              <a:t>والفرص</a:t>
            </a:r>
            <a:r>
              <a:rPr lang="en-US" sz="4000" b="1" dirty="0"/>
              <a:t> </a:t>
            </a:r>
            <a:br>
              <a:rPr lang="en-US" sz="4000" dirty="0"/>
            </a:br>
            <a:r>
              <a:rPr lang="ar-LB" sz="4000" dirty="0"/>
              <a:t> </a:t>
            </a:r>
            <a:endParaRPr lang="en-US" sz="4000" dirty="0"/>
          </a:p>
        </p:txBody>
      </p:sp>
      <p:sp>
        <p:nvSpPr>
          <p:cNvPr id="4" name="Rectangle 1">
            <a:extLst>
              <a:ext uri="{FF2B5EF4-FFF2-40B4-BE49-F238E27FC236}">
                <a16:creationId xmlns:a16="http://schemas.microsoft.com/office/drawing/2014/main" id="{6DD9B72D-F1F5-4AA4-BE3D-EB8D0DFDA631}"/>
              </a:ext>
            </a:extLst>
          </p:cNvPr>
          <p:cNvSpPr>
            <a:spLocks noGrp="1" noChangeArrowheads="1"/>
          </p:cNvSpPr>
          <p:nvPr>
            <p:ph type="subTitle" idx="1"/>
          </p:nvPr>
        </p:nvSpPr>
        <p:spPr bwMode="auto">
          <a:xfrm>
            <a:off x="226503" y="3372637"/>
            <a:ext cx="11778143" cy="1224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algn="ctr" rtl="1">
              <a:spcBef>
                <a:spcPts val="0"/>
              </a:spcBef>
              <a:spcAft>
                <a:spcPts val="0"/>
              </a:spcAft>
              <a:tabLst>
                <a:tab pos="2879725" algn="ctr"/>
                <a:tab pos="4147185" algn="l"/>
              </a:tabLst>
            </a:pPr>
            <a:r>
              <a:rPr lang="ar-SA" sz="2000" b="1" cap="small" dirty="0">
                <a:effectLst/>
                <a:ea typeface="MS Mincho" panose="02020609040205080304" pitchFamily="49" charset="-128"/>
              </a:rPr>
              <a:t>اللجنة الفنية الاستشارية للإحصاءات الديمغرافية والاجتماعية للبلدان العربية</a:t>
            </a:r>
            <a:endParaRPr lang="en-US" sz="2000" b="1" dirty="0">
              <a:effectLst/>
              <a:ea typeface="Times New Roman" panose="02020603050405020304" pitchFamily="18" charset="0"/>
            </a:endParaRPr>
          </a:p>
          <a:p>
            <a:r>
              <a:rPr lang="ar-SA" sz="1800" b="1" cap="small" dirty="0">
                <a:effectLst/>
                <a:ea typeface="MS Mincho" panose="02020609040205080304" pitchFamily="49" charset="-128"/>
                <a:cs typeface="Arial" panose="020B0604020202020204" pitchFamily="34" charset="0"/>
              </a:rPr>
              <a:t>الاجتماع السادس</a:t>
            </a:r>
          </a:p>
          <a:p>
            <a:r>
              <a:rPr lang="ar-SA" sz="1800" b="1" cap="small" dirty="0">
                <a:effectLst/>
                <a:ea typeface="MS Mincho" panose="02020609040205080304" pitchFamily="49" charset="-128"/>
                <a:cs typeface="Arial" panose="020B0604020202020204" pitchFamily="34" charset="0"/>
              </a:rPr>
              <a:t> </a:t>
            </a:r>
            <a:r>
              <a:rPr lang="ar-SA" sz="1800" dirty="0">
                <a:effectLst/>
                <a:latin typeface="Times New Roman" panose="02020603050405020304" pitchFamily="18" charset="0"/>
                <a:ea typeface="MS Mincho" panose="02020609040205080304" pitchFamily="49" charset="-128"/>
                <a:cs typeface="Times New Roman" panose="02020603050405020304" pitchFamily="18" charset="0"/>
              </a:rPr>
              <a:t>3-4 تموز/</a:t>
            </a:r>
            <a:r>
              <a:rPr lang="ar-LB" sz="1800" dirty="0">
                <a:effectLst/>
                <a:latin typeface="Times New Roman" panose="02020603050405020304" pitchFamily="18" charset="0"/>
                <a:ea typeface="MS Mincho" panose="02020609040205080304" pitchFamily="49" charset="-128"/>
                <a:cs typeface="Times New Roman" panose="02020603050405020304" pitchFamily="18" charset="0"/>
              </a:rPr>
              <a:t>يوليو </a:t>
            </a:r>
            <a:r>
              <a:rPr lang="en-US" sz="1800" dirty="0">
                <a:effectLst/>
                <a:latin typeface="Times New Roman" panose="02020603050405020304" pitchFamily="18" charset="0"/>
                <a:ea typeface="MS Mincho" panose="02020609040205080304" pitchFamily="49" charset="-128"/>
                <a:cs typeface="Times New Roman" panose="02020603050405020304" pitchFamily="18" charset="0"/>
              </a:rPr>
              <a:t>2024</a:t>
            </a:r>
            <a:r>
              <a:rPr lang="ar-SA" sz="1800" dirty="0">
                <a:effectLst/>
                <a:latin typeface="Times New Roman" panose="02020603050405020304" pitchFamily="18" charset="0"/>
                <a:ea typeface="MS Mincho" panose="02020609040205080304" pitchFamily="49" charset="-128"/>
                <a:cs typeface="Times New Roman" panose="02020603050405020304" pitchFamily="18" charset="0"/>
              </a:rPr>
              <a:t>، افتراضياً</a:t>
            </a:r>
            <a:endParaRPr kumimoji="0" lang="en-US" altLang="ja-JP" sz="16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635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مخرجات المنتدى</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0" y="1889760"/>
            <a:ext cx="12192000" cy="4460240"/>
          </a:xfrm>
        </p:spPr>
        <p:txBody>
          <a:bodyPr/>
          <a:lstStyle/>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تناول النقاش آثار الأزمات والنزاعات على منظومة البيانات الوطنية، بما في ذلك تدمير البنية التحتية، وفقدان المعدات وقواعد البيانات، وتوقف العمل الإحصائي، وصعوبة إجراء المسوحات في ظل الاحتلال المستمر.</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ركزت البيانات على فرص واحتياجات إعادة بناء قواعد البيانات، ومصادر البيانات والقدرات اللازمة، وسبل التعاون مع الجهات الفاعلة الدولية والمحلية.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سلط الضوء على التقنيات الحديثة التي يمكن استخدامها في حالات النزاع، مثل أجهزة الاستشعار عن بعد ونظم المعلومات الجغرافية الذكاء الاصطناعي، بالإضافة إلى البيانات التي توفرها منصات التواصل الاجتماعي. بيد أنه أشير إلى أن الحصول على البيانات من بعض المصادر، يتطلب بروتوكولات تعاون بين المشغلين ومقدمي الخدمات.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ركزت المناقشات على أهمية جودة البيانات وإدارة النظم الإحصائية، والعمل التعاوني في وضع منهجيات الاستجابة لحالات الطوارئ، واستخدام النمذجة، وإمكانية تطبيق الصلة بين العمل الإنساني والتنمية.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b="1" dirty="0">
                <a:solidFill>
                  <a:srgbClr val="134770"/>
                </a:solidFill>
              </a:rPr>
              <a:t>خلص المشاركون إلى أنه نظرا لأهميتها في تنسيق عمليات الإنقاذ والاستجابة السريعة، يجب إتاحة المعلومات عند وقوع الكوارث</a:t>
            </a:r>
            <a:r>
              <a:rPr lang="ar-LB" sz="2400" dirty="0">
                <a:solidFill>
                  <a:srgbClr val="134770"/>
                </a:solidFill>
              </a:rPr>
              <a:t>.</a:t>
            </a:r>
          </a:p>
          <a:p>
            <a:pPr marL="882396" indent="-342900">
              <a:lnSpc>
                <a:spcPct val="100000"/>
              </a:lnSpc>
              <a:spcBef>
                <a:spcPts val="500"/>
              </a:spcBef>
              <a:buClr>
                <a:srgbClr val="134985"/>
              </a:buClr>
              <a:buFont typeface="Arial" panose="020B0604020202020204" pitchFamily="34" charset="0"/>
              <a:buChar char="•"/>
              <a:tabLst>
                <a:tab pos="360045" algn="l"/>
                <a:tab pos="629920" algn="l"/>
              </a:tabLst>
            </a:pPr>
            <a:endParaRPr lang="ar-LB" sz="2400" dirty="0">
              <a:solidFill>
                <a:srgbClr val="134770"/>
              </a:solidFill>
            </a:endParaRPr>
          </a:p>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endParaRPr lang="ar-LB" sz="2500" dirty="0">
              <a:solidFill>
                <a:srgbClr val="134770"/>
              </a:solidFill>
            </a:endParaRPr>
          </a:p>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endParaRPr lang="ar-LB" sz="2500" dirty="0">
              <a:solidFill>
                <a:srgbClr val="134770"/>
              </a:solidFill>
            </a:endParaRPr>
          </a:p>
        </p:txBody>
      </p:sp>
    </p:spTree>
    <p:extLst>
      <p:ext uri="{BB962C8B-B14F-4D97-AF65-F5344CB8AC3E}">
        <p14:creationId xmlns:p14="http://schemas.microsoft.com/office/powerpoint/2010/main" val="198619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28E2DDF-E9D3-A47B-4280-E4869600B5FA}"/>
              </a:ext>
            </a:extLst>
          </p:cNvPr>
          <p:cNvSpPr>
            <a:spLocks noGrp="1"/>
          </p:cNvSpPr>
          <p:nvPr>
            <p:ph type="subTitle" idx="1"/>
          </p:nvPr>
        </p:nvSpPr>
        <p:spPr/>
        <p:txBody>
          <a:bodyPr/>
          <a:lstStyle/>
          <a:p>
            <a:r>
              <a:rPr lang="ar-LB" b="1" dirty="0"/>
              <a:t>توصيات المنتدى</a:t>
            </a:r>
            <a:endParaRPr lang="en-US" b="1" dirty="0"/>
          </a:p>
        </p:txBody>
      </p:sp>
      <p:sp>
        <p:nvSpPr>
          <p:cNvPr id="3" name="Content Placeholder 2">
            <a:extLst>
              <a:ext uri="{FF2B5EF4-FFF2-40B4-BE49-F238E27FC236}">
                <a16:creationId xmlns:a16="http://schemas.microsoft.com/office/drawing/2014/main" id="{2A61F55D-2F11-0FFC-AC94-245D16652295}"/>
              </a:ext>
            </a:extLst>
          </p:cNvPr>
          <p:cNvSpPr>
            <a:spLocks noGrp="1"/>
          </p:cNvSpPr>
          <p:nvPr>
            <p:ph sz="half" idx="2"/>
          </p:nvPr>
        </p:nvSpPr>
        <p:spPr/>
        <p:txBody>
          <a:bodyPr/>
          <a:lstStyle/>
          <a:p>
            <a:pPr marL="342900" indent="-342900">
              <a:buClr>
                <a:srgbClr val="134985"/>
              </a:buClr>
              <a:buFont typeface="Wingdings" panose="05000000000000000000" pitchFamily="2" charset="2"/>
              <a:buChar char="v"/>
            </a:pPr>
            <a:r>
              <a:rPr lang="ar-SA" sz="2400" dirty="0">
                <a:solidFill>
                  <a:schemeClr val="tx2"/>
                </a:solidFill>
              </a:rPr>
              <a:t>أهمية استكشاف وتطوير إطار منهجي لاستخدام مصادر متعددة للبيانات، بما في ذلك المصادر غير التقليدية مثل المعلومات الجغرافية المكانية والبيانات الضخمة وبيانات منصات التواصل الاجتماعي، والنظر في استخدام التكنولوجيات الناشئة كالذكاء الاصطناعي في العمل الإحصائي لما في ذلك إجراء الإسقاطات والنمذجة. </a:t>
            </a:r>
            <a:endParaRPr lang="ar-LB" sz="2400" dirty="0">
              <a:solidFill>
                <a:schemeClr val="tx2"/>
              </a:solidFill>
            </a:endParaRPr>
          </a:p>
          <a:p>
            <a:pPr marL="342900" indent="-342900">
              <a:buClr>
                <a:srgbClr val="134985"/>
              </a:buClr>
              <a:buFont typeface="Wingdings" panose="05000000000000000000" pitchFamily="2" charset="2"/>
              <a:buChar char="v"/>
            </a:pPr>
            <a:r>
              <a:rPr lang="ar-SA" sz="2400" dirty="0">
                <a:solidFill>
                  <a:schemeClr val="tx2"/>
                </a:solidFill>
              </a:rPr>
              <a:t>دعم إعادة بناء النظم الإحصائية في مرحلة ما بعد النزاع، وضم</a:t>
            </a:r>
            <a:r>
              <a:rPr lang="ar-LB" sz="2400" dirty="0">
                <a:solidFill>
                  <a:schemeClr val="tx2"/>
                </a:solidFill>
              </a:rPr>
              <a:t>ا</a:t>
            </a:r>
            <a:r>
              <a:rPr lang="ar-SA" sz="2400" dirty="0">
                <a:solidFill>
                  <a:schemeClr val="tx2"/>
                </a:solidFill>
              </a:rPr>
              <a:t>ن استمرارية الأعمال وتدفق البيانات في النظم الإحصائية في حالات النزاع والطوارئ والأوضاع الإنسانية.</a:t>
            </a:r>
            <a:endParaRPr lang="en-US" sz="2400" dirty="0">
              <a:solidFill>
                <a:schemeClr val="tx2"/>
              </a:solidFill>
            </a:endParaRPr>
          </a:p>
          <a:p>
            <a:endParaRPr lang="en-US" dirty="0"/>
          </a:p>
        </p:txBody>
      </p:sp>
    </p:spTree>
    <p:extLst>
      <p:ext uri="{BB962C8B-B14F-4D97-AF65-F5344CB8AC3E}">
        <p14:creationId xmlns:p14="http://schemas.microsoft.com/office/powerpoint/2010/main" val="132768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توصيات من اجتماعات سابقة</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1" y="1889760"/>
            <a:ext cx="12191999" cy="4460240"/>
          </a:xfrm>
        </p:spPr>
        <p:txBody>
          <a:bodyPr/>
          <a:lstStyle/>
          <a:p>
            <a:pPr marL="882396" indent="-342900" fontAlgn="base">
              <a:lnSpc>
                <a:spcPct val="100000"/>
              </a:lnSpc>
              <a:spcBef>
                <a:spcPts val="500"/>
              </a:spcBef>
              <a:buClr>
                <a:srgbClr val="134985"/>
              </a:buClr>
              <a:buFont typeface="Wingdings" panose="05000000000000000000" pitchFamily="2" charset="2"/>
              <a:buChar char="v"/>
              <a:tabLst>
                <a:tab pos="360045" algn="l"/>
                <a:tab pos="629920" algn="l"/>
              </a:tabLst>
            </a:pPr>
            <a:r>
              <a:rPr lang="ar-SA" sz="2200" b="1" dirty="0">
                <a:solidFill>
                  <a:srgbClr val="134770"/>
                </a:solidFill>
              </a:rPr>
              <a:t>وجهت اللجنة الإحصائية</a:t>
            </a:r>
            <a:r>
              <a:rPr lang="ar-LB" sz="2200" b="1" dirty="0">
                <a:solidFill>
                  <a:srgbClr val="134770"/>
                </a:solidFill>
              </a:rPr>
              <a:t> – دورة 14 (</a:t>
            </a:r>
            <a:r>
              <a:rPr lang="en-US" sz="2200" b="1" dirty="0">
                <a:solidFill>
                  <a:srgbClr val="134770"/>
                </a:solidFill>
              </a:rPr>
              <a:t>10-11/2/2021</a:t>
            </a:r>
            <a:r>
              <a:rPr lang="ar-LB" sz="2200" b="1" dirty="0">
                <a:solidFill>
                  <a:srgbClr val="134770"/>
                </a:solidFill>
              </a:rPr>
              <a:t>)</a:t>
            </a:r>
            <a:r>
              <a:rPr lang="ar-SA" sz="2200" b="1" dirty="0">
                <a:solidFill>
                  <a:srgbClr val="134770"/>
                </a:solidFill>
              </a:rPr>
              <a:t> إلى الأمانة التنفيذية للإسكوا التوصيات </a:t>
            </a:r>
            <a:r>
              <a:rPr lang="ar-LB" sz="2200" b="1" dirty="0">
                <a:solidFill>
                  <a:srgbClr val="134770"/>
                </a:solidFill>
              </a:rPr>
              <a:t>منها </a:t>
            </a:r>
            <a:r>
              <a:rPr lang="ar-SA" sz="2200" b="1" dirty="0">
                <a:solidFill>
                  <a:srgbClr val="134770"/>
                </a:solidFill>
              </a:rPr>
              <a:t>: </a:t>
            </a:r>
          </a:p>
          <a:p>
            <a:pPr marL="882396" indent="-342900" fontAlgn="base">
              <a:lnSpc>
                <a:spcPct val="100000"/>
              </a:lnSpc>
              <a:spcBef>
                <a:spcPts val="500"/>
              </a:spcBef>
              <a:buClr>
                <a:srgbClr val="134985"/>
              </a:buClr>
              <a:buFontTx/>
              <a:buChar char="-"/>
              <a:tabLst>
                <a:tab pos="360045" algn="l"/>
                <a:tab pos="629920" algn="l"/>
              </a:tabLst>
            </a:pPr>
            <a:r>
              <a:rPr lang="ar-SA" sz="2200" dirty="0">
                <a:solidFill>
                  <a:srgbClr val="134770"/>
                </a:solidFill>
              </a:rPr>
              <a:t>المساعدة في استخدام بيانات الهواتف والبيانات الضخمة والمعلومات الجغرافية المكانية وغيرها من المصادر غير التقليدية للبيانات كآليات حديثة لجمع البيانات، </a:t>
            </a:r>
            <a:r>
              <a:rPr lang="ar-SA" sz="2200" u="sng" dirty="0">
                <a:solidFill>
                  <a:srgbClr val="134770"/>
                </a:solidFill>
              </a:rPr>
              <a:t>خاصةً في ظروف الأزمات </a:t>
            </a:r>
            <a:r>
              <a:rPr lang="ar-LB" sz="2200" u="sng" dirty="0">
                <a:solidFill>
                  <a:srgbClr val="134770"/>
                </a:solidFill>
              </a:rPr>
              <a:t>وإيلاء</a:t>
            </a:r>
            <a:r>
              <a:rPr lang="en-GB" sz="2200" u="sng" dirty="0">
                <a:solidFill>
                  <a:srgbClr val="134770"/>
                </a:solidFill>
              </a:rPr>
              <a:t> </a:t>
            </a:r>
            <a:r>
              <a:rPr lang="ar-LB" sz="2200" u="sng" dirty="0">
                <a:solidFill>
                  <a:srgbClr val="134770"/>
                </a:solidFill>
              </a:rPr>
              <a:t>اهتمام</a:t>
            </a:r>
            <a:r>
              <a:rPr lang="en-GB" sz="2200" u="sng" dirty="0">
                <a:solidFill>
                  <a:srgbClr val="134770"/>
                </a:solidFill>
              </a:rPr>
              <a:t> </a:t>
            </a:r>
            <a:r>
              <a:rPr lang="ar-LB" sz="2200" u="sng" dirty="0">
                <a:solidFill>
                  <a:srgbClr val="134770"/>
                </a:solidFill>
              </a:rPr>
              <a:t>خاص</a:t>
            </a:r>
            <a:r>
              <a:rPr lang="en-GB" sz="2200" u="sng" dirty="0">
                <a:solidFill>
                  <a:srgbClr val="134770"/>
                </a:solidFill>
              </a:rPr>
              <a:t> </a:t>
            </a:r>
            <a:r>
              <a:rPr lang="ar-LB" sz="2200" u="sng" dirty="0">
                <a:solidFill>
                  <a:srgbClr val="134770"/>
                </a:solidFill>
              </a:rPr>
              <a:t>لبناء</a:t>
            </a:r>
            <a:r>
              <a:rPr lang="en-GB" sz="2200" u="sng" dirty="0">
                <a:solidFill>
                  <a:srgbClr val="134770"/>
                </a:solidFill>
              </a:rPr>
              <a:t> </a:t>
            </a:r>
            <a:r>
              <a:rPr lang="ar-LB" sz="2200" u="sng" dirty="0">
                <a:solidFill>
                  <a:srgbClr val="134770"/>
                </a:solidFill>
              </a:rPr>
              <a:t>قدرات</a:t>
            </a:r>
            <a:r>
              <a:rPr lang="en-GB" sz="2200" u="sng" dirty="0">
                <a:solidFill>
                  <a:srgbClr val="134770"/>
                </a:solidFill>
              </a:rPr>
              <a:t> </a:t>
            </a:r>
            <a:r>
              <a:rPr lang="ar-LB" sz="2200" u="sng" dirty="0">
                <a:solidFill>
                  <a:srgbClr val="134770"/>
                </a:solidFill>
              </a:rPr>
              <a:t>الدول</a:t>
            </a:r>
            <a:r>
              <a:rPr lang="en-GB" sz="2200" u="sng" dirty="0">
                <a:solidFill>
                  <a:srgbClr val="134770"/>
                </a:solidFill>
              </a:rPr>
              <a:t> </a:t>
            </a:r>
            <a:r>
              <a:rPr lang="ar-LB" sz="2200" u="sng" dirty="0">
                <a:solidFill>
                  <a:srgbClr val="134770"/>
                </a:solidFill>
              </a:rPr>
              <a:t>الأعضاء</a:t>
            </a:r>
            <a:r>
              <a:rPr lang="en-GB" sz="2200" u="sng" dirty="0">
                <a:solidFill>
                  <a:srgbClr val="134770"/>
                </a:solidFill>
              </a:rPr>
              <a:t> </a:t>
            </a:r>
            <a:r>
              <a:rPr lang="ar-LB" sz="2200" u="sng" dirty="0">
                <a:solidFill>
                  <a:srgbClr val="134770"/>
                </a:solidFill>
              </a:rPr>
              <a:t>التي</a:t>
            </a:r>
            <a:r>
              <a:rPr lang="en-GB" sz="2200" u="sng" dirty="0">
                <a:solidFill>
                  <a:srgbClr val="134770"/>
                </a:solidFill>
              </a:rPr>
              <a:t> </a:t>
            </a:r>
            <a:r>
              <a:rPr lang="ar-LB" sz="2200" u="sng" dirty="0">
                <a:solidFill>
                  <a:srgbClr val="134770"/>
                </a:solidFill>
              </a:rPr>
              <a:t>تمر</a:t>
            </a:r>
            <a:r>
              <a:rPr lang="en-GB" sz="2200" u="sng" dirty="0">
                <a:solidFill>
                  <a:srgbClr val="134770"/>
                </a:solidFill>
              </a:rPr>
              <a:t> </a:t>
            </a:r>
            <a:r>
              <a:rPr lang="ar-LB" sz="2200" u="sng" dirty="0">
                <a:solidFill>
                  <a:srgbClr val="134770"/>
                </a:solidFill>
              </a:rPr>
              <a:t>بنزاعات</a:t>
            </a:r>
            <a:r>
              <a:rPr lang="en-GB" sz="2200" u="sng" dirty="0">
                <a:solidFill>
                  <a:srgbClr val="134770"/>
                </a:solidFill>
              </a:rPr>
              <a:t> </a:t>
            </a:r>
            <a:r>
              <a:rPr lang="ar-LB" sz="2200" u="sng" dirty="0">
                <a:solidFill>
                  <a:srgbClr val="134770"/>
                </a:solidFill>
              </a:rPr>
              <a:t>للاستفادة</a:t>
            </a:r>
            <a:r>
              <a:rPr lang="en-GB" sz="2200" u="sng" dirty="0">
                <a:solidFill>
                  <a:srgbClr val="134770"/>
                </a:solidFill>
              </a:rPr>
              <a:t> </a:t>
            </a:r>
            <a:r>
              <a:rPr lang="ar-LB" sz="2200" u="sng" dirty="0">
                <a:solidFill>
                  <a:srgbClr val="134770"/>
                </a:solidFill>
              </a:rPr>
              <a:t>من</a:t>
            </a:r>
            <a:r>
              <a:rPr lang="en-GB" sz="2200" u="sng" dirty="0">
                <a:solidFill>
                  <a:srgbClr val="134770"/>
                </a:solidFill>
              </a:rPr>
              <a:t> </a:t>
            </a:r>
            <a:r>
              <a:rPr lang="ar-LB" sz="2200" u="sng" dirty="0">
                <a:solidFill>
                  <a:srgbClr val="134770"/>
                </a:solidFill>
              </a:rPr>
              <a:t>هذه</a:t>
            </a:r>
            <a:r>
              <a:rPr lang="en-GB" sz="2200" u="sng" dirty="0">
                <a:solidFill>
                  <a:srgbClr val="134770"/>
                </a:solidFill>
              </a:rPr>
              <a:t> </a:t>
            </a:r>
            <a:r>
              <a:rPr lang="ar-LB" sz="2200" u="sng" dirty="0">
                <a:solidFill>
                  <a:srgbClr val="134770"/>
                </a:solidFill>
              </a:rPr>
              <a:t>المصادر</a:t>
            </a:r>
            <a:r>
              <a:rPr lang="en-GB" sz="2200" u="sng" dirty="0">
                <a:solidFill>
                  <a:srgbClr val="134770"/>
                </a:solidFill>
              </a:rPr>
              <a:t> </a:t>
            </a:r>
            <a:r>
              <a:rPr lang="ar-LB" sz="2200" u="sng" dirty="0">
                <a:solidFill>
                  <a:srgbClr val="134770"/>
                </a:solidFill>
              </a:rPr>
              <a:t>غير</a:t>
            </a:r>
            <a:r>
              <a:rPr lang="en-GB" sz="2200" u="sng" dirty="0">
                <a:solidFill>
                  <a:srgbClr val="134770"/>
                </a:solidFill>
              </a:rPr>
              <a:t> </a:t>
            </a:r>
            <a:r>
              <a:rPr lang="ar-LB" sz="2200" u="sng" dirty="0">
                <a:solidFill>
                  <a:srgbClr val="134770"/>
                </a:solidFill>
              </a:rPr>
              <a:t>التقليدية</a:t>
            </a:r>
            <a:r>
              <a:rPr lang="ar-LB" sz="2200" dirty="0">
                <a:solidFill>
                  <a:srgbClr val="134770"/>
                </a:solidFill>
              </a:rPr>
              <a:t>؛</a:t>
            </a:r>
          </a:p>
          <a:p>
            <a:pPr marL="882396" indent="-342900" fontAlgn="base">
              <a:lnSpc>
                <a:spcPct val="100000"/>
              </a:lnSpc>
              <a:spcBef>
                <a:spcPts val="500"/>
              </a:spcBef>
              <a:buClr>
                <a:srgbClr val="134985"/>
              </a:buClr>
              <a:buFont typeface="Wingdings" panose="05000000000000000000" pitchFamily="2" charset="2"/>
              <a:buChar char="v"/>
              <a:tabLst>
                <a:tab pos="360045" algn="l"/>
                <a:tab pos="629920" algn="l"/>
              </a:tabLst>
            </a:pPr>
            <a:r>
              <a:rPr lang="ar-SA" sz="2200" b="1" dirty="0">
                <a:solidFill>
                  <a:srgbClr val="134770"/>
                </a:solidFill>
              </a:rPr>
              <a:t>وجهت اللجنة الإحصائية</a:t>
            </a:r>
            <a:r>
              <a:rPr lang="ar-LB" sz="2200" b="1" dirty="0">
                <a:solidFill>
                  <a:srgbClr val="134770"/>
                </a:solidFill>
              </a:rPr>
              <a:t> – دورة 13 (</a:t>
            </a:r>
            <a:r>
              <a:rPr lang="en-US" sz="2200" b="1" dirty="0">
                <a:solidFill>
                  <a:srgbClr val="134770"/>
                </a:solidFill>
              </a:rPr>
              <a:t>29-30/1/2019</a:t>
            </a:r>
            <a:r>
              <a:rPr lang="ar-LB" sz="2200" b="1" dirty="0">
                <a:solidFill>
                  <a:srgbClr val="134770"/>
                </a:solidFill>
              </a:rPr>
              <a:t>)</a:t>
            </a:r>
            <a:r>
              <a:rPr lang="ar-SA" sz="2200" b="1" dirty="0">
                <a:solidFill>
                  <a:srgbClr val="134770"/>
                </a:solidFill>
              </a:rPr>
              <a:t> إلى الأمانة التنفيذية للإسكوا التوصيات </a:t>
            </a:r>
            <a:r>
              <a:rPr lang="ar-LB" sz="2200" b="1" dirty="0">
                <a:solidFill>
                  <a:srgbClr val="134770"/>
                </a:solidFill>
              </a:rPr>
              <a:t>منها </a:t>
            </a:r>
            <a:r>
              <a:rPr lang="ar-SA" sz="2200" b="1" dirty="0">
                <a:solidFill>
                  <a:srgbClr val="134770"/>
                </a:solidFill>
              </a:rPr>
              <a:t>: </a:t>
            </a:r>
          </a:p>
          <a:p>
            <a:pPr marL="882396" indent="-342900" fontAlgn="base">
              <a:lnSpc>
                <a:spcPct val="100000"/>
              </a:lnSpc>
              <a:spcBef>
                <a:spcPts val="500"/>
              </a:spcBef>
              <a:buClr>
                <a:srgbClr val="134985"/>
              </a:buClr>
              <a:buFontTx/>
              <a:buChar char="-"/>
              <a:tabLst>
                <a:tab pos="360045" algn="l"/>
                <a:tab pos="629920" algn="l"/>
              </a:tabLst>
            </a:pPr>
            <a:r>
              <a:rPr lang="ar-LB" sz="2200" dirty="0">
                <a:solidFill>
                  <a:srgbClr val="134770"/>
                </a:solidFill>
              </a:rPr>
              <a:t>إيلاء</a:t>
            </a:r>
            <a:r>
              <a:rPr lang="en-GB" sz="2200" dirty="0">
                <a:solidFill>
                  <a:srgbClr val="134770"/>
                </a:solidFill>
              </a:rPr>
              <a:t> </a:t>
            </a:r>
            <a:r>
              <a:rPr lang="ar-LB" sz="2200" dirty="0">
                <a:solidFill>
                  <a:srgbClr val="134770"/>
                </a:solidFill>
              </a:rPr>
              <a:t>اهتمام</a:t>
            </a:r>
            <a:r>
              <a:rPr lang="en-GB" sz="2200" dirty="0">
                <a:solidFill>
                  <a:srgbClr val="134770"/>
                </a:solidFill>
              </a:rPr>
              <a:t> </a:t>
            </a:r>
            <a:r>
              <a:rPr lang="ar-LB" sz="2200" dirty="0">
                <a:solidFill>
                  <a:srgbClr val="134770"/>
                </a:solidFill>
              </a:rPr>
              <a:t>خاص</a:t>
            </a:r>
            <a:r>
              <a:rPr lang="en-GB" sz="2200" dirty="0">
                <a:solidFill>
                  <a:srgbClr val="134770"/>
                </a:solidFill>
              </a:rPr>
              <a:t> </a:t>
            </a:r>
            <a:r>
              <a:rPr lang="ar-LB" sz="2200" u="sng" dirty="0">
                <a:solidFill>
                  <a:srgbClr val="134770"/>
                </a:solidFill>
              </a:rPr>
              <a:t>لبناء</a:t>
            </a:r>
            <a:r>
              <a:rPr lang="en-GB" sz="2200" u="sng" dirty="0">
                <a:solidFill>
                  <a:srgbClr val="134770"/>
                </a:solidFill>
              </a:rPr>
              <a:t> </a:t>
            </a:r>
            <a:r>
              <a:rPr lang="ar-LB" sz="2200" u="sng" dirty="0">
                <a:solidFill>
                  <a:srgbClr val="134770"/>
                </a:solidFill>
              </a:rPr>
              <a:t>قدرات</a:t>
            </a:r>
            <a:r>
              <a:rPr lang="en-GB" sz="2200" u="sng" dirty="0">
                <a:solidFill>
                  <a:srgbClr val="134770"/>
                </a:solidFill>
              </a:rPr>
              <a:t> </a:t>
            </a:r>
            <a:r>
              <a:rPr lang="ar-LB" sz="2200" u="sng" dirty="0">
                <a:solidFill>
                  <a:srgbClr val="134770"/>
                </a:solidFill>
              </a:rPr>
              <a:t>الدول</a:t>
            </a:r>
            <a:r>
              <a:rPr lang="en-GB" sz="2200" u="sng" dirty="0">
                <a:solidFill>
                  <a:srgbClr val="134770"/>
                </a:solidFill>
              </a:rPr>
              <a:t> </a:t>
            </a:r>
            <a:r>
              <a:rPr lang="ar-LB" sz="2200" u="sng" dirty="0">
                <a:solidFill>
                  <a:srgbClr val="134770"/>
                </a:solidFill>
              </a:rPr>
              <a:t>الأعضاء</a:t>
            </a:r>
            <a:r>
              <a:rPr lang="en-GB" sz="2200" u="sng" dirty="0">
                <a:solidFill>
                  <a:srgbClr val="134770"/>
                </a:solidFill>
              </a:rPr>
              <a:t> </a:t>
            </a:r>
            <a:r>
              <a:rPr lang="ar-LB" sz="2200" u="sng" dirty="0">
                <a:solidFill>
                  <a:srgbClr val="134770"/>
                </a:solidFill>
              </a:rPr>
              <a:t>التي</a:t>
            </a:r>
            <a:r>
              <a:rPr lang="en-GB" sz="2200" u="sng" dirty="0">
                <a:solidFill>
                  <a:srgbClr val="134770"/>
                </a:solidFill>
              </a:rPr>
              <a:t> </a:t>
            </a:r>
            <a:r>
              <a:rPr lang="ar-LB" sz="2200" u="sng" dirty="0">
                <a:solidFill>
                  <a:srgbClr val="134770"/>
                </a:solidFill>
              </a:rPr>
              <a:t>تمر</a:t>
            </a:r>
            <a:r>
              <a:rPr lang="en-GB" sz="2200" u="sng" dirty="0">
                <a:solidFill>
                  <a:srgbClr val="134770"/>
                </a:solidFill>
              </a:rPr>
              <a:t> </a:t>
            </a:r>
            <a:r>
              <a:rPr lang="ar-LB" sz="2200" u="sng" dirty="0">
                <a:solidFill>
                  <a:srgbClr val="134770"/>
                </a:solidFill>
              </a:rPr>
              <a:t>بنزاعات</a:t>
            </a:r>
            <a:r>
              <a:rPr lang="en-GB" sz="2200" u="sng" dirty="0">
                <a:solidFill>
                  <a:srgbClr val="134770"/>
                </a:solidFill>
              </a:rPr>
              <a:t> </a:t>
            </a:r>
            <a:r>
              <a:rPr lang="ar-LB" sz="2200" dirty="0">
                <a:solidFill>
                  <a:srgbClr val="134770"/>
                </a:solidFill>
              </a:rPr>
              <a:t>للاستفادة</a:t>
            </a:r>
            <a:r>
              <a:rPr lang="en-GB" sz="2200" dirty="0">
                <a:solidFill>
                  <a:srgbClr val="134770"/>
                </a:solidFill>
              </a:rPr>
              <a:t> </a:t>
            </a:r>
            <a:r>
              <a:rPr lang="ar-LB" sz="2200" dirty="0">
                <a:solidFill>
                  <a:srgbClr val="134770"/>
                </a:solidFill>
              </a:rPr>
              <a:t>من</a:t>
            </a:r>
            <a:r>
              <a:rPr lang="en-GB" sz="2200" dirty="0">
                <a:solidFill>
                  <a:srgbClr val="134770"/>
                </a:solidFill>
              </a:rPr>
              <a:t> </a:t>
            </a:r>
            <a:r>
              <a:rPr lang="ar-LB" sz="2200" dirty="0">
                <a:solidFill>
                  <a:srgbClr val="134770"/>
                </a:solidFill>
              </a:rPr>
              <a:t>هذه</a:t>
            </a:r>
            <a:r>
              <a:rPr lang="en-GB" sz="2200" dirty="0">
                <a:solidFill>
                  <a:srgbClr val="134770"/>
                </a:solidFill>
              </a:rPr>
              <a:t> </a:t>
            </a:r>
            <a:r>
              <a:rPr lang="ar-LB" sz="2200" dirty="0">
                <a:solidFill>
                  <a:srgbClr val="134770"/>
                </a:solidFill>
              </a:rPr>
              <a:t>المصادر</a:t>
            </a:r>
            <a:r>
              <a:rPr lang="en-GB" sz="2200" dirty="0">
                <a:solidFill>
                  <a:srgbClr val="134770"/>
                </a:solidFill>
              </a:rPr>
              <a:t> </a:t>
            </a:r>
            <a:r>
              <a:rPr lang="ar-LB" sz="2200" dirty="0">
                <a:solidFill>
                  <a:srgbClr val="134770"/>
                </a:solidFill>
              </a:rPr>
              <a:t>غير</a:t>
            </a:r>
            <a:r>
              <a:rPr lang="en-GB" sz="2200" dirty="0">
                <a:solidFill>
                  <a:srgbClr val="134770"/>
                </a:solidFill>
              </a:rPr>
              <a:t> </a:t>
            </a:r>
            <a:r>
              <a:rPr lang="ar-LB" sz="2200" dirty="0">
                <a:solidFill>
                  <a:srgbClr val="134770"/>
                </a:solidFill>
              </a:rPr>
              <a:t>التقليدية؛</a:t>
            </a:r>
          </a:p>
          <a:p>
            <a:pPr marL="882396" indent="-342900" fontAlgn="base">
              <a:lnSpc>
                <a:spcPct val="100000"/>
              </a:lnSpc>
              <a:spcBef>
                <a:spcPts val="500"/>
              </a:spcBef>
              <a:buClr>
                <a:srgbClr val="134985"/>
              </a:buClr>
              <a:buFont typeface="Wingdings" panose="05000000000000000000" pitchFamily="2" charset="2"/>
              <a:buChar char="v"/>
              <a:tabLst>
                <a:tab pos="360045" algn="l"/>
                <a:tab pos="629920" algn="l"/>
              </a:tabLst>
            </a:pPr>
            <a:r>
              <a:rPr lang="ar-LB" sz="2200" b="1" dirty="0">
                <a:solidFill>
                  <a:srgbClr val="134770"/>
                </a:solidFill>
              </a:rPr>
              <a:t>وجهت اللجنة الفنية الاستشارية للإحصاءات الديمغرافية والاجتماعية في البلدان العربية خلال اجتماعها الرابع (6-9/12/2021)</a:t>
            </a:r>
            <a:r>
              <a:rPr lang="ar-LB" sz="2200" b="0" i="0" u="none" strike="noStrike" baseline="0" dirty="0">
                <a:latin typeface="ArialMT"/>
              </a:rPr>
              <a:t> </a:t>
            </a:r>
            <a:r>
              <a:rPr lang="ar-LB" sz="2200" b="1" dirty="0">
                <a:solidFill>
                  <a:srgbClr val="134770"/>
                </a:solidFill>
              </a:rPr>
              <a:t>توصيات إلى الأمانة التنفيذية للإسكوا منها:</a:t>
            </a:r>
            <a:endParaRPr lang="ar-LB" sz="2200" dirty="0">
              <a:solidFill>
                <a:srgbClr val="134770"/>
              </a:solidFill>
            </a:endParaRPr>
          </a:p>
          <a:p>
            <a:pPr marL="882396" indent="-342900" fontAlgn="base">
              <a:lnSpc>
                <a:spcPct val="100000"/>
              </a:lnSpc>
              <a:spcBef>
                <a:spcPts val="500"/>
              </a:spcBef>
              <a:buClr>
                <a:srgbClr val="134985"/>
              </a:buClr>
              <a:buFontTx/>
              <a:buChar char="-"/>
              <a:tabLst>
                <a:tab pos="360045" algn="l"/>
                <a:tab pos="629920" algn="l"/>
              </a:tabLst>
            </a:pPr>
            <a:r>
              <a:rPr lang="ar-LB" sz="2200" dirty="0">
                <a:solidFill>
                  <a:srgbClr val="134770"/>
                </a:solidFill>
              </a:rPr>
              <a:t>تنظيم اجتماعات وورش عمل تدريبية لتنمية القدرات الإحصائية الوطنية حسب الحاجة لمجموعات من البلدان العربية، لا سيما تلك التي تمر بظروف خاصة أو غير ملائمة للأنشطة الإحصائية الرسمية.</a:t>
            </a:r>
          </a:p>
          <a:p>
            <a:pPr marL="882396" indent="-342900" fontAlgn="base">
              <a:lnSpc>
                <a:spcPct val="100000"/>
              </a:lnSpc>
              <a:spcBef>
                <a:spcPts val="500"/>
              </a:spcBef>
              <a:buClr>
                <a:srgbClr val="134985"/>
              </a:buClr>
              <a:buFontTx/>
              <a:buChar char="-"/>
              <a:tabLst>
                <a:tab pos="360045" algn="l"/>
                <a:tab pos="629920" algn="l"/>
              </a:tabLst>
            </a:pPr>
            <a:r>
              <a:rPr lang="ar-LB" sz="2200" dirty="0">
                <a:solidFill>
                  <a:srgbClr val="134770"/>
                </a:solidFill>
              </a:rPr>
              <a:t>التعاون والتنسيق مع المنظمات الدولية والإقليمية لصياغة مشروع يهدف إلى تطوير الإمكانات الإحصائية في البلدان العربية التي تشهد صراعات، وفي البلدان التي لا تتوفر فيها الظروف الملائمة لتنفيذ الأنشطة الإحصائية الرسمية.</a:t>
            </a:r>
          </a:p>
          <a:p>
            <a:pPr marL="539496" fontAlgn="base">
              <a:lnSpc>
                <a:spcPct val="100000"/>
              </a:lnSpc>
              <a:spcBef>
                <a:spcPts val="500"/>
              </a:spcBef>
              <a:buClr>
                <a:srgbClr val="134985"/>
              </a:buClr>
              <a:tabLst>
                <a:tab pos="360045" algn="l"/>
                <a:tab pos="629920" algn="l"/>
              </a:tabLst>
            </a:pPr>
            <a:endParaRPr lang="ar-SA" sz="2400" dirty="0">
              <a:solidFill>
                <a:srgbClr val="134770"/>
              </a:solidFill>
            </a:endParaRPr>
          </a:p>
        </p:txBody>
      </p:sp>
    </p:spTree>
    <p:extLst>
      <p:ext uri="{BB962C8B-B14F-4D97-AF65-F5344CB8AC3E}">
        <p14:creationId xmlns:p14="http://schemas.microsoft.com/office/powerpoint/2010/main" val="125128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اقتراح – فريق عمل اقليمي</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0" y="1889760"/>
            <a:ext cx="12191999" cy="4460240"/>
          </a:xfrm>
        </p:spPr>
        <p:txBody>
          <a:bodyPr/>
          <a:lstStyle/>
          <a:p>
            <a:pPr marL="882396" marR="0"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u="sng" dirty="0">
                <a:solidFill>
                  <a:srgbClr val="134770"/>
                </a:solidFill>
              </a:rPr>
              <a:t>هيكلية الفريق العمل</a:t>
            </a:r>
            <a:r>
              <a:rPr lang="en-US" sz="2400" u="sng"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رئاسة أحد البلدان العربية </a:t>
            </a:r>
            <a:endParaRPr lang="ar-LB"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400" dirty="0">
                <a:solidFill>
                  <a:srgbClr val="134770"/>
                </a:solidFill>
              </a:rPr>
              <a:t>تلعب</a:t>
            </a:r>
            <a:r>
              <a:rPr lang="ar-SA" sz="2400" dirty="0">
                <a:solidFill>
                  <a:srgbClr val="134770"/>
                </a:solidFill>
              </a:rPr>
              <a:t> الإسكوا </a:t>
            </a:r>
            <a:r>
              <a:rPr lang="ar-LB" sz="2400" dirty="0">
                <a:solidFill>
                  <a:srgbClr val="134770"/>
                </a:solidFill>
              </a:rPr>
              <a:t>دور ال</a:t>
            </a:r>
            <a:r>
              <a:rPr lang="ar-SA" sz="2400" dirty="0">
                <a:solidFill>
                  <a:srgbClr val="134770"/>
                </a:solidFill>
              </a:rPr>
              <a:t>سكرتارية</a:t>
            </a:r>
            <a:r>
              <a:rPr lang="ar-LB" sz="2400" dirty="0">
                <a:solidFill>
                  <a:srgbClr val="134770"/>
                </a:solidFill>
              </a:rPr>
              <a:t>/الأمانة العامة للفريق</a:t>
            </a:r>
            <a:endParaRPr lang="en-US"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إنشاء لجان فرعية متخصصة </a:t>
            </a:r>
            <a:endParaRPr lang="ar-LB"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400" dirty="0">
                <a:solidFill>
                  <a:srgbClr val="134770"/>
                </a:solidFill>
              </a:rPr>
              <a:t>دورية الاجتماعات ؟</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400" dirty="0">
                <a:solidFill>
                  <a:srgbClr val="134770"/>
                </a:solidFill>
              </a:rPr>
              <a:t>مدة عمل الفريق ؟</a:t>
            </a:r>
          </a:p>
          <a:p>
            <a:pPr marL="882396" marR="0" indent="-342900">
              <a:lnSpc>
                <a:spcPct val="100000"/>
              </a:lnSpc>
              <a:spcBef>
                <a:spcPts val="500"/>
              </a:spcBef>
              <a:buClr>
                <a:srgbClr val="134985"/>
              </a:buClr>
              <a:buFont typeface="Wingdings" panose="05000000000000000000" pitchFamily="2" charset="2"/>
              <a:buChar char="v"/>
              <a:tabLst>
                <a:tab pos="360045" algn="l"/>
                <a:tab pos="629920" algn="l"/>
              </a:tabLst>
            </a:pPr>
            <a:r>
              <a:rPr lang="ar-SA" sz="2400" u="sng" dirty="0">
                <a:solidFill>
                  <a:srgbClr val="134770"/>
                </a:solidFill>
              </a:rPr>
              <a:t>مهام فر</a:t>
            </a:r>
            <a:r>
              <a:rPr lang="ar-LB" sz="2400" u="sng" dirty="0">
                <a:solidFill>
                  <a:srgbClr val="134770"/>
                </a:solidFill>
              </a:rPr>
              <a:t>ي</a:t>
            </a:r>
            <a:r>
              <a:rPr lang="ar-SA" sz="2400" u="sng" dirty="0">
                <a:solidFill>
                  <a:srgbClr val="134770"/>
                </a:solidFill>
              </a:rPr>
              <a:t>ق العمل</a:t>
            </a:r>
            <a:r>
              <a:rPr lang="ar-LB" sz="2400" u="sng" dirty="0">
                <a:solidFill>
                  <a:srgbClr val="134770"/>
                </a:solidFill>
              </a:rPr>
              <a:t> بشكل عام</a:t>
            </a:r>
            <a:r>
              <a:rPr lang="en-US" sz="2400" u="sng"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وضع خطط واستراتيجيات </a:t>
            </a:r>
            <a:r>
              <a:rPr lang="ar-LB" sz="2400" dirty="0">
                <a:solidFill>
                  <a:srgbClr val="134770"/>
                </a:solidFill>
              </a:rPr>
              <a:t>للعمل الاحصائي خلال الازمات والنزاع</a:t>
            </a:r>
            <a:r>
              <a:rPr lang="en-US" sz="2400"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400" dirty="0">
                <a:solidFill>
                  <a:srgbClr val="134770"/>
                </a:solidFill>
              </a:rPr>
              <a:t>اقتراح انشطة</a:t>
            </a:r>
            <a:r>
              <a:rPr lang="ar-SA" sz="2400" dirty="0">
                <a:solidFill>
                  <a:srgbClr val="134770"/>
                </a:solidFill>
              </a:rPr>
              <a:t> </a:t>
            </a:r>
            <a:r>
              <a:rPr lang="ar-LB" sz="2400" dirty="0">
                <a:solidFill>
                  <a:srgbClr val="134770"/>
                </a:solidFill>
              </a:rPr>
              <a:t>تنمية القدرات الاحصائية للبدان ذات الصلة</a:t>
            </a:r>
            <a:r>
              <a:rPr lang="en-US" sz="2400"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متابعة التقدم المحرز في </a:t>
            </a:r>
            <a:r>
              <a:rPr lang="ar-LB" sz="2400" dirty="0">
                <a:solidFill>
                  <a:srgbClr val="134770"/>
                </a:solidFill>
              </a:rPr>
              <a:t>العمل الاحصائي خلال الازمات والنزاع والصراع</a:t>
            </a:r>
            <a:endParaRPr lang="ar-SA"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endParaRPr lang="ar-LB" sz="2400" dirty="0">
              <a:solidFill>
                <a:srgbClr val="134770"/>
              </a:solidFill>
            </a:endParaRPr>
          </a:p>
          <a:p>
            <a:pPr marL="539496" marR="0" lvl="0">
              <a:lnSpc>
                <a:spcPct val="100000"/>
              </a:lnSpc>
              <a:spcBef>
                <a:spcPts val="500"/>
              </a:spcBef>
              <a:buClr>
                <a:srgbClr val="134985"/>
              </a:buClr>
              <a:buSzPts val="1000"/>
              <a:tabLst>
                <a:tab pos="360045" algn="l"/>
                <a:tab pos="629920" algn="l"/>
              </a:tabLst>
            </a:pPr>
            <a:endParaRPr lang="ar-LB"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endParaRPr lang="ar-LB"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endParaRPr lang="en-US" sz="2400" dirty="0">
              <a:solidFill>
                <a:srgbClr val="134770"/>
              </a:solidFill>
            </a:endParaRPr>
          </a:p>
          <a:p>
            <a:pPr marL="539496" fontAlgn="base">
              <a:lnSpc>
                <a:spcPct val="100000"/>
              </a:lnSpc>
              <a:spcBef>
                <a:spcPts val="500"/>
              </a:spcBef>
              <a:buClr>
                <a:srgbClr val="134985"/>
              </a:buClr>
              <a:tabLst>
                <a:tab pos="360045" algn="l"/>
                <a:tab pos="629920" algn="l"/>
              </a:tabLst>
            </a:pPr>
            <a:endParaRPr lang="ar-SA" sz="2400" dirty="0">
              <a:solidFill>
                <a:srgbClr val="134770"/>
              </a:solidFill>
            </a:endParaRPr>
          </a:p>
        </p:txBody>
      </p:sp>
    </p:spTree>
    <p:extLst>
      <p:ext uri="{BB962C8B-B14F-4D97-AF65-F5344CB8AC3E}">
        <p14:creationId xmlns:p14="http://schemas.microsoft.com/office/powerpoint/2010/main" val="270510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1120740"/>
          </a:xfrm>
        </p:spPr>
        <p:txBody>
          <a:bodyPr/>
          <a:lstStyle/>
          <a:p>
            <a:r>
              <a:rPr lang="ar-LB" b="1" dirty="0"/>
              <a:t>ورقة عمل حول الاحصاءات في حالات عدم الاستقرار- سيتم التواصل </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1" y="1889760"/>
            <a:ext cx="12191999" cy="4460240"/>
          </a:xfrm>
        </p:spPr>
        <p:txBody>
          <a:bodyPr/>
          <a:lstStyle/>
          <a:p>
            <a:pPr marL="882396"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300" dirty="0">
                <a:solidFill>
                  <a:srgbClr val="134770"/>
                </a:solidFill>
              </a:rPr>
              <a:t>إعادة تأهيل وضمان استمرارية النظم الإحصائية الوطنية في الدول العربية المتضررة من النزاعات و/أو الأزمات الإنسانية </a:t>
            </a:r>
            <a:r>
              <a:rPr lang="ar-LB" sz="2300" dirty="0">
                <a:solidFill>
                  <a:srgbClr val="134770"/>
                </a:solidFill>
                <a:sym typeface="Wingdings" panose="05000000000000000000" pitchFamily="2" charset="2"/>
              </a:rPr>
              <a:t></a:t>
            </a:r>
            <a:r>
              <a:rPr lang="ar-LB" sz="2300" dirty="0">
                <a:solidFill>
                  <a:srgbClr val="134770"/>
                </a:solidFill>
              </a:rPr>
              <a:t>بهدف تعزيز توافر البيانات وجودتها وإمكانية الوصول إليها لدعم اتخاذ القرارات المستنيرة وجهود التنمية المستدامة في هذه البيئات الصعبة</a:t>
            </a:r>
          </a:p>
          <a:p>
            <a:pPr marL="882396"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300" dirty="0">
                <a:solidFill>
                  <a:srgbClr val="134770"/>
                </a:solidFill>
              </a:rPr>
              <a:t>إجراء تقييمات شاملة لتحديد التحديات والاحتياجات المحددة للأنظمة الإحصائية الوطنية في حالات النزاع والأوضاع الإنسانية. (يشمل ذلك تقييم الأضرار التي لحقت بالبنية التحتية، وقدرات الموارد البشرية، والثغرات في البيانات، والأطر المؤسسية.)</a:t>
            </a:r>
          </a:p>
          <a:p>
            <a:pPr marL="882396"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300" dirty="0">
                <a:solidFill>
                  <a:srgbClr val="134770"/>
                </a:solidFill>
              </a:rPr>
              <a:t>استخدام نتائج التقييم والمراجعة المكتبية حول النزاع السياسي، والوصول إلى الأسرة، والأضرار التي لحقت بالبنية التحتية، ونقص الموارد، وفقدان السجلات، وما إلى ذلك ... </a:t>
            </a:r>
          </a:p>
          <a:p>
            <a:pPr marL="882396"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300" dirty="0">
                <a:solidFill>
                  <a:srgbClr val="134770"/>
                </a:solidFill>
              </a:rPr>
              <a:t>استنادا إلى التقييم والدروس المستفادة من البلدان، تحديد الفرص واقتراح حلول مثل إعادة تأهيل البنية التحتية، وتنمية القدرات، واستخدام التكنولوجيات الجديدة، والشراكة والتنسيق، والحوار السياسي وإشراك أصحاب المصلحة، واستخدام بيانات المنظمات غير الحكومية والأمم المتحدة، وتعميم تنسيق المانحين ودعمهم للإحصاءات والبيانات، وإطار سنداي والمنهجيات الإحصائية لمخاطر الكوارث، الخ... </a:t>
            </a:r>
          </a:p>
          <a:p>
            <a:pPr marL="882396"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endParaRPr lang="ar-SA" sz="2400" dirty="0">
              <a:solidFill>
                <a:srgbClr val="134770"/>
              </a:solidFill>
            </a:endParaRPr>
          </a:p>
        </p:txBody>
      </p:sp>
    </p:spTree>
    <p:extLst>
      <p:ext uri="{BB962C8B-B14F-4D97-AF65-F5344CB8AC3E}">
        <p14:creationId xmlns:p14="http://schemas.microsoft.com/office/powerpoint/2010/main" val="934547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هدف/مهام فريق العمل</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1" y="1827809"/>
            <a:ext cx="12191999" cy="4460240"/>
          </a:xfrm>
        </p:spPr>
        <p:txBody>
          <a:bodyPr/>
          <a:lstStyle/>
          <a:p>
            <a:pPr marL="882396" marR="0" indent="-342900">
              <a:lnSpc>
                <a:spcPct val="100000"/>
              </a:lnSpc>
              <a:spcBef>
                <a:spcPts val="500"/>
              </a:spcBef>
              <a:buClr>
                <a:srgbClr val="134985"/>
              </a:buClr>
              <a:buFont typeface="Wingdings" panose="05000000000000000000" pitchFamily="2" charset="2"/>
              <a:buChar char="v"/>
              <a:tabLst>
                <a:tab pos="360045" algn="l"/>
                <a:tab pos="629920" algn="l"/>
              </a:tabLst>
            </a:pPr>
            <a:r>
              <a:rPr lang="ar-SA" sz="2400" u="sng" dirty="0">
                <a:solidFill>
                  <a:srgbClr val="134770"/>
                </a:solidFill>
              </a:rPr>
              <a:t>مهام فر</a:t>
            </a:r>
            <a:r>
              <a:rPr lang="ar-LB" sz="2400" u="sng" dirty="0">
                <a:solidFill>
                  <a:srgbClr val="134770"/>
                </a:solidFill>
              </a:rPr>
              <a:t>ي</a:t>
            </a:r>
            <a:r>
              <a:rPr lang="ar-SA" sz="2400" u="sng" dirty="0">
                <a:solidFill>
                  <a:srgbClr val="134770"/>
                </a:solidFill>
              </a:rPr>
              <a:t>ق العمل</a:t>
            </a:r>
            <a:r>
              <a:rPr lang="ar-LB" sz="2400" u="sng" dirty="0">
                <a:solidFill>
                  <a:srgbClr val="134770"/>
                </a:solidFill>
              </a:rPr>
              <a:t> بشكل عام</a:t>
            </a:r>
            <a:r>
              <a:rPr lang="en-US" sz="2400" u="sng"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وضع خطط واستراتيجيات </a:t>
            </a:r>
            <a:r>
              <a:rPr lang="ar-LB" sz="2400" dirty="0">
                <a:solidFill>
                  <a:srgbClr val="134770"/>
                </a:solidFill>
              </a:rPr>
              <a:t>للعمل الاحصائي خلال الازمات والنزاع</a:t>
            </a:r>
            <a:r>
              <a:rPr lang="en-US" sz="2400"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LB" sz="2400" dirty="0">
                <a:solidFill>
                  <a:srgbClr val="134770"/>
                </a:solidFill>
              </a:rPr>
              <a:t>اقتراح انشطة</a:t>
            </a:r>
            <a:r>
              <a:rPr lang="ar-SA" sz="2400" dirty="0">
                <a:solidFill>
                  <a:srgbClr val="134770"/>
                </a:solidFill>
              </a:rPr>
              <a:t> </a:t>
            </a:r>
            <a:r>
              <a:rPr lang="ar-LB" sz="2400" dirty="0">
                <a:solidFill>
                  <a:srgbClr val="134770"/>
                </a:solidFill>
              </a:rPr>
              <a:t>تنمية القدرات الاحصائية للبدان ذات الصلة.</a:t>
            </a:r>
            <a:endParaRPr lang="en-US" sz="2400" dirty="0">
              <a:solidFill>
                <a:srgbClr val="134770"/>
              </a:solidFill>
            </a:endParaRP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تنظيم </a:t>
            </a:r>
            <a:r>
              <a:rPr lang="ar-LB" sz="2400" dirty="0">
                <a:solidFill>
                  <a:srgbClr val="134770"/>
                </a:solidFill>
              </a:rPr>
              <a:t>انشطة للزيارات وتبادل </a:t>
            </a:r>
            <a:r>
              <a:rPr lang="ar-SA" sz="2400" dirty="0">
                <a:solidFill>
                  <a:srgbClr val="134770"/>
                </a:solidFill>
              </a:rPr>
              <a:t>الخبرات والمعرفة بين </a:t>
            </a:r>
            <a:r>
              <a:rPr lang="ar-LB" sz="2400" dirty="0">
                <a:solidFill>
                  <a:srgbClr val="134770"/>
                </a:solidFill>
              </a:rPr>
              <a:t>البلدان في المنطقة ومن خارجها</a:t>
            </a:r>
            <a:r>
              <a:rPr lang="en-US" sz="2400" dirty="0">
                <a:solidFill>
                  <a:srgbClr val="134770"/>
                </a:solidFill>
              </a:rPr>
              <a:t>.</a:t>
            </a:r>
          </a:p>
          <a:p>
            <a:pPr marL="882396" marR="0" lvl="0" indent="-342900">
              <a:lnSpc>
                <a:spcPct val="100000"/>
              </a:lnSpc>
              <a:spcBef>
                <a:spcPts val="500"/>
              </a:spcBef>
              <a:buClr>
                <a:srgbClr val="134985"/>
              </a:buClr>
              <a:buSzPts val="1000"/>
              <a:buFont typeface="Wingdings" panose="05000000000000000000" pitchFamily="2" charset="2"/>
              <a:buChar char="v"/>
              <a:tabLst>
                <a:tab pos="360045" algn="l"/>
                <a:tab pos="629920" algn="l"/>
              </a:tabLst>
            </a:pPr>
            <a:r>
              <a:rPr lang="ar-SA" sz="2400" dirty="0">
                <a:solidFill>
                  <a:srgbClr val="134770"/>
                </a:solidFill>
              </a:rPr>
              <a:t>متابعة التقدم المحرز في </a:t>
            </a:r>
            <a:r>
              <a:rPr lang="ar-LB" sz="2400" dirty="0">
                <a:solidFill>
                  <a:srgbClr val="134770"/>
                </a:solidFill>
              </a:rPr>
              <a:t>العمل الاحصائي خلال الازمات والنزاع والصراع</a:t>
            </a:r>
            <a:endParaRPr lang="ar-SA" sz="2400" dirty="0">
              <a:solidFill>
                <a:srgbClr val="134770"/>
              </a:solidFill>
            </a:endParaRPr>
          </a:p>
        </p:txBody>
      </p:sp>
    </p:spTree>
    <p:extLst>
      <p:ext uri="{BB962C8B-B14F-4D97-AF65-F5344CB8AC3E}">
        <p14:creationId xmlns:p14="http://schemas.microsoft.com/office/powerpoint/2010/main" val="3220242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a:xfrm>
            <a:off x="528852" y="2659864"/>
            <a:ext cx="8025181" cy="2546743"/>
          </a:xfrm>
        </p:spPr>
        <p:txBody>
          <a:bodyPr>
            <a:normAutofit/>
          </a:bodyPr>
          <a:lstStyle/>
          <a:p>
            <a:pPr algn="ctr"/>
            <a:r>
              <a:rPr lang="ar-SA" dirty="0"/>
              <a:t>شكر</a:t>
            </a:r>
            <a:r>
              <a:rPr lang="ar-LB" dirty="0"/>
              <a:t>ا</a:t>
            </a:r>
            <a:r>
              <a:rPr lang="ar-SA" dirty="0"/>
              <a:t>ً لاستماعكم</a:t>
            </a:r>
            <a:br>
              <a:rPr lang="en-GB" dirty="0"/>
            </a:br>
            <a:br>
              <a:rPr lang="en-GB" dirty="0"/>
            </a:br>
            <a:endParaRPr lang="en-US" sz="1800" dirty="0"/>
          </a:p>
        </p:txBody>
      </p:sp>
    </p:spTree>
    <p:extLst>
      <p:ext uri="{BB962C8B-B14F-4D97-AF65-F5344CB8AC3E}">
        <p14:creationId xmlns:p14="http://schemas.microsoft.com/office/powerpoint/2010/main" val="40684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14799"/>
            <a:ext cx="11053313" cy="807197"/>
          </a:xfrm>
        </p:spPr>
        <p:txBody>
          <a:bodyPr/>
          <a:lstStyle/>
          <a:p>
            <a:r>
              <a:rPr lang="ar-LB" b="1" dirty="0"/>
              <a:t>لمحة خلفية</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325651" y="1927344"/>
            <a:ext cx="11443215" cy="4415856"/>
          </a:xfrm>
        </p:spPr>
        <p:txBody>
          <a:bodyPr/>
          <a:lstStyle/>
          <a:p>
            <a:pPr marL="996696" lvl="1" indent="-457200" algn="r">
              <a:buClr>
                <a:srgbClr val="134985"/>
              </a:buClr>
              <a:buFont typeface="Wingdings" panose="05000000000000000000" pitchFamily="2" charset="2"/>
              <a:buChar char="v"/>
              <a:tabLst>
                <a:tab pos="360045" algn="l"/>
                <a:tab pos="629920" algn="l"/>
              </a:tabLst>
            </a:pPr>
            <a:r>
              <a:rPr lang="ar-LB" sz="2500" dirty="0">
                <a:solidFill>
                  <a:srgbClr val="134770"/>
                </a:solidFill>
              </a:rPr>
              <a:t>تشكل النزاعات تحديات كبيرة على عملية جمع البيانات الإحصائية، وادارتها ونشرها واستخدامها. </a:t>
            </a:r>
          </a:p>
          <a:p>
            <a:pPr marL="996696" lvl="1" indent="-457200">
              <a:buClr>
                <a:srgbClr val="134985"/>
              </a:buClr>
              <a:buFont typeface="Wingdings" panose="05000000000000000000" pitchFamily="2" charset="2"/>
              <a:buChar char="v"/>
              <a:tabLst>
                <a:tab pos="360045" algn="l"/>
                <a:tab pos="629920" algn="l"/>
              </a:tabLst>
            </a:pPr>
            <a:r>
              <a:rPr lang="ar-SA" sz="2500" dirty="0">
                <a:solidFill>
                  <a:srgbClr val="134770"/>
                </a:solidFill>
              </a:rPr>
              <a:t>تشمل هذه التحديات محدودية الوصول إلى مناطق النزاع، والمخاطر التي يتعرض لها جامعو البيانات، وتدمير البنية التحتية الإحصائية. </a:t>
            </a:r>
            <a:endParaRPr lang="ar-LB" sz="2500" dirty="0">
              <a:solidFill>
                <a:srgbClr val="134770"/>
              </a:solidFill>
            </a:endParaRPr>
          </a:p>
          <a:p>
            <a:pPr marL="996696" lvl="1" indent="-457200">
              <a:buClr>
                <a:srgbClr val="134985"/>
              </a:buClr>
              <a:buFont typeface="Wingdings" panose="05000000000000000000" pitchFamily="2" charset="2"/>
              <a:buChar char="v"/>
              <a:tabLst>
                <a:tab pos="360045" algn="l"/>
                <a:tab pos="629920" algn="l"/>
              </a:tabLst>
            </a:pPr>
            <a:r>
              <a:rPr lang="ar-SA" sz="2500" dirty="0">
                <a:solidFill>
                  <a:srgbClr val="134770"/>
                </a:solidFill>
              </a:rPr>
              <a:t>يعد توفير البيانات الموثوقة والآنية أمراً بالغ الأهمية لصنع السياسات الفعالة والاستجابة لحالات الطوارئ وتقديم المساعدات الإنسانية بالإضافة إلى التخطيط للإغاثة والإنعاش بعد انتهاء الصراع. </a:t>
            </a:r>
            <a:endParaRPr lang="en-US" sz="2500" dirty="0">
              <a:solidFill>
                <a:srgbClr val="134770"/>
              </a:solidFill>
            </a:endParaRPr>
          </a:p>
          <a:p>
            <a:pPr marL="996696" lvl="1" indent="-457200" algn="r">
              <a:buClr>
                <a:srgbClr val="134985"/>
              </a:buClr>
              <a:buFont typeface="Wingdings" panose="05000000000000000000" pitchFamily="2" charset="2"/>
              <a:buChar char="v"/>
              <a:tabLst>
                <a:tab pos="360045" algn="l"/>
                <a:tab pos="629920" algn="l"/>
              </a:tabLst>
            </a:pPr>
            <a:r>
              <a:rPr lang="ar-LB" sz="2500" dirty="0">
                <a:solidFill>
                  <a:srgbClr val="134770"/>
                </a:solidFill>
              </a:rPr>
              <a:t>في العديد من البلدان العربية، تأثرت الأنظمة الإحصائية الوطنية سلبا بالنزاعات، مما حدّ من إجراء جمع البيانات وتسبب في تلك الأنظمة وصعوبة، أو عدم القدرة على، إجراء عمليات إحصائية كبيرة مثل تعداد السكان والمساكن. بالإضافة إلى ذلك، تسببت النزاعات في تلف السجلات المدنية أو فقدانها كما حدت من التسجيل للأحداث الحيوية في غياب سلطة قانونية.</a:t>
            </a:r>
            <a:endParaRPr lang="ar-SA" sz="2500" dirty="0">
              <a:solidFill>
                <a:srgbClr val="134770"/>
              </a:solidFill>
            </a:endParaRPr>
          </a:p>
        </p:txBody>
      </p:sp>
    </p:spTree>
    <p:extLst>
      <p:ext uri="{BB962C8B-B14F-4D97-AF65-F5344CB8AC3E}">
        <p14:creationId xmlns:p14="http://schemas.microsoft.com/office/powerpoint/2010/main" val="417217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CDEEE5A-4F12-837B-EFAE-EB2878B501D0}"/>
              </a:ext>
            </a:extLst>
          </p:cNvPr>
          <p:cNvSpPr>
            <a:spLocks noGrp="1"/>
          </p:cNvSpPr>
          <p:nvPr>
            <p:ph type="subTitle" idx="1"/>
          </p:nvPr>
        </p:nvSpPr>
        <p:spPr/>
        <p:txBody>
          <a:bodyPr/>
          <a:lstStyle/>
          <a:p>
            <a:r>
              <a:rPr lang="ar-SA" b="1" dirty="0"/>
              <a:t>العمل الإحصائي في البلدان العربية التي تعاني من النزاعات: </a:t>
            </a:r>
            <a:endParaRPr lang="en-US" b="1" dirty="0"/>
          </a:p>
          <a:p>
            <a:endParaRPr lang="en-US" dirty="0"/>
          </a:p>
        </p:txBody>
      </p:sp>
      <p:sp>
        <p:nvSpPr>
          <p:cNvPr id="3" name="Content Placeholder 2">
            <a:extLst>
              <a:ext uri="{FF2B5EF4-FFF2-40B4-BE49-F238E27FC236}">
                <a16:creationId xmlns:a16="http://schemas.microsoft.com/office/drawing/2014/main" id="{2F3303EC-2A62-C7F8-D596-96DBB4C311BA}"/>
              </a:ext>
            </a:extLst>
          </p:cNvPr>
          <p:cNvSpPr>
            <a:spLocks noGrp="1"/>
          </p:cNvSpPr>
          <p:nvPr>
            <p:ph sz="half" idx="2"/>
          </p:nvPr>
        </p:nvSpPr>
        <p:spPr>
          <a:xfrm>
            <a:off x="1069848" y="2176948"/>
            <a:ext cx="10309115" cy="3862111"/>
          </a:xfrm>
        </p:spPr>
        <p:txBody>
          <a:bodyPr/>
          <a:lstStyle/>
          <a:p>
            <a:pPr algn="ctr"/>
            <a:endParaRPr lang="en-US" sz="2800" b="1" dirty="0">
              <a:solidFill>
                <a:schemeClr val="tx2"/>
              </a:solidFill>
            </a:endParaRPr>
          </a:p>
          <a:p>
            <a:pPr algn="ctr"/>
            <a:endParaRPr lang="en-US" b="1" dirty="0">
              <a:solidFill>
                <a:schemeClr val="tx2"/>
              </a:solidFill>
            </a:endParaRPr>
          </a:p>
          <a:p>
            <a:pPr algn="ctr"/>
            <a:endParaRPr lang="en-US" sz="2800" b="1" dirty="0">
              <a:solidFill>
                <a:schemeClr val="tx2"/>
              </a:solidFill>
            </a:endParaRPr>
          </a:p>
          <a:p>
            <a:pPr algn="ctr"/>
            <a:r>
              <a:rPr lang="ar-LB" sz="2800" b="1" dirty="0">
                <a:solidFill>
                  <a:schemeClr val="tx2"/>
                </a:solidFill>
              </a:rPr>
              <a:t>التحديات</a:t>
            </a:r>
            <a:r>
              <a:rPr lang="ar-SA" sz="2800" b="1" dirty="0">
                <a:solidFill>
                  <a:schemeClr val="tx2"/>
                </a:solidFill>
              </a:rPr>
              <a:t> والتداعيات</a:t>
            </a:r>
            <a:r>
              <a:rPr lang="ar-LB" sz="2800" b="1" dirty="0">
                <a:solidFill>
                  <a:schemeClr val="tx2"/>
                </a:solidFill>
              </a:rPr>
              <a:t> التعداد </a:t>
            </a:r>
            <a:r>
              <a:rPr lang="ar-SA" sz="2800" b="1" dirty="0">
                <a:solidFill>
                  <a:schemeClr val="tx2"/>
                </a:solidFill>
              </a:rPr>
              <a:t>والمسوحات والتسجيل المدني والإحصاءات الحيوية </a:t>
            </a:r>
          </a:p>
          <a:p>
            <a:endParaRPr lang="en-US" dirty="0"/>
          </a:p>
        </p:txBody>
      </p:sp>
    </p:spTree>
    <p:extLst>
      <p:ext uri="{BB962C8B-B14F-4D97-AF65-F5344CB8AC3E}">
        <p14:creationId xmlns:p14="http://schemas.microsoft.com/office/powerpoint/2010/main" val="1824244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140678" y="462224"/>
            <a:ext cx="11806812" cy="909376"/>
          </a:xfrm>
        </p:spPr>
        <p:txBody>
          <a:bodyPr/>
          <a:lstStyle/>
          <a:p>
            <a:r>
              <a:rPr lang="ar-SA" sz="3000" b="1" dirty="0"/>
              <a:t>التعداد والمسوحات في البلدان العربية التي تعاني من النزاعات: التحديات والتداعيات</a:t>
            </a:r>
            <a:endParaRPr lang="en-US" sz="3000" b="1" dirty="0"/>
          </a:p>
        </p:txBody>
      </p:sp>
      <p:graphicFrame>
        <p:nvGraphicFramePr>
          <p:cNvPr id="4" name="Table 3">
            <a:extLst>
              <a:ext uri="{FF2B5EF4-FFF2-40B4-BE49-F238E27FC236}">
                <a16:creationId xmlns:a16="http://schemas.microsoft.com/office/drawing/2014/main" id="{D958385E-1A4A-D286-2905-05D483895A9C}"/>
              </a:ext>
            </a:extLst>
          </p:cNvPr>
          <p:cNvGraphicFramePr>
            <a:graphicFrameLocks noGrp="1"/>
          </p:cNvGraphicFramePr>
          <p:nvPr/>
        </p:nvGraphicFramePr>
        <p:xfrm>
          <a:off x="1684256" y="1933913"/>
          <a:ext cx="8671088" cy="4241571"/>
        </p:xfrm>
        <a:graphic>
          <a:graphicData uri="http://schemas.openxmlformats.org/drawingml/2006/table">
            <a:tbl>
              <a:tblPr firstRow="1" bandRow="1">
                <a:tableStyleId>{5C22544A-7EE6-4342-B048-85BDC9FD1C3A}</a:tableStyleId>
              </a:tblPr>
              <a:tblGrid>
                <a:gridCol w="1135144">
                  <a:extLst>
                    <a:ext uri="{9D8B030D-6E8A-4147-A177-3AD203B41FA5}">
                      <a16:colId xmlns:a16="http://schemas.microsoft.com/office/drawing/2014/main" val="2789827965"/>
                    </a:ext>
                  </a:extLst>
                </a:gridCol>
                <a:gridCol w="1447800">
                  <a:extLst>
                    <a:ext uri="{9D8B030D-6E8A-4147-A177-3AD203B41FA5}">
                      <a16:colId xmlns:a16="http://schemas.microsoft.com/office/drawing/2014/main" val="2482111383"/>
                    </a:ext>
                  </a:extLst>
                </a:gridCol>
                <a:gridCol w="1524000">
                  <a:extLst>
                    <a:ext uri="{9D8B030D-6E8A-4147-A177-3AD203B41FA5}">
                      <a16:colId xmlns:a16="http://schemas.microsoft.com/office/drawing/2014/main" val="2385404208"/>
                    </a:ext>
                  </a:extLst>
                </a:gridCol>
                <a:gridCol w="2590800">
                  <a:extLst>
                    <a:ext uri="{9D8B030D-6E8A-4147-A177-3AD203B41FA5}">
                      <a16:colId xmlns:a16="http://schemas.microsoft.com/office/drawing/2014/main" val="991923178"/>
                    </a:ext>
                  </a:extLst>
                </a:gridCol>
                <a:gridCol w="1066800">
                  <a:extLst>
                    <a:ext uri="{9D8B030D-6E8A-4147-A177-3AD203B41FA5}">
                      <a16:colId xmlns:a16="http://schemas.microsoft.com/office/drawing/2014/main" val="2851703062"/>
                    </a:ext>
                  </a:extLst>
                </a:gridCol>
                <a:gridCol w="906544">
                  <a:extLst>
                    <a:ext uri="{9D8B030D-6E8A-4147-A177-3AD203B41FA5}">
                      <a16:colId xmlns:a16="http://schemas.microsoft.com/office/drawing/2014/main" val="3283817095"/>
                    </a:ext>
                  </a:extLst>
                </a:gridCol>
              </a:tblGrid>
              <a:tr h="0">
                <a:tc>
                  <a:txBody>
                    <a:bodyPr/>
                    <a:lstStyle/>
                    <a:p>
                      <a:pPr algn="ctr" rtl="1"/>
                      <a:r>
                        <a:rPr lang="ar-SA" sz="2000" dirty="0">
                          <a:solidFill>
                            <a:schemeClr val="tx1"/>
                          </a:solidFill>
                          <a:latin typeface="Sakkal Majalla" panose="02000000000000000000" pitchFamily="2" charset="-78"/>
                          <a:cs typeface="Sakkal Majalla" panose="02000000000000000000" pitchFamily="2" charset="-78"/>
                        </a:rPr>
                        <a:t>الطريقة المستخدمة</a:t>
                      </a:r>
                      <a:endParaRPr lang="en-US" sz="2000" dirty="0">
                        <a:solidFill>
                          <a:schemeClr val="tx1"/>
                        </a:solidFill>
                        <a:latin typeface="Sakkal Majalla" panose="02000000000000000000" pitchFamily="2" charset="-78"/>
                        <a:cs typeface="Sakkal Majalla" panose="02000000000000000000" pitchFamily="2" charset="-78"/>
                      </a:endParaRPr>
                    </a:p>
                  </a:txBody>
                  <a:tcPr>
                    <a:solidFill>
                      <a:srgbClr val="0070C0"/>
                    </a:solidFill>
                  </a:tcPr>
                </a:tc>
                <a:tc>
                  <a:txBody>
                    <a:bodyPr/>
                    <a:lstStyle/>
                    <a:p>
                      <a:pPr algn="ctr" rtl="1"/>
                      <a:r>
                        <a:rPr lang="ar-SA" sz="2000" dirty="0">
                          <a:solidFill>
                            <a:schemeClr val="tx1"/>
                          </a:solidFill>
                          <a:latin typeface="Sakkal Majalla" panose="02000000000000000000" pitchFamily="2" charset="-78"/>
                          <a:cs typeface="Sakkal Majalla" panose="02000000000000000000" pitchFamily="2" charset="-78"/>
                        </a:rPr>
                        <a:t>مسح </a:t>
                      </a:r>
                    </a:p>
                    <a:p>
                      <a:pPr algn="ctr" rtl="1"/>
                      <a:r>
                        <a:rPr lang="ar-SA" sz="2000" dirty="0">
                          <a:solidFill>
                            <a:schemeClr val="tx1"/>
                          </a:solidFill>
                          <a:latin typeface="Sakkal Majalla" panose="02000000000000000000" pitchFamily="2" charset="-78"/>
                          <a:cs typeface="Sakkal Majalla" panose="02000000000000000000" pitchFamily="2" charset="-78"/>
                        </a:rPr>
                        <a:t>القوى العاملة</a:t>
                      </a:r>
                      <a:endParaRPr lang="en-US" sz="2000" dirty="0">
                        <a:solidFill>
                          <a:schemeClr val="tx1"/>
                        </a:solidFill>
                        <a:latin typeface="Sakkal Majalla" panose="02000000000000000000" pitchFamily="2" charset="-78"/>
                        <a:cs typeface="Sakkal Majalla" panose="02000000000000000000" pitchFamily="2" charset="-78"/>
                      </a:endParaRPr>
                    </a:p>
                  </a:txBody>
                  <a:tcPr>
                    <a:solidFill>
                      <a:srgbClr val="0070C0"/>
                    </a:solidFill>
                  </a:tcPr>
                </a:tc>
                <a:tc>
                  <a:txBody>
                    <a:bodyPr/>
                    <a:lstStyle/>
                    <a:p>
                      <a:pPr algn="ctr" rtl="1"/>
                      <a:r>
                        <a:rPr lang="ar-SA" sz="2000" dirty="0">
                          <a:solidFill>
                            <a:schemeClr val="tx1"/>
                          </a:solidFill>
                          <a:latin typeface="Sakkal Majalla" panose="02000000000000000000" pitchFamily="2" charset="-78"/>
                          <a:cs typeface="Sakkal Majalla" panose="02000000000000000000" pitchFamily="2" charset="-78"/>
                        </a:rPr>
                        <a:t>مسح دخل وإنفاق الأسرة المعيشية</a:t>
                      </a:r>
                      <a:endParaRPr lang="en-US" sz="2000" dirty="0">
                        <a:solidFill>
                          <a:schemeClr val="tx1"/>
                        </a:solidFill>
                        <a:latin typeface="Sakkal Majalla" panose="02000000000000000000" pitchFamily="2" charset="-78"/>
                        <a:cs typeface="Sakkal Majalla" panose="02000000000000000000" pitchFamily="2" charset="-78"/>
                      </a:endParaRPr>
                    </a:p>
                  </a:txBody>
                  <a:tcPr>
                    <a:solidFill>
                      <a:srgbClr val="0070C0"/>
                    </a:solidFill>
                  </a:tcPr>
                </a:tc>
                <a:tc>
                  <a:txBody>
                    <a:bodyPr/>
                    <a:lstStyle/>
                    <a:p>
                      <a:pPr algn="ctr" rtl="1"/>
                      <a:r>
                        <a:rPr lang="ar-SA" sz="2000" dirty="0">
                          <a:solidFill>
                            <a:schemeClr val="tx1"/>
                          </a:solidFill>
                          <a:latin typeface="Sakkal Majalla" panose="02000000000000000000" pitchFamily="2" charset="-78"/>
                          <a:cs typeface="Sakkal Majalla" panose="02000000000000000000" pitchFamily="2" charset="-78"/>
                        </a:rPr>
                        <a:t>المسح الديمغرافي الصحي والمسح العنقودي المتعدد المؤشرات</a:t>
                      </a:r>
                      <a:endParaRPr lang="en-US" sz="2000" dirty="0">
                        <a:solidFill>
                          <a:schemeClr val="tx1"/>
                        </a:solidFill>
                        <a:latin typeface="Sakkal Majalla" panose="02000000000000000000" pitchFamily="2" charset="-78"/>
                        <a:cs typeface="Sakkal Majalla" panose="02000000000000000000" pitchFamily="2" charset="-78"/>
                      </a:endParaRPr>
                    </a:p>
                  </a:txBody>
                  <a:tcPr>
                    <a:solidFill>
                      <a:srgbClr val="0070C0"/>
                    </a:solidFill>
                  </a:tcPr>
                </a:tc>
                <a:tc>
                  <a:txBody>
                    <a:bodyPr/>
                    <a:lstStyle/>
                    <a:p>
                      <a:pPr algn="ctr" rtl="1"/>
                      <a:r>
                        <a:rPr lang="ar-SA" sz="2000" dirty="0">
                          <a:solidFill>
                            <a:schemeClr val="tx1"/>
                          </a:solidFill>
                          <a:latin typeface="Sakkal Majalla" panose="02000000000000000000" pitchFamily="2" charset="-78"/>
                          <a:cs typeface="Sakkal Majalla" panose="02000000000000000000" pitchFamily="2" charset="-78"/>
                        </a:rPr>
                        <a:t>التعداد السكاني</a:t>
                      </a:r>
                      <a:r>
                        <a:rPr lang="ar-LB" sz="2000" dirty="0">
                          <a:solidFill>
                            <a:schemeClr val="tx1"/>
                          </a:solidFill>
                          <a:latin typeface="Sakkal Majalla" panose="02000000000000000000" pitchFamily="2" charset="-78"/>
                          <a:cs typeface="Sakkal Majalla" panose="02000000000000000000" pitchFamily="2" charset="-78"/>
                        </a:rPr>
                        <a:t> </a:t>
                      </a:r>
                      <a:endParaRPr lang="en-US" sz="2000" dirty="0">
                        <a:solidFill>
                          <a:schemeClr val="tx1"/>
                        </a:solidFill>
                        <a:latin typeface="Sakkal Majalla" panose="02000000000000000000" pitchFamily="2" charset="-78"/>
                        <a:cs typeface="Sakkal Majalla" panose="02000000000000000000" pitchFamily="2" charset="-78"/>
                      </a:endParaRPr>
                    </a:p>
                  </a:txBody>
                  <a:tcPr>
                    <a:solidFill>
                      <a:srgbClr val="0070C0"/>
                    </a:solidFill>
                  </a:tcPr>
                </a:tc>
                <a:tc>
                  <a:txBody>
                    <a:bodyPr/>
                    <a:lstStyle/>
                    <a:p>
                      <a:pPr algn="r" rtl="1"/>
                      <a:r>
                        <a:rPr lang="ar-SA" sz="2000" b="1" kern="1200" dirty="0">
                          <a:solidFill>
                            <a:schemeClr val="tx1"/>
                          </a:solidFill>
                          <a:latin typeface="Sakkal Majalla" pitchFamily="2" charset="-78"/>
                          <a:ea typeface="+mn-ea"/>
                          <a:cs typeface="Sakkal Majalla" pitchFamily="2" charset="-78"/>
                        </a:rPr>
                        <a:t>البلد</a:t>
                      </a:r>
                      <a:endParaRPr lang="en-US" sz="2000" dirty="0">
                        <a:solidFill>
                          <a:schemeClr val="tx1"/>
                        </a:solidFill>
                      </a:endParaRPr>
                    </a:p>
                  </a:txBody>
                  <a:tcPr>
                    <a:solidFill>
                      <a:srgbClr val="0070C0"/>
                    </a:solidFill>
                  </a:tcPr>
                </a:tc>
                <a:extLst>
                  <a:ext uri="{0D108BD9-81ED-4DB2-BD59-A6C34878D82A}">
                    <a16:rowId xmlns:a16="http://schemas.microsoft.com/office/drawing/2014/main" val="297502208"/>
                  </a:ext>
                </a:extLst>
              </a:tr>
              <a:tr h="458113">
                <a:tc>
                  <a:txBody>
                    <a:bodyPr/>
                    <a:lstStyle/>
                    <a:p>
                      <a:pPr marL="0" marR="0" lvl="0" indent="0" algn="ctr" defTabSz="685800" rtl="1"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Sakkal Majalla" pitchFamily="2" charset="-78"/>
                          <a:ea typeface="+mn-ea"/>
                          <a:cs typeface="Sakkal Majalla" pitchFamily="2" charset="-78"/>
                        </a:rPr>
                        <a:t>CAPI</a:t>
                      </a: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2012</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2014</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2008</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السودان</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extLst>
                  <a:ext uri="{0D108BD9-81ED-4DB2-BD59-A6C34878D82A}">
                    <a16:rowId xmlns:a16="http://schemas.microsoft.com/office/drawing/2014/main" val="1731580659"/>
                  </a:ext>
                </a:extLst>
              </a:tr>
              <a:tr h="470121">
                <a:tc>
                  <a:txBody>
                    <a:bodyPr/>
                    <a:lstStyle/>
                    <a:p>
                      <a:pPr marL="0" algn="ctr" defTabSz="685800" rtl="1" eaLnBrk="1" latinLnBrk="0" hangingPunct="1">
                        <a:lnSpc>
                          <a:spcPct val="100000"/>
                        </a:lnSpc>
                      </a:pPr>
                      <a:r>
                        <a:rPr lang="en-US" sz="2000" b="1" dirty="0">
                          <a:latin typeface="Sakkal Majalla" pitchFamily="2" charset="-78"/>
                          <a:ea typeface="+mn-ea"/>
                          <a:cs typeface="Sakkal Majalla" pitchFamily="2" charset="-78"/>
                        </a:rPr>
                        <a:t>PAPI</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2011</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2009</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2017</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2004</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سوريا</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extLst>
                  <a:ext uri="{0D108BD9-81ED-4DB2-BD59-A6C34878D82A}">
                    <a16:rowId xmlns:a16="http://schemas.microsoft.com/office/drawing/2014/main" val="1993410204"/>
                  </a:ext>
                </a:extLst>
              </a:tr>
              <a:tr h="432271">
                <a:tc>
                  <a:txBody>
                    <a:bodyPr/>
                    <a:lstStyle/>
                    <a:p>
                      <a:pPr marL="0" marR="0" lvl="0" indent="0" algn="ctr" defTabSz="685800" rtl="1"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Sakkal Majalla" pitchFamily="2" charset="-78"/>
                          <a:ea typeface="+mn-ea"/>
                          <a:cs typeface="Sakkal Majalla" pitchFamily="2" charset="-78"/>
                        </a:rPr>
                        <a:t>CAPI</a:t>
                      </a: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2019</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2018</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1975</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الصومال</a:t>
                      </a:r>
                    </a:p>
                  </a:txBody>
                  <a:tcPr anchor="ctr">
                    <a:solidFill>
                      <a:schemeClr val="tx2">
                        <a:lumMod val="20000"/>
                        <a:lumOff val="80000"/>
                      </a:schemeClr>
                    </a:solidFill>
                  </a:tcPr>
                </a:tc>
                <a:extLst>
                  <a:ext uri="{0D108BD9-81ED-4DB2-BD59-A6C34878D82A}">
                    <a16:rowId xmlns:a16="http://schemas.microsoft.com/office/drawing/2014/main" val="3719909681"/>
                  </a:ext>
                </a:extLst>
              </a:tr>
              <a:tr h="490098">
                <a:tc>
                  <a:txBody>
                    <a:bodyPr/>
                    <a:lstStyle/>
                    <a:p>
                      <a:pPr marL="0" algn="ctr" defTabSz="685800" rtl="1" eaLnBrk="1" latinLnBrk="0" hangingPunct="1">
                        <a:lnSpc>
                          <a:spcPct val="100000"/>
                        </a:lnSpc>
                      </a:pPr>
                      <a:r>
                        <a:rPr lang="en-US" sz="2000" b="1" kern="1200" dirty="0">
                          <a:solidFill>
                            <a:schemeClr val="tx1"/>
                          </a:solidFill>
                          <a:latin typeface="Sakkal Majalla" pitchFamily="2" charset="-78"/>
                          <a:ea typeface="+mn-ea"/>
                          <a:cs typeface="Sakkal Majalla" pitchFamily="2" charset="-78"/>
                        </a:rPr>
                        <a:t>CAPI</a:t>
                      </a: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2007</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2020</a:t>
                      </a:r>
                      <a:endParaRPr lang="en-US" sz="2000" b="1" kern="1200" dirty="0">
                        <a:solidFill>
                          <a:schemeClr val="tx1"/>
                        </a:solidFill>
                        <a:latin typeface="Sakkal Majalla" pitchFamily="2" charset="-78"/>
                        <a:ea typeface="+mn-ea"/>
                        <a:cs typeface="Sakkal Majalla" pitchFamily="2" charset="-78"/>
                      </a:endParaRPr>
                    </a:p>
                  </a:txBody>
                  <a:tcPr marL="68580" marR="68580" marT="0" marB="0" anchor="ct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1997/1987</a:t>
                      </a:r>
                      <a:endParaRPr lang="en-US" sz="2000" b="1" kern="1200" dirty="0">
                        <a:solidFill>
                          <a:schemeClr val="tx1"/>
                        </a:solidFill>
                        <a:latin typeface="Sakkal Majalla" pitchFamily="2" charset="-78"/>
                        <a:ea typeface="+mn-ea"/>
                        <a:cs typeface="Sakkal Majalla" pitchFamily="2" charset="-78"/>
                      </a:endParaRPr>
                    </a:p>
                  </a:txBody>
                  <a:tcPr marL="68580" marR="68580" marT="0" marB="0" anchor="ctr">
                    <a:solidFill>
                      <a:schemeClr val="tx2">
                        <a:lumMod val="20000"/>
                        <a:lumOff val="80000"/>
                      </a:schemeClr>
                    </a:solidFill>
                  </a:tcPr>
                </a:tc>
                <a:tc>
                  <a:txBody>
                    <a:bodyPr/>
                    <a:lstStyle/>
                    <a:p>
                      <a:pPr mar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العراق</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extLst>
                  <a:ext uri="{0D108BD9-81ED-4DB2-BD59-A6C34878D82A}">
                    <a16:rowId xmlns:a16="http://schemas.microsoft.com/office/drawing/2014/main" val="498686409"/>
                  </a:ext>
                </a:extLst>
              </a:tr>
              <a:tr h="455488">
                <a:tc>
                  <a:txBody>
                    <a:bodyPr/>
                    <a:lstStyle/>
                    <a:p>
                      <a:pPr marL="0" algn="ctr" defTabSz="685800" rtl="1" eaLnBrk="1" latinLnBrk="0" hangingPunct="1">
                        <a:lnSpc>
                          <a:spcPct val="100000"/>
                        </a:lnSpc>
                      </a:pPr>
                      <a:r>
                        <a:rPr lang="en-US" sz="2000" b="1" kern="1200" dirty="0">
                          <a:solidFill>
                            <a:schemeClr val="tx1"/>
                          </a:solidFill>
                          <a:latin typeface="Sakkal Majalla" pitchFamily="2" charset="-78"/>
                          <a:ea typeface="+mn-ea"/>
                          <a:cs typeface="Sakkal Majalla" pitchFamily="2" charset="-78"/>
                        </a:rPr>
                        <a:t>CAPI</a:t>
                      </a: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2022</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2019</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2017</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lv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فلسطين</a:t>
                      </a:r>
                      <a:endParaRPr lang="en-US" sz="2000" b="1" kern="1200" dirty="0">
                        <a:solidFill>
                          <a:schemeClr val="tx1"/>
                        </a:solidFill>
                        <a:latin typeface="Sakkal Majalla" pitchFamily="2" charset="-78"/>
                        <a:ea typeface="+mn-ea"/>
                        <a:cs typeface="Sakkal Majalla" pitchFamily="2" charset="-78"/>
                      </a:endParaRPr>
                    </a:p>
                  </a:txBody>
                  <a:tcPr anchor="ctr">
                    <a:solidFill>
                      <a:schemeClr val="tx2">
                        <a:lumMod val="20000"/>
                        <a:lumOff val="80000"/>
                      </a:schemeClr>
                    </a:solidFill>
                  </a:tcPr>
                </a:tc>
                <a:extLst>
                  <a:ext uri="{0D108BD9-81ED-4DB2-BD59-A6C34878D82A}">
                    <a16:rowId xmlns:a16="http://schemas.microsoft.com/office/drawing/2014/main" val="598421504"/>
                  </a:ext>
                </a:extLst>
              </a:tr>
              <a:tr h="351226">
                <a:tc>
                  <a:txBody>
                    <a:bodyPr/>
                    <a:lstStyle/>
                    <a:p>
                      <a:pPr marL="0" algn="ctr" defTabSz="685800" rtl="1" eaLnBrk="1" latinLnBrk="0" hangingPunct="1">
                        <a:lnSpc>
                          <a:spcPct val="100000"/>
                        </a:lnSpc>
                      </a:pPr>
                      <a:r>
                        <a:rPr lang="en-US" sz="2000" b="1" dirty="0">
                          <a:latin typeface="Sakkal Majalla" pitchFamily="2" charset="-78"/>
                          <a:ea typeface="+mn-ea"/>
                          <a:cs typeface="Sakkal Majalla" pitchFamily="2" charset="-78"/>
                        </a:rPr>
                        <a:t>CATI</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2012</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2021</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1932</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lv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لبنان</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extLst>
                  <a:ext uri="{0D108BD9-81ED-4DB2-BD59-A6C34878D82A}">
                    <a16:rowId xmlns:a16="http://schemas.microsoft.com/office/drawing/2014/main" val="1753555981"/>
                  </a:ext>
                </a:extLst>
              </a:tr>
              <a:tr h="441960">
                <a:tc>
                  <a:txBody>
                    <a:bodyPr/>
                    <a:lstStyle/>
                    <a:p>
                      <a:pPr marL="0" marR="0" lvl="0" indent="0" algn="ctr" defTabSz="685800" rtl="1"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Sakkal Majalla" pitchFamily="2" charset="-78"/>
                          <a:ea typeface="+mn-ea"/>
                          <a:cs typeface="Sakkal Majalla" pitchFamily="2" charset="-78"/>
                        </a:rPr>
                        <a:t>CAPI</a:t>
                      </a: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2013</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2012</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2022</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2006</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lv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ليبيا</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extLst>
                  <a:ext uri="{0D108BD9-81ED-4DB2-BD59-A6C34878D82A}">
                    <a16:rowId xmlns:a16="http://schemas.microsoft.com/office/drawing/2014/main" val="1025705165"/>
                  </a:ext>
                </a:extLst>
              </a:tr>
              <a:tr h="351226">
                <a:tc>
                  <a:txBody>
                    <a:bodyPr/>
                    <a:lstStyle/>
                    <a:p>
                      <a:pPr marL="0" algn="ctr" defTabSz="685800" rtl="1" eaLnBrk="1" latinLnBrk="0" hangingPunct="1">
                        <a:lnSpc>
                          <a:spcPct val="100000"/>
                        </a:lnSpc>
                      </a:pPr>
                      <a:r>
                        <a:rPr lang="en-US" sz="2000" b="1" dirty="0">
                          <a:latin typeface="Sakkal Majalla" pitchFamily="2" charset="-78"/>
                          <a:ea typeface="+mn-ea"/>
                          <a:cs typeface="Sakkal Majalla" pitchFamily="2" charset="-78"/>
                        </a:rPr>
                        <a:t>PAPI</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2014</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algn="ct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2014</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2013</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marR="0" algn="ctr" defTabSz="685800" rtl="1" eaLnBrk="1" latinLnBrk="0" hangingPunct="1">
                        <a:lnSpc>
                          <a:spcPct val="100000"/>
                        </a:lnSpc>
                        <a:spcBef>
                          <a:spcPts val="0"/>
                        </a:spcBef>
                        <a:spcAft>
                          <a:spcPts val="0"/>
                        </a:spcAft>
                      </a:pPr>
                      <a:r>
                        <a:rPr lang="ar-SA" sz="2000" b="1" kern="1200" dirty="0">
                          <a:solidFill>
                            <a:schemeClr val="tx1"/>
                          </a:solidFill>
                          <a:latin typeface="Sakkal Majalla" pitchFamily="2" charset="-78"/>
                          <a:ea typeface="+mn-ea"/>
                          <a:cs typeface="Sakkal Majalla" pitchFamily="2" charset="-78"/>
                        </a:rPr>
                        <a:t>2004</a:t>
                      </a:r>
                      <a:endParaRPr lang="en-US" sz="2000" b="1" kern="1200" dirty="0">
                        <a:solidFill>
                          <a:schemeClr val="tx1"/>
                        </a:solidFill>
                        <a:latin typeface="Sakkal Majalla" pitchFamily="2" charset="-78"/>
                        <a:ea typeface="+mn-ea"/>
                        <a:cs typeface="Sakkal Majalla" pitchFamily="2" charset="-78"/>
                      </a:endParaRPr>
                    </a:p>
                  </a:txBody>
                  <a:tcPr marL="68580" marR="68580" marT="0" marB="0">
                    <a:solidFill>
                      <a:schemeClr val="tx2">
                        <a:lumMod val="20000"/>
                        <a:lumOff val="80000"/>
                      </a:schemeClr>
                    </a:solidFill>
                  </a:tcPr>
                </a:tc>
                <a:tc>
                  <a:txBody>
                    <a:bodyPr/>
                    <a:lstStyle/>
                    <a:p>
                      <a:pPr marL="0" lvl="0" algn="r" defTabSz="685800" rtl="1" eaLnBrk="1" latinLnBrk="0" hangingPunct="1">
                        <a:lnSpc>
                          <a:spcPct val="100000"/>
                        </a:lnSpc>
                      </a:pPr>
                      <a:r>
                        <a:rPr lang="ar-SA" sz="2000" b="1" kern="1200" dirty="0">
                          <a:solidFill>
                            <a:schemeClr val="tx1"/>
                          </a:solidFill>
                          <a:latin typeface="Sakkal Majalla" pitchFamily="2" charset="-78"/>
                          <a:ea typeface="+mn-ea"/>
                          <a:cs typeface="Sakkal Majalla" pitchFamily="2" charset="-78"/>
                        </a:rPr>
                        <a:t>اليمن</a:t>
                      </a:r>
                      <a:endParaRPr lang="en-US" sz="2000" b="1" kern="1200" dirty="0">
                        <a:solidFill>
                          <a:schemeClr val="tx1"/>
                        </a:solidFill>
                        <a:latin typeface="Sakkal Majalla" pitchFamily="2" charset="-78"/>
                        <a:ea typeface="+mn-ea"/>
                        <a:cs typeface="Sakkal Majalla" pitchFamily="2" charset="-78"/>
                      </a:endParaRPr>
                    </a:p>
                  </a:txBody>
                  <a:tcPr>
                    <a:solidFill>
                      <a:schemeClr val="tx2">
                        <a:lumMod val="20000"/>
                        <a:lumOff val="80000"/>
                      </a:schemeClr>
                    </a:solidFill>
                  </a:tcPr>
                </a:tc>
                <a:extLst>
                  <a:ext uri="{0D108BD9-81ED-4DB2-BD59-A6C34878D82A}">
                    <a16:rowId xmlns:a16="http://schemas.microsoft.com/office/drawing/2014/main" val="3619752932"/>
                  </a:ext>
                </a:extLst>
              </a:tr>
            </a:tbl>
          </a:graphicData>
        </a:graphic>
      </p:graphicFrame>
      <p:sp>
        <p:nvSpPr>
          <p:cNvPr id="7" name="TextBox 6">
            <a:extLst>
              <a:ext uri="{FF2B5EF4-FFF2-40B4-BE49-F238E27FC236}">
                <a16:creationId xmlns:a16="http://schemas.microsoft.com/office/drawing/2014/main" id="{231CB63D-92A0-7D31-98AE-87B2EA18C1E4}"/>
              </a:ext>
            </a:extLst>
          </p:cNvPr>
          <p:cNvSpPr txBox="1"/>
          <p:nvPr/>
        </p:nvSpPr>
        <p:spPr>
          <a:xfrm>
            <a:off x="1684256" y="6226136"/>
            <a:ext cx="8534400" cy="646331"/>
          </a:xfrm>
          <a:prstGeom prst="rect">
            <a:avLst/>
          </a:prstGeom>
          <a:noFill/>
        </p:spPr>
        <p:txBody>
          <a:bodyPr wrap="square" rtlCol="0">
            <a:spAutoFit/>
          </a:bodyPr>
          <a:lstStyle/>
          <a:p>
            <a:pPr algn="r" defTabSz="685800" rtl="1"/>
            <a:r>
              <a:rPr lang="en-US" b="1" dirty="0">
                <a:latin typeface="Sakkal Majalla" pitchFamily="2" charset="-78"/>
                <a:cs typeface="Sakkal Majalla" pitchFamily="2" charset="-78"/>
              </a:rPr>
              <a:t>CAPI</a:t>
            </a:r>
            <a:r>
              <a:rPr lang="ar-SA" b="1" dirty="0">
                <a:latin typeface="Sakkal Majalla" pitchFamily="2" charset="-78"/>
                <a:cs typeface="Sakkal Majalla" pitchFamily="2" charset="-78"/>
              </a:rPr>
              <a:t>= </a:t>
            </a:r>
            <a:r>
              <a:rPr lang="ar-LB" b="1" dirty="0">
                <a:latin typeface="Sakkal Majalla" pitchFamily="2" charset="-78"/>
                <a:cs typeface="Sakkal Majalla" pitchFamily="2" charset="-78"/>
              </a:rPr>
              <a:t>مقابلة شخصية باستخدام الإستمارة الإلكترونية</a:t>
            </a:r>
            <a:r>
              <a:rPr lang="ar-SA" b="1" dirty="0">
                <a:latin typeface="Sakkal Majalla" pitchFamily="2" charset="-78"/>
                <a:cs typeface="Sakkal Majalla" pitchFamily="2" charset="-78"/>
              </a:rPr>
              <a:t>؛  </a:t>
            </a:r>
            <a:r>
              <a:rPr lang="en-US" b="1" dirty="0">
                <a:latin typeface="Sakkal Majalla" pitchFamily="2" charset="-78"/>
                <a:cs typeface="Sakkal Majalla" pitchFamily="2" charset="-78"/>
              </a:rPr>
              <a:t>PAPI</a:t>
            </a:r>
            <a:r>
              <a:rPr lang="ar-SA" b="1" dirty="0">
                <a:latin typeface="Sakkal Majalla" pitchFamily="2" charset="-78"/>
                <a:cs typeface="Sakkal Majalla" pitchFamily="2" charset="-78"/>
              </a:rPr>
              <a:t>= </a:t>
            </a:r>
            <a:r>
              <a:rPr lang="ar-LB" b="1" dirty="0">
                <a:latin typeface="Sakkal Majalla" pitchFamily="2" charset="-78"/>
                <a:cs typeface="Sakkal Majalla" pitchFamily="2" charset="-78"/>
              </a:rPr>
              <a:t>مقابلة شخصية باستخدام الإستمارة الورقية</a:t>
            </a:r>
            <a:r>
              <a:rPr lang="ar-SA" b="1" dirty="0">
                <a:latin typeface="Sakkal Majalla" pitchFamily="2" charset="-78"/>
                <a:cs typeface="Sakkal Majalla" pitchFamily="2" charset="-78"/>
              </a:rPr>
              <a:t>؛ </a:t>
            </a:r>
          </a:p>
          <a:p>
            <a:pPr algn="r" defTabSz="685800" rtl="1"/>
            <a:r>
              <a:rPr lang="en-US" b="1" dirty="0">
                <a:latin typeface="Sakkal Majalla" pitchFamily="2" charset="-78"/>
                <a:cs typeface="Sakkal Majalla" pitchFamily="2" charset="-78"/>
              </a:rPr>
              <a:t>CATI</a:t>
            </a:r>
            <a:r>
              <a:rPr lang="ar-SA" b="1" dirty="0">
                <a:latin typeface="Sakkal Majalla" pitchFamily="2" charset="-78"/>
                <a:cs typeface="Sakkal Majalla" pitchFamily="2" charset="-78"/>
              </a:rPr>
              <a:t>= مقابلة هاتفية باستخدام الإستمارة الإلكترونية</a:t>
            </a:r>
            <a:endParaRPr lang="en-US" b="1" dirty="0">
              <a:latin typeface="Sakkal Majalla" pitchFamily="2" charset="-78"/>
              <a:cs typeface="Sakkal Majalla" pitchFamily="2" charset="-78"/>
            </a:endParaRPr>
          </a:p>
        </p:txBody>
      </p:sp>
    </p:spTree>
    <p:extLst>
      <p:ext uri="{BB962C8B-B14F-4D97-AF65-F5344CB8AC3E}">
        <p14:creationId xmlns:p14="http://schemas.microsoft.com/office/powerpoint/2010/main" val="3703904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0" y="572756"/>
            <a:ext cx="12047974" cy="783771"/>
          </a:xfrm>
        </p:spPr>
        <p:txBody>
          <a:bodyPr/>
          <a:lstStyle/>
          <a:p>
            <a:r>
              <a:rPr lang="ar-LB" sz="3000" b="1" dirty="0"/>
              <a:t>التعداد والمسوحات في البلدان العربية التي تعاني من النزاعات: التحديات والتداعيات</a:t>
            </a:r>
            <a:endParaRPr lang="en-US" sz="3000"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371789" y="1905000"/>
            <a:ext cx="6181413" cy="4495800"/>
          </a:xfrm>
        </p:spPr>
        <p:txBody>
          <a:bodyPr/>
          <a:lstStyle/>
          <a:p>
            <a:pPr lvl="1" indent="0" algn="ctr">
              <a:buNone/>
            </a:pPr>
            <a:r>
              <a:rPr lang="ar-SA" sz="2600" u="sng" dirty="0">
                <a:solidFill>
                  <a:schemeClr val="tx2"/>
                </a:solidFill>
              </a:rPr>
              <a:t>التداعيات</a:t>
            </a:r>
          </a:p>
          <a:p>
            <a:pPr lvl="1" indent="0">
              <a:buNone/>
            </a:pPr>
            <a:r>
              <a:rPr lang="ar-LB" sz="2500" dirty="0">
                <a:solidFill>
                  <a:schemeClr val="tx2"/>
                </a:solidFill>
              </a:rPr>
              <a:t>(أ)</a:t>
            </a:r>
            <a:r>
              <a:rPr lang="ar-SA" sz="2500" dirty="0">
                <a:solidFill>
                  <a:schemeClr val="tx2"/>
                </a:solidFill>
              </a:rPr>
              <a:t> مخاوف متعلقة بالأخلاق وخصوصية البيانات؛</a:t>
            </a:r>
          </a:p>
          <a:p>
            <a:pPr lvl="1" indent="0">
              <a:buNone/>
            </a:pPr>
            <a:r>
              <a:rPr lang="ar-LB" sz="2500" dirty="0">
                <a:solidFill>
                  <a:schemeClr val="tx2"/>
                </a:solidFill>
              </a:rPr>
              <a:t>(ب</a:t>
            </a:r>
            <a:r>
              <a:rPr lang="ar-SA" sz="2500" dirty="0">
                <a:solidFill>
                  <a:schemeClr val="tx2"/>
                </a:solidFill>
              </a:rPr>
              <a:t>) تخصيص الموارد</a:t>
            </a:r>
            <a:r>
              <a:rPr lang="ar-LB" sz="2500" dirty="0">
                <a:solidFill>
                  <a:schemeClr val="tx2"/>
                </a:solidFill>
              </a:rPr>
              <a:t>؛</a:t>
            </a:r>
          </a:p>
          <a:p>
            <a:pPr lvl="1" indent="0">
              <a:buNone/>
            </a:pPr>
            <a:r>
              <a:rPr lang="ar-LB" sz="2500" dirty="0">
                <a:solidFill>
                  <a:schemeClr val="tx2"/>
                </a:solidFill>
              </a:rPr>
              <a:t>(ج)</a:t>
            </a:r>
            <a:r>
              <a:rPr lang="ar-SA" sz="2500" dirty="0">
                <a:solidFill>
                  <a:schemeClr val="tx2"/>
                </a:solidFill>
              </a:rPr>
              <a:t> توافر البيانات وجودتها وموثوقيتها: قضايا استخدام البيانات؛</a:t>
            </a:r>
          </a:p>
          <a:p>
            <a:pPr lvl="1" indent="0">
              <a:buNone/>
            </a:pPr>
            <a:r>
              <a:rPr lang="ar-LB" sz="2500" dirty="0">
                <a:solidFill>
                  <a:schemeClr val="tx2"/>
                </a:solidFill>
              </a:rPr>
              <a:t>(د</a:t>
            </a:r>
            <a:r>
              <a:rPr lang="ar-SA" sz="2500" dirty="0">
                <a:solidFill>
                  <a:schemeClr val="tx2"/>
                </a:solidFill>
              </a:rPr>
              <a:t>) </a:t>
            </a:r>
            <a:r>
              <a:rPr lang="ar-LB" sz="2500" dirty="0">
                <a:solidFill>
                  <a:schemeClr val="tx2"/>
                </a:solidFill>
              </a:rPr>
              <a:t>القيود المنهجية</a:t>
            </a:r>
            <a:r>
              <a:rPr lang="ar-SA" sz="2500" dirty="0">
                <a:solidFill>
                  <a:schemeClr val="tx2"/>
                </a:solidFill>
              </a:rPr>
              <a:t>: </a:t>
            </a:r>
            <a:r>
              <a:rPr lang="en-US" sz="2500" dirty="0">
                <a:solidFill>
                  <a:schemeClr val="tx2"/>
                </a:solidFill>
              </a:rPr>
              <a:t>PAPI/CAPI/CATI</a:t>
            </a:r>
            <a:endParaRPr lang="ar-LB" sz="2500" dirty="0">
              <a:solidFill>
                <a:schemeClr val="tx2"/>
              </a:solidFill>
            </a:endParaRPr>
          </a:p>
          <a:p>
            <a:pPr lvl="1" indent="0">
              <a:buNone/>
            </a:pPr>
            <a:r>
              <a:rPr lang="ar-SA" sz="2500" dirty="0">
                <a:solidFill>
                  <a:schemeClr val="tx2"/>
                </a:solidFill>
              </a:rPr>
              <a:t>(</a:t>
            </a:r>
            <a:r>
              <a:rPr lang="ar-LB" sz="2500" dirty="0">
                <a:solidFill>
                  <a:schemeClr val="tx2"/>
                </a:solidFill>
              </a:rPr>
              <a:t>الهاتف مقابل وجهًا لوجه)</a:t>
            </a:r>
            <a:r>
              <a:rPr lang="ar-SA" altLang="en-US" sz="2500" dirty="0">
                <a:solidFill>
                  <a:schemeClr val="tx2"/>
                </a:solidFill>
              </a:rPr>
              <a:t>؛</a:t>
            </a:r>
          </a:p>
          <a:p>
            <a:pPr lvl="1" indent="0">
              <a:buNone/>
            </a:pPr>
            <a:r>
              <a:rPr lang="ar-SA" sz="2500" dirty="0">
                <a:solidFill>
                  <a:schemeClr val="tx2"/>
                </a:solidFill>
              </a:rPr>
              <a:t>(ه) الأثر في الأجل الطويل على البنية التحتية الإحصائية.</a:t>
            </a:r>
            <a:endParaRPr lang="ar-LB" sz="2500" dirty="0">
              <a:solidFill>
                <a:schemeClr val="tx2"/>
              </a:solidFill>
            </a:endParaRPr>
          </a:p>
          <a:p>
            <a:pPr lvl="1" indent="0">
              <a:buNone/>
            </a:pPr>
            <a:endParaRPr lang="ar-LB" dirty="0">
              <a:solidFill>
                <a:schemeClr val="tx2"/>
              </a:solidFill>
            </a:endParaRPr>
          </a:p>
        </p:txBody>
      </p:sp>
      <p:sp>
        <p:nvSpPr>
          <p:cNvPr id="4" name="Content Placeholder 2">
            <a:extLst>
              <a:ext uri="{FF2B5EF4-FFF2-40B4-BE49-F238E27FC236}">
                <a16:creationId xmlns:a16="http://schemas.microsoft.com/office/drawing/2014/main" id="{F05661CA-9F2F-B5EE-DD77-6D1FF227E88C}"/>
              </a:ext>
            </a:extLst>
          </p:cNvPr>
          <p:cNvSpPr txBox="1">
            <a:spLocks/>
          </p:cNvSpPr>
          <p:nvPr/>
        </p:nvSpPr>
        <p:spPr>
          <a:xfrm>
            <a:off x="6477000" y="1905000"/>
            <a:ext cx="5470490" cy="3712029"/>
          </a:xfrm>
          <a:prstGeom prst="rect">
            <a:avLst/>
          </a:prstGeom>
        </p:spPr>
        <p:txBody>
          <a:bodyPr/>
          <a:lstStyle>
            <a:lvl1pPr marL="0" indent="0" algn="r" defTabSz="685800" rtl="1" eaLnBrk="1" latinLnBrk="0" hangingPunct="1">
              <a:lnSpc>
                <a:spcPct val="110000"/>
              </a:lnSpc>
              <a:spcBef>
                <a:spcPts val="675"/>
              </a:spcBef>
              <a:spcAft>
                <a:spcPts val="0"/>
              </a:spcAft>
              <a:buClr>
                <a:schemeClr val="bg1"/>
              </a:buClr>
              <a:buFontTx/>
              <a:buNone/>
              <a:defRPr sz="2100" b="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404813" indent="-198835" algn="r" defTabSz="685800" rtl="1" eaLnBrk="1" latinLnBrk="0" hangingPunct="1">
              <a:lnSpc>
                <a:spcPct val="100000"/>
              </a:lnSpc>
              <a:spcBef>
                <a:spcPts val="375"/>
              </a:spcBef>
              <a:buClr>
                <a:srgbClr val="0298CA"/>
              </a:buClr>
              <a:buSzPct val="120000"/>
              <a:buFont typeface="Wingdings" pitchFamily="2" charset="2"/>
              <a:buChar char="§"/>
              <a:tabLst/>
              <a:defRPr sz="21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48640" indent="-137160" algn="r" defTabSz="685800" rtl="1" eaLnBrk="1" latinLnBrk="0" hangingPunct="1">
              <a:lnSpc>
                <a:spcPct val="100000"/>
              </a:lnSpc>
              <a:spcBef>
                <a:spcPts val="375"/>
              </a:spcBef>
              <a:buClr>
                <a:srgbClr val="0298CA"/>
              </a:buClr>
              <a:buFont typeface="Wingdings" pitchFamily="2" charset="2"/>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a:lstStyle>
          <a:p>
            <a:pPr lvl="1" indent="0" algn="ctr">
              <a:buNone/>
            </a:pPr>
            <a:r>
              <a:rPr lang="ar-SA" sz="2600" u="sng" dirty="0">
                <a:solidFill>
                  <a:schemeClr val="tx2"/>
                </a:solidFill>
              </a:rPr>
              <a:t>التحديات</a:t>
            </a:r>
          </a:p>
          <a:p>
            <a:pPr lvl="1" indent="0">
              <a:buNone/>
            </a:pPr>
            <a:r>
              <a:rPr lang="ar-LB" sz="2600" dirty="0">
                <a:solidFill>
                  <a:schemeClr val="tx2"/>
                </a:solidFill>
              </a:rPr>
              <a:t>(أ) المخاطر الأمنية والوصول إلى السكان؛</a:t>
            </a:r>
          </a:p>
          <a:p>
            <a:pPr lvl="1" indent="0">
              <a:buNone/>
            </a:pPr>
            <a:r>
              <a:rPr lang="ar-LB" sz="2600" dirty="0">
                <a:solidFill>
                  <a:schemeClr val="tx2"/>
                </a:solidFill>
              </a:rPr>
              <a:t>(ب) نزوح السكان؛</a:t>
            </a:r>
          </a:p>
          <a:p>
            <a:pPr lvl="1" indent="0">
              <a:buNone/>
            </a:pPr>
            <a:r>
              <a:rPr lang="ar-LB" sz="2600" dirty="0">
                <a:solidFill>
                  <a:schemeClr val="tx2"/>
                </a:solidFill>
              </a:rPr>
              <a:t>(ج) الافتقار إلى البنية التحتية</a:t>
            </a:r>
            <a:r>
              <a:rPr lang="ar-SA" sz="2600" dirty="0">
                <a:solidFill>
                  <a:schemeClr val="tx2"/>
                </a:solidFill>
              </a:rPr>
              <a:t>؛</a:t>
            </a:r>
            <a:endParaRPr lang="en-US" sz="2600" dirty="0">
              <a:solidFill>
                <a:schemeClr val="tx2"/>
              </a:solidFill>
            </a:endParaRPr>
          </a:p>
          <a:p>
            <a:pPr lvl="1" indent="0">
              <a:buNone/>
            </a:pPr>
            <a:r>
              <a:rPr lang="ar-SA" sz="2600" dirty="0">
                <a:solidFill>
                  <a:schemeClr val="tx2"/>
                </a:solidFill>
              </a:rPr>
              <a:t>(د) عدم الثقة وعدم التعاون؛</a:t>
            </a:r>
          </a:p>
          <a:p>
            <a:pPr lvl="1" indent="0">
              <a:buNone/>
            </a:pPr>
            <a:r>
              <a:rPr lang="ar-LB" sz="2600" dirty="0">
                <a:solidFill>
                  <a:schemeClr val="tx2"/>
                </a:solidFill>
              </a:rPr>
              <a:t>(</a:t>
            </a:r>
            <a:r>
              <a:rPr lang="ar-SA" sz="2600" dirty="0">
                <a:solidFill>
                  <a:schemeClr val="tx2"/>
                </a:solidFill>
              </a:rPr>
              <a:t>ه</a:t>
            </a:r>
            <a:r>
              <a:rPr lang="ar-LB" sz="2600" dirty="0">
                <a:solidFill>
                  <a:schemeClr val="tx2"/>
                </a:solidFill>
              </a:rPr>
              <a:t>) محدودية الموارد.</a:t>
            </a:r>
          </a:p>
          <a:p>
            <a:pPr lvl="1" indent="0">
              <a:buNone/>
            </a:pPr>
            <a:endParaRPr lang="ar-LB" dirty="0">
              <a:solidFill>
                <a:schemeClr val="tx2"/>
              </a:solidFill>
            </a:endParaRPr>
          </a:p>
        </p:txBody>
      </p:sp>
    </p:spTree>
    <p:extLst>
      <p:ext uri="{BB962C8B-B14F-4D97-AF65-F5344CB8AC3E}">
        <p14:creationId xmlns:p14="http://schemas.microsoft.com/office/powerpoint/2010/main" val="431119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CDEEE5A-4F12-837B-EFAE-EB2878B501D0}"/>
              </a:ext>
            </a:extLst>
          </p:cNvPr>
          <p:cNvSpPr>
            <a:spLocks noGrp="1"/>
          </p:cNvSpPr>
          <p:nvPr>
            <p:ph type="subTitle" idx="1"/>
          </p:nvPr>
        </p:nvSpPr>
        <p:spPr/>
        <p:txBody>
          <a:bodyPr/>
          <a:lstStyle/>
          <a:p>
            <a:r>
              <a:rPr lang="ar-LB" sz="3000" b="1" dirty="0"/>
              <a:t>مسوحات الأسر المعيشية في البلدان العربية التي تعاني من النزاعات:</a:t>
            </a:r>
            <a:endParaRPr lang="en-US" sz="3000" dirty="0"/>
          </a:p>
        </p:txBody>
      </p:sp>
      <p:sp>
        <p:nvSpPr>
          <p:cNvPr id="3" name="Content Placeholder 2">
            <a:extLst>
              <a:ext uri="{FF2B5EF4-FFF2-40B4-BE49-F238E27FC236}">
                <a16:creationId xmlns:a16="http://schemas.microsoft.com/office/drawing/2014/main" id="{2F3303EC-2A62-C7F8-D596-96DBB4C311BA}"/>
              </a:ext>
            </a:extLst>
          </p:cNvPr>
          <p:cNvSpPr>
            <a:spLocks noGrp="1"/>
          </p:cNvSpPr>
          <p:nvPr>
            <p:ph sz="half" idx="2"/>
          </p:nvPr>
        </p:nvSpPr>
        <p:spPr>
          <a:xfrm>
            <a:off x="1069848" y="2176948"/>
            <a:ext cx="10309115" cy="3862111"/>
          </a:xfrm>
        </p:spPr>
        <p:txBody>
          <a:bodyPr/>
          <a:lstStyle/>
          <a:p>
            <a:pPr algn="ctr"/>
            <a:endParaRPr lang="en-US" sz="2800" b="1" dirty="0">
              <a:solidFill>
                <a:schemeClr val="tx2"/>
              </a:solidFill>
            </a:endParaRPr>
          </a:p>
          <a:p>
            <a:pPr algn="ctr"/>
            <a:endParaRPr lang="en-US" b="1" dirty="0">
              <a:solidFill>
                <a:schemeClr val="tx2"/>
              </a:solidFill>
            </a:endParaRPr>
          </a:p>
          <a:p>
            <a:pPr algn="ctr"/>
            <a:endParaRPr lang="ar-LB" b="1" dirty="0">
              <a:solidFill>
                <a:schemeClr val="tx2"/>
              </a:solidFill>
            </a:endParaRPr>
          </a:p>
          <a:p>
            <a:pPr algn="ctr"/>
            <a:r>
              <a:rPr lang="ar-LB" b="1" dirty="0">
                <a:solidFill>
                  <a:schemeClr val="tx2"/>
                </a:solidFill>
              </a:rPr>
              <a:t>الوسائل والسيناريوهات المحتملة</a:t>
            </a:r>
            <a:endParaRPr lang="en-US" dirty="0"/>
          </a:p>
        </p:txBody>
      </p:sp>
    </p:spTree>
    <p:extLst>
      <p:ext uri="{BB962C8B-B14F-4D97-AF65-F5344CB8AC3E}">
        <p14:creationId xmlns:p14="http://schemas.microsoft.com/office/powerpoint/2010/main" val="305834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130630" y="341645"/>
            <a:ext cx="11917344" cy="1004834"/>
          </a:xfrm>
        </p:spPr>
        <p:txBody>
          <a:bodyPr/>
          <a:lstStyle/>
          <a:p>
            <a:r>
              <a:rPr lang="ar-SA" sz="3600" b="1" dirty="0"/>
              <a:t>الوسائل والسيناريوهات المحتملة</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0" y="1868994"/>
            <a:ext cx="5647174" cy="4531806"/>
          </a:xfrm>
        </p:spPr>
        <p:txBody>
          <a:bodyPr/>
          <a:lstStyle/>
          <a:p>
            <a:pPr lvl="1" indent="0">
              <a:buNone/>
            </a:pPr>
            <a:r>
              <a:rPr lang="ar-SA" sz="2100" b="1" u="sng" dirty="0">
                <a:solidFill>
                  <a:schemeClr val="tx2"/>
                </a:solidFill>
              </a:rPr>
              <a:t>مرحلة ما بعد النزاع</a:t>
            </a:r>
          </a:p>
          <a:p>
            <a:pPr lvl="1" indent="0">
              <a:buNone/>
            </a:pPr>
            <a:r>
              <a:rPr lang="ar-SA" sz="2100" dirty="0">
                <a:solidFill>
                  <a:schemeClr val="tx2"/>
                </a:solidFill>
              </a:rPr>
              <a:t>(أ) إعادة تأهيل النظم الإحصائية؛</a:t>
            </a:r>
          </a:p>
          <a:p>
            <a:pPr lvl="1" indent="0">
              <a:buNone/>
            </a:pPr>
            <a:r>
              <a:rPr lang="ar-SA" sz="2100" dirty="0">
                <a:solidFill>
                  <a:schemeClr val="tx2"/>
                </a:solidFill>
              </a:rPr>
              <a:t>(ب) البناء على المرحلة السابقة؛</a:t>
            </a:r>
          </a:p>
          <a:p>
            <a:pPr lvl="1" indent="0">
              <a:buNone/>
            </a:pPr>
            <a:r>
              <a:rPr lang="ar-SA" sz="2100" dirty="0">
                <a:solidFill>
                  <a:schemeClr val="tx2"/>
                </a:solidFill>
              </a:rPr>
              <a:t>(ج) التكيف مع قيود البنية التحتية؛</a:t>
            </a:r>
          </a:p>
          <a:p>
            <a:pPr lvl="1" indent="0">
              <a:buNone/>
            </a:pPr>
            <a:r>
              <a:rPr lang="ar-SA" sz="2100" dirty="0">
                <a:solidFill>
                  <a:schemeClr val="tx2"/>
                </a:solidFill>
              </a:rPr>
              <a:t>(د) تنمية القدرات وبناء الثقة؛</a:t>
            </a:r>
          </a:p>
          <a:p>
            <a:pPr lvl="1" indent="0">
              <a:buNone/>
            </a:pPr>
            <a:r>
              <a:rPr lang="ar-SA" sz="2100" dirty="0">
                <a:solidFill>
                  <a:schemeClr val="tx2"/>
                </a:solidFill>
              </a:rPr>
              <a:t>(ه) تخصيص الموارد؛</a:t>
            </a:r>
          </a:p>
          <a:p>
            <a:pPr lvl="1" indent="0">
              <a:buNone/>
            </a:pPr>
            <a:r>
              <a:rPr lang="ar-SA" sz="2100" dirty="0">
                <a:solidFill>
                  <a:schemeClr val="tx2"/>
                </a:solidFill>
              </a:rPr>
              <a:t>(و) زيادة الوعي بشأن التعدادات واعتبارها العمود الفقري للنظم الإحصائية؛</a:t>
            </a:r>
          </a:p>
          <a:p>
            <a:pPr lvl="1" indent="0">
              <a:buNone/>
            </a:pPr>
            <a:r>
              <a:rPr lang="ar-SA" sz="2100" dirty="0">
                <a:solidFill>
                  <a:schemeClr val="tx2"/>
                </a:solidFill>
              </a:rPr>
              <a:t>(ز) استخدام الأساليب متعددة المنهجيات؛</a:t>
            </a:r>
          </a:p>
          <a:p>
            <a:pPr lvl="1" indent="0">
              <a:buNone/>
            </a:pPr>
            <a:r>
              <a:rPr lang="ar-SA" sz="2100" dirty="0">
                <a:solidFill>
                  <a:schemeClr val="tx2"/>
                </a:solidFill>
              </a:rPr>
              <a:t>(ح) معالجة حالات نزوح السكان والعائدين؛</a:t>
            </a:r>
          </a:p>
          <a:p>
            <a:pPr lvl="1" indent="0">
              <a:buNone/>
            </a:pPr>
            <a:r>
              <a:rPr lang="ar-SA" sz="2100" dirty="0">
                <a:solidFill>
                  <a:schemeClr val="tx2"/>
                </a:solidFill>
              </a:rPr>
              <a:t>(ط) قضايا أخذ العينات؛</a:t>
            </a:r>
          </a:p>
          <a:p>
            <a:pPr lvl="1" indent="0">
              <a:buNone/>
            </a:pPr>
            <a:r>
              <a:rPr lang="ar-SA" sz="2100" dirty="0">
                <a:solidFill>
                  <a:schemeClr val="tx2"/>
                </a:solidFill>
              </a:rPr>
              <a:t>(ي) الاستخدام الحكيم للمساعدات الدولية والمحلية.</a:t>
            </a:r>
          </a:p>
          <a:p>
            <a:pPr lvl="1" indent="0">
              <a:buNone/>
            </a:pPr>
            <a:endParaRPr lang="ar-LB" dirty="0">
              <a:solidFill>
                <a:schemeClr val="tx2"/>
              </a:solidFill>
            </a:endParaRPr>
          </a:p>
        </p:txBody>
      </p:sp>
      <p:sp>
        <p:nvSpPr>
          <p:cNvPr id="4" name="Content Placeholder 2">
            <a:extLst>
              <a:ext uri="{FF2B5EF4-FFF2-40B4-BE49-F238E27FC236}">
                <a16:creationId xmlns:a16="http://schemas.microsoft.com/office/drawing/2014/main" id="{F05661CA-9F2F-B5EE-DD77-6D1FF227E88C}"/>
              </a:ext>
            </a:extLst>
          </p:cNvPr>
          <p:cNvSpPr txBox="1">
            <a:spLocks/>
          </p:cNvSpPr>
          <p:nvPr/>
        </p:nvSpPr>
        <p:spPr>
          <a:xfrm>
            <a:off x="5335675" y="1868994"/>
            <a:ext cx="6712299" cy="4451420"/>
          </a:xfrm>
          <a:prstGeom prst="rect">
            <a:avLst/>
          </a:prstGeom>
        </p:spPr>
        <p:txBody>
          <a:bodyPr/>
          <a:lstStyle>
            <a:lvl1pPr marL="0" indent="0" algn="r" defTabSz="685800" rtl="1" eaLnBrk="1" latinLnBrk="0" hangingPunct="1">
              <a:lnSpc>
                <a:spcPct val="110000"/>
              </a:lnSpc>
              <a:spcBef>
                <a:spcPts val="675"/>
              </a:spcBef>
              <a:spcAft>
                <a:spcPts val="0"/>
              </a:spcAft>
              <a:buClr>
                <a:schemeClr val="bg1"/>
              </a:buClr>
              <a:buFontTx/>
              <a:buNone/>
              <a:defRPr sz="2100" b="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404813" indent="-198835" algn="r" defTabSz="685800" rtl="1" eaLnBrk="1" latinLnBrk="0" hangingPunct="1">
              <a:lnSpc>
                <a:spcPct val="100000"/>
              </a:lnSpc>
              <a:spcBef>
                <a:spcPts val="375"/>
              </a:spcBef>
              <a:buClr>
                <a:srgbClr val="0298CA"/>
              </a:buClr>
              <a:buSzPct val="120000"/>
              <a:buFont typeface="Wingdings" pitchFamily="2" charset="2"/>
              <a:buChar char="§"/>
              <a:tabLst/>
              <a:defRPr sz="21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48640" indent="-137160" algn="r" defTabSz="685800" rtl="1" eaLnBrk="1" latinLnBrk="0" hangingPunct="1">
              <a:lnSpc>
                <a:spcPct val="100000"/>
              </a:lnSpc>
              <a:spcBef>
                <a:spcPts val="375"/>
              </a:spcBef>
              <a:buClr>
                <a:srgbClr val="0298CA"/>
              </a:buClr>
              <a:buFont typeface="Wingdings" pitchFamily="2" charset="2"/>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a:lstStyle>
          <a:p>
            <a:pPr lvl="1" indent="0">
              <a:buNone/>
            </a:pPr>
            <a:r>
              <a:rPr lang="ar-SA" b="1" u="sng" dirty="0">
                <a:solidFill>
                  <a:schemeClr val="tx2"/>
                </a:solidFill>
              </a:rPr>
              <a:t>خلال النزاع</a:t>
            </a:r>
          </a:p>
          <a:p>
            <a:pPr>
              <a:lnSpc>
                <a:spcPct val="100000"/>
              </a:lnSpc>
            </a:pPr>
            <a:r>
              <a:rPr lang="ar-LB" dirty="0">
                <a:solidFill>
                  <a:schemeClr val="tx2"/>
                </a:solidFill>
              </a:rPr>
              <a:t>(</a:t>
            </a:r>
            <a:r>
              <a:rPr lang="ar-SA" dirty="0">
                <a:solidFill>
                  <a:schemeClr val="tx2"/>
                </a:solidFill>
              </a:rPr>
              <a:t>أ</a:t>
            </a:r>
            <a:r>
              <a:rPr lang="ar-LB" dirty="0">
                <a:solidFill>
                  <a:schemeClr val="tx2"/>
                </a:solidFill>
              </a:rPr>
              <a:t>) المنهجيات:</a:t>
            </a:r>
            <a:endParaRPr lang="ar-SA" dirty="0">
              <a:solidFill>
                <a:schemeClr val="tx2"/>
              </a:solidFill>
            </a:endParaRPr>
          </a:p>
          <a:p>
            <a:pPr>
              <a:lnSpc>
                <a:spcPct val="100000"/>
              </a:lnSpc>
            </a:pPr>
            <a:r>
              <a:rPr lang="ar-LB" dirty="0">
                <a:solidFill>
                  <a:schemeClr val="tx2"/>
                </a:solidFill>
              </a:rPr>
              <a:t>- تكييف أساليب المسح مع السياق: التعداد السريع المصغر، </a:t>
            </a:r>
            <a:r>
              <a:rPr lang="ar-SA" dirty="0">
                <a:solidFill>
                  <a:schemeClr val="tx2"/>
                </a:solidFill>
              </a:rPr>
              <a:t>..</a:t>
            </a:r>
            <a:r>
              <a:rPr lang="ar-LB" dirty="0">
                <a:solidFill>
                  <a:schemeClr val="tx2"/>
                </a:solidFill>
              </a:rPr>
              <a:t>.</a:t>
            </a:r>
            <a:endParaRPr lang="ar-SA" dirty="0">
              <a:solidFill>
                <a:schemeClr val="tx2"/>
              </a:solidFill>
            </a:endParaRPr>
          </a:p>
          <a:p>
            <a:pPr>
              <a:lnSpc>
                <a:spcPct val="100000"/>
              </a:lnSpc>
            </a:pPr>
            <a:r>
              <a:rPr lang="ar-LB" dirty="0">
                <a:solidFill>
                  <a:schemeClr val="tx2"/>
                </a:solidFill>
              </a:rPr>
              <a:t>- تطبيق التقنيات الإحصائية على البيانات المتاحة؛ </a:t>
            </a:r>
            <a:endParaRPr lang="ar-SA" dirty="0">
              <a:solidFill>
                <a:schemeClr val="tx2"/>
              </a:solidFill>
            </a:endParaRPr>
          </a:p>
          <a:p>
            <a:pPr>
              <a:lnSpc>
                <a:spcPct val="100000"/>
              </a:lnSpc>
            </a:pPr>
            <a:r>
              <a:rPr lang="ar-LB" dirty="0">
                <a:solidFill>
                  <a:schemeClr val="tx2"/>
                </a:solidFill>
              </a:rPr>
              <a:t>- بيانات </a:t>
            </a:r>
            <a:r>
              <a:rPr lang="ar-SA" dirty="0">
                <a:solidFill>
                  <a:schemeClr val="tx2"/>
                </a:solidFill>
              </a:rPr>
              <a:t>غير مباشرة</a:t>
            </a:r>
            <a:r>
              <a:rPr lang="ar-LB" dirty="0">
                <a:solidFill>
                  <a:schemeClr val="tx2"/>
                </a:solidFill>
              </a:rPr>
              <a:t>: بيانات المنظمات غير الحكومية والبيانات الدولية؛</a:t>
            </a:r>
            <a:endParaRPr lang="ar-SA" dirty="0">
              <a:solidFill>
                <a:schemeClr val="tx2"/>
              </a:solidFill>
            </a:endParaRPr>
          </a:p>
          <a:p>
            <a:pPr>
              <a:lnSpc>
                <a:spcPct val="100000"/>
              </a:lnSpc>
            </a:pPr>
            <a:r>
              <a:rPr lang="ar-LB" dirty="0">
                <a:solidFill>
                  <a:schemeClr val="tx2"/>
                </a:solidFill>
              </a:rPr>
              <a:t>- تصميم مسح مرن وسريع الاستجابة</a:t>
            </a:r>
            <a:r>
              <a:rPr lang="ar-SA" dirty="0">
                <a:solidFill>
                  <a:schemeClr val="tx2"/>
                </a:solidFill>
              </a:rPr>
              <a:t>؛</a:t>
            </a:r>
            <a:r>
              <a:rPr lang="ar-LB" dirty="0">
                <a:solidFill>
                  <a:schemeClr val="tx2"/>
                </a:solidFill>
              </a:rPr>
              <a:t> </a:t>
            </a:r>
            <a:endParaRPr lang="ar-SA" dirty="0">
              <a:solidFill>
                <a:schemeClr val="tx2"/>
              </a:solidFill>
            </a:endParaRPr>
          </a:p>
          <a:p>
            <a:pPr>
              <a:lnSpc>
                <a:spcPct val="100000"/>
              </a:lnSpc>
            </a:pPr>
            <a:r>
              <a:rPr lang="ar-LB" dirty="0">
                <a:solidFill>
                  <a:schemeClr val="tx2"/>
                </a:solidFill>
              </a:rPr>
              <a:t>- ضمان الدعم النفسي لفرق</a:t>
            </a:r>
            <a:r>
              <a:rPr lang="ar-SA" dirty="0">
                <a:solidFill>
                  <a:schemeClr val="tx2"/>
                </a:solidFill>
              </a:rPr>
              <a:t> الميدان.</a:t>
            </a:r>
          </a:p>
          <a:p>
            <a:r>
              <a:rPr lang="ar-SA" dirty="0">
                <a:solidFill>
                  <a:schemeClr val="tx2"/>
                </a:solidFill>
              </a:rPr>
              <a:t>(ب) ال</a:t>
            </a:r>
            <a:r>
              <a:rPr lang="ar-LB" dirty="0">
                <a:solidFill>
                  <a:schemeClr val="tx2"/>
                </a:solidFill>
              </a:rPr>
              <a:t>تقنيات </a:t>
            </a:r>
            <a:r>
              <a:rPr lang="ar-SA" dirty="0">
                <a:solidFill>
                  <a:schemeClr val="tx2"/>
                </a:solidFill>
              </a:rPr>
              <a:t>ال</a:t>
            </a:r>
            <a:r>
              <a:rPr lang="ar-LB" dirty="0">
                <a:solidFill>
                  <a:schemeClr val="tx2"/>
                </a:solidFill>
              </a:rPr>
              <a:t>جديدة</a:t>
            </a:r>
            <a:r>
              <a:rPr lang="ar-SA" dirty="0">
                <a:solidFill>
                  <a:schemeClr val="tx2"/>
                </a:solidFill>
              </a:rPr>
              <a:t>: </a:t>
            </a:r>
            <a:r>
              <a:rPr lang="ar-LB" dirty="0">
                <a:solidFill>
                  <a:schemeClr val="tx2"/>
                </a:solidFill>
              </a:rPr>
              <a:t>صور الاقمار الاصطناعية  والنمذجة الإحصائية؛</a:t>
            </a:r>
            <a:r>
              <a:rPr lang="ar-SA" dirty="0">
                <a:solidFill>
                  <a:schemeClr val="tx2"/>
                </a:solidFill>
              </a:rPr>
              <a:t> </a:t>
            </a:r>
            <a:r>
              <a:rPr lang="ar-LB" dirty="0">
                <a:solidFill>
                  <a:schemeClr val="tx2"/>
                </a:solidFill>
              </a:rPr>
              <a:t>بيانات الهاتف المحمول ووسائل التواصل الاجتماعي</a:t>
            </a:r>
            <a:r>
              <a:rPr lang="ar-SA" dirty="0">
                <a:solidFill>
                  <a:schemeClr val="tx2"/>
                </a:solidFill>
              </a:rPr>
              <a:t> </a:t>
            </a:r>
            <a:r>
              <a:rPr lang="ar-LB" dirty="0">
                <a:solidFill>
                  <a:schemeClr val="tx2"/>
                </a:solidFill>
              </a:rPr>
              <a:t>(اللاجئون في لبنان)</a:t>
            </a:r>
            <a:r>
              <a:rPr lang="ar-SA" dirty="0">
                <a:solidFill>
                  <a:schemeClr val="tx2"/>
                </a:solidFill>
              </a:rPr>
              <a:t>.</a:t>
            </a:r>
            <a:endParaRPr lang="ar-LB" dirty="0">
              <a:solidFill>
                <a:schemeClr val="tx2"/>
              </a:solidFill>
            </a:endParaRPr>
          </a:p>
          <a:p>
            <a:pPr>
              <a:lnSpc>
                <a:spcPct val="100000"/>
              </a:lnSpc>
            </a:pPr>
            <a:r>
              <a:rPr lang="ar-SA" dirty="0">
                <a:solidFill>
                  <a:schemeClr val="tx2"/>
                </a:solidFill>
              </a:rPr>
              <a:t>(ج)</a:t>
            </a:r>
            <a:r>
              <a:rPr lang="ar-LB" dirty="0">
                <a:solidFill>
                  <a:schemeClr val="tx2"/>
                </a:solidFill>
              </a:rPr>
              <a:t> تنمية القدرات: أساليب التدريب والتوظيف</a:t>
            </a:r>
          </a:p>
          <a:p>
            <a:pPr>
              <a:lnSpc>
                <a:spcPct val="100000"/>
              </a:lnSpc>
            </a:pPr>
            <a:r>
              <a:rPr lang="ar-SA" dirty="0">
                <a:solidFill>
                  <a:schemeClr val="tx2"/>
                </a:solidFill>
              </a:rPr>
              <a:t>(د)</a:t>
            </a:r>
            <a:r>
              <a:rPr lang="ar-LB" dirty="0">
                <a:solidFill>
                  <a:schemeClr val="tx2"/>
                </a:solidFill>
              </a:rPr>
              <a:t> تنسيق </a:t>
            </a:r>
            <a:r>
              <a:rPr lang="ar-SA" dirty="0">
                <a:solidFill>
                  <a:schemeClr val="tx2"/>
                </a:solidFill>
              </a:rPr>
              <a:t>الإعانة</a:t>
            </a:r>
            <a:r>
              <a:rPr lang="ar-LB" dirty="0">
                <a:solidFill>
                  <a:schemeClr val="tx2"/>
                </a:solidFill>
              </a:rPr>
              <a:t> والدعم الدوليين</a:t>
            </a:r>
          </a:p>
          <a:p>
            <a:endParaRPr lang="ar-LB" sz="2000" dirty="0">
              <a:solidFill>
                <a:schemeClr val="tx2"/>
              </a:solidFill>
            </a:endParaRPr>
          </a:p>
          <a:p>
            <a:pPr lvl="1" indent="0">
              <a:buNone/>
            </a:pPr>
            <a:endParaRPr lang="ar-LB" dirty="0">
              <a:solidFill>
                <a:schemeClr val="tx2"/>
              </a:solidFill>
            </a:endParaRPr>
          </a:p>
        </p:txBody>
      </p:sp>
    </p:spTree>
    <p:extLst>
      <p:ext uri="{BB962C8B-B14F-4D97-AF65-F5344CB8AC3E}">
        <p14:creationId xmlns:p14="http://schemas.microsoft.com/office/powerpoint/2010/main" val="4112841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العمل المنجز</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569343" y="1899920"/>
            <a:ext cx="11365118" cy="4541520"/>
          </a:xfrm>
        </p:spPr>
        <p:txBody>
          <a:bodyPr/>
          <a:lstStyle/>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r>
              <a:rPr lang="ar-LB" sz="2500" b="1" dirty="0">
                <a:solidFill>
                  <a:srgbClr val="134770"/>
                </a:solidFill>
              </a:rPr>
              <a:t>الجلسة المتخصصة 11 من المنتدى العربي للتنمية المستدامة – العمل من اجل الاستدامة والسلام (بيروت 5-7 اذار/مارس 2024): </a:t>
            </a:r>
            <a:r>
              <a:rPr lang="ar-LB" sz="2500" dirty="0">
                <a:solidFill>
                  <a:srgbClr val="134770"/>
                </a:solidFill>
              </a:rPr>
              <a:t>توفير البيانات في حالات الصراع والأزمات الإنسانية في المنطقة العربية (7 آذار/مارس 2024)</a:t>
            </a:r>
          </a:p>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r>
              <a:rPr lang="ar-LB" sz="2500" u="sng" dirty="0">
                <a:solidFill>
                  <a:srgbClr val="134770"/>
                </a:solidFill>
              </a:rPr>
              <a:t>هدفت الجلسة الى:</a:t>
            </a:r>
            <a:endParaRPr lang="ar-LB" sz="2400" u="sng" dirty="0">
              <a:solidFill>
                <a:srgbClr val="134770"/>
              </a:solidFill>
            </a:endParaRPr>
          </a:p>
          <a:p>
            <a:pPr marL="882396" indent="-342900" rtl="1">
              <a:lnSpc>
                <a:spcPct val="100000"/>
              </a:lnSpc>
              <a:spcBef>
                <a:spcPts val="500"/>
              </a:spcBef>
              <a:buClr>
                <a:srgbClr val="134985"/>
              </a:buClr>
              <a:buFont typeface="Arial" panose="020B0604020202020204" pitchFamily="34" charset="0"/>
              <a:buChar char="•"/>
              <a:tabLst>
                <a:tab pos="360045" algn="l"/>
                <a:tab pos="629920" algn="l"/>
              </a:tabLst>
            </a:pPr>
            <a:r>
              <a:rPr lang="ar-LB" sz="2400" dirty="0">
                <a:solidFill>
                  <a:srgbClr val="134770"/>
                </a:solidFill>
              </a:rPr>
              <a:t>تعزيز الفهم المشترك لأهمية ضمان البيانات الإحصائية والأداء الوظيفي للأنظمة الإحصائية الوطنية في حالات الصراع والازمات الإنسانية؛</a:t>
            </a:r>
          </a:p>
          <a:p>
            <a:pPr marL="882396" indent="-342900" rtl="1">
              <a:lnSpc>
                <a:spcPct val="100000"/>
              </a:lnSpc>
              <a:spcBef>
                <a:spcPts val="500"/>
              </a:spcBef>
              <a:buClr>
                <a:srgbClr val="134985"/>
              </a:buClr>
              <a:buFont typeface="Arial" panose="020B0604020202020204" pitchFamily="34" charset="0"/>
              <a:buChar char="•"/>
              <a:tabLst>
                <a:tab pos="360045" algn="l"/>
                <a:tab pos="629920" algn="l"/>
              </a:tabLst>
            </a:pPr>
            <a:r>
              <a:rPr lang="ar-LB" sz="2400" dirty="0">
                <a:solidFill>
                  <a:srgbClr val="134770"/>
                </a:solidFill>
              </a:rPr>
              <a:t>استكشاف إطار منهجي لاستخدام مصادر متعددة للبيانات من أجل تعزيز البيانات والعمليات الإحصائية في حالات الصراع والأزمات الإنسانية؛ </a:t>
            </a:r>
          </a:p>
          <a:p>
            <a:pPr marL="882396" indent="-342900" rtl="1">
              <a:lnSpc>
                <a:spcPct val="100000"/>
              </a:lnSpc>
              <a:spcBef>
                <a:spcPts val="500"/>
              </a:spcBef>
              <a:buClr>
                <a:srgbClr val="134985"/>
              </a:buClr>
              <a:buFont typeface="Arial" panose="020B0604020202020204" pitchFamily="34" charset="0"/>
              <a:buChar char="•"/>
              <a:tabLst>
                <a:tab pos="360045" algn="l"/>
                <a:tab pos="629920" algn="l"/>
              </a:tabLst>
            </a:pPr>
            <a:r>
              <a:rPr lang="ar-LB" sz="2400" dirty="0">
                <a:solidFill>
                  <a:srgbClr val="134770"/>
                </a:solidFill>
              </a:rPr>
              <a:t>• تعزيز فهم أصحاب المصلحة الوطنيين لإمكانية استخدام بيانات التسجيل المدني في إنتاج مؤشرات أهداف التنمية المستدامة؛ </a:t>
            </a:r>
          </a:p>
          <a:p>
            <a:pPr marL="882396" indent="-342900" rtl="1">
              <a:lnSpc>
                <a:spcPct val="100000"/>
              </a:lnSpc>
              <a:spcBef>
                <a:spcPts val="500"/>
              </a:spcBef>
              <a:buClr>
                <a:srgbClr val="134985"/>
              </a:buClr>
              <a:buFont typeface="Arial" panose="020B0604020202020204" pitchFamily="34" charset="0"/>
              <a:buChar char="•"/>
              <a:tabLst>
                <a:tab pos="360045" algn="l"/>
                <a:tab pos="629920" algn="l"/>
              </a:tabLst>
            </a:pPr>
            <a:r>
              <a:rPr lang="ar-LB" sz="2400" dirty="0">
                <a:solidFill>
                  <a:srgbClr val="134770"/>
                </a:solidFill>
              </a:rPr>
              <a:t>مناقشة توصيات خاصة بالسياسات المتعلقة بجمع البيانات ونشرها في حالات الصراع والأزمات الإنسانية</a:t>
            </a:r>
          </a:p>
        </p:txBody>
      </p:sp>
    </p:spTree>
    <p:extLst>
      <p:ext uri="{BB962C8B-B14F-4D97-AF65-F5344CB8AC3E}">
        <p14:creationId xmlns:p14="http://schemas.microsoft.com/office/powerpoint/2010/main" val="412778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LB" b="1" dirty="0"/>
              <a:t>مخرجات المنتدى</a:t>
            </a:r>
            <a:endParaRPr lang="en-US" b="1"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0" y="1889760"/>
            <a:ext cx="12192000" cy="4460240"/>
          </a:xfrm>
        </p:spPr>
        <p:txBody>
          <a:bodyPr/>
          <a:lstStyle/>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تناول النقاش آثار الأزمات والنزاعات على منظومة البيانات الوطنية، بما في ذلك تدمير البنية التحتية، وفقدان المعدات وقواعد البيانات، وتوقف العمل الإحصائي، وصعوبة إجراء المسوحات في ظل الاحتلال المستمر.</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ركزت البيانات على فرص واحتياجات إعادة بناء قواعد البيانات، ومصادر البيانات والقدرات اللازمة، وسبل التعاون مع الجهات الفاعلة الدولية والمحلية.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سلط الضوء على التقنيات الحديثة التي يمكن استخدامها في حالات النزاع، مثل أجهزة الاستشعار عن بعد ونظم المعلومات الجغرافية الذكاء الاصطناعي، بالإضافة إلى البيانات التي توفرها منصات التواصل الاجتماعي. بيد أنه أشير إلى أن الحصول على البيانات من بعض المصادر، يتطلب بروتوكولات تعاون بين المشغلين ومقدمي الخدمات.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dirty="0">
                <a:solidFill>
                  <a:srgbClr val="134770"/>
                </a:solidFill>
              </a:rPr>
              <a:t>ركزت المناقشات على أهمية جودة البيانات وإدارة النظم الإحصائية، والعمل التعاوني في وضع منهجيات الاستجابة لحالات الطوارئ، واستخدام النمذجة، وإمكانية تطبيق الصلة بين العمل الإنساني والتنمية. </a:t>
            </a:r>
          </a:p>
          <a:p>
            <a:pPr marL="882396" indent="-342900">
              <a:lnSpc>
                <a:spcPct val="100000"/>
              </a:lnSpc>
              <a:spcBef>
                <a:spcPts val="500"/>
              </a:spcBef>
              <a:buClr>
                <a:srgbClr val="134985"/>
              </a:buClr>
              <a:buFont typeface="Wingdings" panose="05000000000000000000" pitchFamily="2" charset="2"/>
              <a:buChar char="v"/>
              <a:tabLst>
                <a:tab pos="360045" algn="l"/>
                <a:tab pos="629920" algn="l"/>
              </a:tabLst>
            </a:pPr>
            <a:r>
              <a:rPr lang="ar-LB" sz="2400" b="1" dirty="0">
                <a:solidFill>
                  <a:srgbClr val="134770"/>
                </a:solidFill>
              </a:rPr>
              <a:t>خلص المشاركون إلى أنه نظرا لأهميتها في تنسيق عمليات الإنقاذ والاستجابة السريعة، يجب إتاحة المعلومات عند وقوع الكوارث</a:t>
            </a:r>
            <a:r>
              <a:rPr lang="ar-LB" sz="2400" dirty="0">
                <a:solidFill>
                  <a:srgbClr val="134770"/>
                </a:solidFill>
              </a:rPr>
              <a:t>.</a:t>
            </a:r>
          </a:p>
          <a:p>
            <a:pPr marL="882396" indent="-342900">
              <a:lnSpc>
                <a:spcPct val="100000"/>
              </a:lnSpc>
              <a:spcBef>
                <a:spcPts val="500"/>
              </a:spcBef>
              <a:buClr>
                <a:srgbClr val="134985"/>
              </a:buClr>
              <a:buFont typeface="Arial" panose="020B0604020202020204" pitchFamily="34" charset="0"/>
              <a:buChar char="•"/>
              <a:tabLst>
                <a:tab pos="360045" algn="l"/>
                <a:tab pos="629920" algn="l"/>
              </a:tabLst>
            </a:pPr>
            <a:endParaRPr lang="ar-LB" sz="2400" dirty="0">
              <a:solidFill>
                <a:srgbClr val="134770"/>
              </a:solidFill>
            </a:endParaRPr>
          </a:p>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endParaRPr lang="ar-LB" sz="2500" dirty="0">
              <a:solidFill>
                <a:srgbClr val="134770"/>
              </a:solidFill>
            </a:endParaRPr>
          </a:p>
          <a:p>
            <a:pPr marL="996696" indent="-457200" rtl="1">
              <a:lnSpc>
                <a:spcPct val="100000"/>
              </a:lnSpc>
              <a:spcBef>
                <a:spcPts val="500"/>
              </a:spcBef>
              <a:buClr>
                <a:srgbClr val="134985"/>
              </a:buClr>
              <a:buFont typeface="Wingdings" panose="05000000000000000000" pitchFamily="2" charset="2"/>
              <a:buChar char="v"/>
              <a:tabLst>
                <a:tab pos="360045" algn="l"/>
                <a:tab pos="629920" algn="l"/>
              </a:tabLst>
            </a:pPr>
            <a:endParaRPr lang="ar-LB" sz="2500" dirty="0">
              <a:solidFill>
                <a:srgbClr val="134770"/>
              </a:solidFill>
            </a:endParaRPr>
          </a:p>
        </p:txBody>
      </p:sp>
    </p:spTree>
    <p:extLst>
      <p:ext uri="{BB962C8B-B14F-4D97-AF65-F5344CB8AC3E}">
        <p14:creationId xmlns:p14="http://schemas.microsoft.com/office/powerpoint/2010/main" val="1223597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8" ma:contentTypeDescription="Create a new document." ma:contentTypeScope="" ma:versionID="b0cbec40f8ed92e1ccea6897da2f1ca0">
  <xsd:schema xmlns:xsd="http://www.w3.org/2001/XMLSchema" xmlns:xs="http://www.w3.org/2001/XMLSchema" xmlns:p="http://schemas.microsoft.com/office/2006/metadata/properties" xmlns:ns2="5f6722c4-4b54-4565-9073-6b2cdb56319d" xmlns:ns3="015a1b56-f9db-44b0-a971-80694ead8fc0" xmlns:ns4="985ec44e-1bab-4c0b-9df0-6ba128686fc9" targetNamespace="http://schemas.microsoft.com/office/2006/metadata/properties" ma:root="true" ma:fieldsID="0d334d8402c0ab758e45e7b23fbf1b39" ns2:_="" ns3:_="" ns4:_="">
    <xsd:import namespace="5f6722c4-4b54-4565-9073-6b2cdb56319d"/>
    <xsd:import namespace="015a1b56-f9db-44b0-a971-80694ead8fc0"/>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6e2313-a807-4827-9ba2-7f46aa09a4e5}" ma:internalName="TaxCatchAll" ma:showField="CatchAllData" ma:web="015a1b56-f9db-44b0-a971-80694ead8f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5f6722c4-4b54-4565-9073-6b2cdb5631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380A0B4-E99A-43D5-B097-3D1DC3FB0656}">
  <ds:schemaRefs>
    <ds:schemaRef ds:uri="http://schemas.microsoft.com/sharepoint/v3/contenttype/forms"/>
  </ds:schemaRefs>
</ds:datastoreItem>
</file>

<file path=customXml/itemProps2.xml><?xml version="1.0" encoding="utf-8"?>
<ds:datastoreItem xmlns:ds="http://schemas.openxmlformats.org/officeDocument/2006/customXml" ds:itemID="{5C4705AE-D764-464E-AB32-039C135AA2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6722c4-4b54-4565-9073-6b2cdb56319d"/>
    <ds:schemaRef ds:uri="015a1b56-f9db-44b0-a971-80694ead8fc0"/>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69CEE1-F330-418F-9D26-963F8D7D106A}">
  <ds:schemaRefs>
    <ds:schemaRef ds:uri="http://schemas.microsoft.com/office/2006/metadata/properties"/>
    <ds:schemaRef ds:uri="http://schemas.microsoft.com/office/infopath/2007/PartnerControls"/>
    <ds:schemaRef ds:uri="985ec44e-1bab-4c0b-9df0-6ba128686fc9"/>
    <ds:schemaRef ds:uri="5f6722c4-4b54-4565-9073-6b2cdb56319d"/>
  </ds:schemaRefs>
</ds:datastoreItem>
</file>

<file path=docProps/app.xml><?xml version="1.0" encoding="utf-8"?>
<Properties xmlns="http://schemas.openxmlformats.org/officeDocument/2006/extended-properties" xmlns:vt="http://schemas.openxmlformats.org/officeDocument/2006/docPropsVTypes">
  <Template>ESCWA_Logo-Motto_PPT-Ar-V2</Template>
  <TotalTime>11797</TotalTime>
  <Words>1584</Words>
  <Application>Microsoft Office PowerPoint</Application>
  <PresentationFormat>Widescreen</PresentationFormat>
  <Paragraphs>173</Paragraphs>
  <Slides>16</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MS Mincho</vt:lpstr>
      <vt:lpstr>Arial</vt:lpstr>
      <vt:lpstr>ArialMT</vt:lpstr>
      <vt:lpstr>Calibri</vt:lpstr>
      <vt:lpstr>Garamond</vt:lpstr>
      <vt:lpstr>Sakkal Majalla</vt:lpstr>
      <vt:lpstr>Times New Roman</vt:lpstr>
      <vt:lpstr>Wingdings</vt:lpstr>
      <vt:lpstr>SavonVTI</vt:lpstr>
      <vt:lpstr> الجلسة السابعة:  العمل الإحصائي في ظل النزاعات - التحديات والفرص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لاستماعكم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نتائج استبيان: تكامل مصادر البيانات في احتساب مؤشرات أهداف التنمية المستدامة في بلدان عربية</dc:title>
  <dc:creator>Ismail Lubbad</dc:creator>
  <cp:lastModifiedBy>Dina Karanouh</cp:lastModifiedBy>
  <cp:revision>146</cp:revision>
  <dcterms:created xsi:type="dcterms:W3CDTF">2020-10-02T05:56:36Z</dcterms:created>
  <dcterms:modified xsi:type="dcterms:W3CDTF">2024-07-24T12:38:12Z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y fmtid="{D5CDD505-2E9C-101B-9397-08002B2CF9AE}" pid="3" name="MediaServiceImageTags">
    <vt:lpwstr/>
  </property>
</Properties>
</file>